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39" r:id="rId7"/>
    <p:sldMasterId id="2147484663" r:id="rId8"/>
  </p:sldMasterIdLst>
  <p:notesMasterIdLst>
    <p:notesMasterId r:id="rId72"/>
  </p:notesMasterIdLst>
  <p:sldIdLst>
    <p:sldId id="256" r:id="rId9"/>
    <p:sldId id="270" r:id="rId10"/>
    <p:sldId id="2076137607" r:id="rId11"/>
    <p:sldId id="10858" r:id="rId12"/>
    <p:sldId id="10925" r:id="rId13"/>
    <p:sldId id="11309" r:id="rId14"/>
    <p:sldId id="2076137226" r:id="rId15"/>
    <p:sldId id="11481" r:id="rId16"/>
    <p:sldId id="2076136997" r:id="rId17"/>
    <p:sldId id="10798" r:id="rId18"/>
    <p:sldId id="2076136850" r:id="rId19"/>
    <p:sldId id="2076137608" r:id="rId20"/>
    <p:sldId id="2076137610" r:id="rId21"/>
    <p:sldId id="2076137609" r:id="rId22"/>
    <p:sldId id="2076137612" r:id="rId23"/>
    <p:sldId id="2076137613" r:id="rId24"/>
    <p:sldId id="2076137619" r:id="rId25"/>
    <p:sldId id="2076136831" r:id="rId26"/>
    <p:sldId id="10560" r:id="rId27"/>
    <p:sldId id="2076136841" r:id="rId28"/>
    <p:sldId id="2076137626" r:id="rId29"/>
    <p:sldId id="2076137616" r:id="rId30"/>
    <p:sldId id="2076137627" r:id="rId31"/>
    <p:sldId id="2076137633" r:id="rId32"/>
    <p:sldId id="2076137615" r:id="rId33"/>
    <p:sldId id="4631" r:id="rId34"/>
    <p:sldId id="4632" r:id="rId35"/>
    <p:sldId id="4633" r:id="rId36"/>
    <p:sldId id="4634" r:id="rId37"/>
    <p:sldId id="4636" r:id="rId38"/>
    <p:sldId id="2076137628" r:id="rId39"/>
    <p:sldId id="2076137618" r:id="rId40"/>
    <p:sldId id="2076137617" r:id="rId41"/>
    <p:sldId id="8520" r:id="rId42"/>
    <p:sldId id="2076137620" r:id="rId43"/>
    <p:sldId id="2076137621" r:id="rId44"/>
    <p:sldId id="10932" r:id="rId45"/>
    <p:sldId id="11153" r:id="rId46"/>
    <p:sldId id="2076137629" r:id="rId47"/>
    <p:sldId id="2076137622" r:id="rId48"/>
    <p:sldId id="2076137624" r:id="rId49"/>
    <p:sldId id="2076136999" r:id="rId50"/>
    <p:sldId id="2076137601" r:id="rId51"/>
    <p:sldId id="2076137634" r:id="rId52"/>
    <p:sldId id="2076137600" r:id="rId53"/>
    <p:sldId id="2076137630" r:id="rId54"/>
    <p:sldId id="2076137632" r:id="rId55"/>
    <p:sldId id="2076137000" r:id="rId56"/>
    <p:sldId id="2076137575" r:id="rId57"/>
    <p:sldId id="10882" r:id="rId58"/>
    <p:sldId id="10883" r:id="rId59"/>
    <p:sldId id="10710" r:id="rId60"/>
    <p:sldId id="10712" r:id="rId61"/>
    <p:sldId id="10714" r:id="rId62"/>
    <p:sldId id="10713" r:id="rId63"/>
    <p:sldId id="10799" r:id="rId64"/>
    <p:sldId id="10816" r:id="rId65"/>
    <p:sldId id="10854" r:id="rId66"/>
    <p:sldId id="2076137631" r:id="rId67"/>
    <p:sldId id="2076137611" r:id="rId68"/>
    <p:sldId id="2076136994" r:id="rId69"/>
    <p:sldId id="2076137606" r:id="rId70"/>
    <p:sldId id="263"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E4A1AAD-8EDF-4984-B0B3-7BD1E36D6F61}">
          <p14:sldIdLst>
            <p14:sldId id="256"/>
            <p14:sldId id="270"/>
          </p14:sldIdLst>
        </p14:section>
        <p14:section name="Where does it all started?" id="{750D73BF-84B1-4518-9884-6A13A02765D2}">
          <p14:sldIdLst>
            <p14:sldId id="2076137607"/>
            <p14:sldId id="10858"/>
            <p14:sldId id="10925"/>
            <p14:sldId id="11309"/>
            <p14:sldId id="2076137226"/>
          </p14:sldIdLst>
        </p14:section>
        <p14:section name="Product Intro" id="{5D977C40-25A9-46C5-8B58-58F1CB66E306}">
          <p14:sldIdLst>
            <p14:sldId id="11481"/>
            <p14:sldId id="2076136997"/>
            <p14:sldId id="10798"/>
            <p14:sldId id="2076136850"/>
            <p14:sldId id="2076137608"/>
            <p14:sldId id="2076137610"/>
          </p14:sldIdLst>
        </p14:section>
        <p14:section name="What is new?" id="{491D2B8D-F168-4618-9408-E191B27AF322}">
          <p14:sldIdLst>
            <p14:sldId id="2076137609"/>
            <p14:sldId id="2076137612"/>
            <p14:sldId id="2076137613"/>
          </p14:sldIdLst>
        </p14:section>
        <p14:section name="Functionality" id="{AA0AF42D-DA1F-49FA-9FB9-1AEC85B2B087}">
          <p14:sldIdLst>
            <p14:sldId id="2076137619"/>
            <p14:sldId id="2076136831"/>
            <p14:sldId id="10560"/>
            <p14:sldId id="2076136841"/>
            <p14:sldId id="2076137626"/>
            <p14:sldId id="2076137616"/>
            <p14:sldId id="2076137627"/>
            <p14:sldId id="2076137633"/>
            <p14:sldId id="2076137615"/>
            <p14:sldId id="4631"/>
            <p14:sldId id="4632"/>
            <p14:sldId id="4633"/>
            <p14:sldId id="4634"/>
            <p14:sldId id="4636"/>
            <p14:sldId id="2076137628"/>
            <p14:sldId id="2076137618"/>
            <p14:sldId id="2076137617"/>
            <p14:sldId id="8520"/>
          </p14:sldIdLst>
        </p14:section>
        <p14:section name="Integration" id="{445CAF80-ED04-4BD5-9CA2-64F4AB61F0B4}">
          <p14:sldIdLst>
            <p14:sldId id="2076137620"/>
            <p14:sldId id="2076137621"/>
            <p14:sldId id="10932"/>
            <p14:sldId id="11153"/>
            <p14:sldId id="2076137629"/>
            <p14:sldId id="2076137622"/>
          </p14:sldIdLst>
        </p14:section>
        <p14:section name="Enterprise Ready" id="{7CD80871-2996-4853-8604-DFA133CC95FD}">
          <p14:sldIdLst>
            <p14:sldId id="2076137624"/>
            <p14:sldId id="2076136999"/>
            <p14:sldId id="2076137601"/>
            <p14:sldId id="2076137634"/>
            <p14:sldId id="2076137600"/>
            <p14:sldId id="2076137630"/>
            <p14:sldId id="2076137632"/>
            <p14:sldId id="2076137000"/>
            <p14:sldId id="2076137575"/>
            <p14:sldId id="10882"/>
            <p14:sldId id="10883"/>
            <p14:sldId id="10710"/>
            <p14:sldId id="10712"/>
            <p14:sldId id="10714"/>
            <p14:sldId id="10713"/>
            <p14:sldId id="10799"/>
            <p14:sldId id="10816"/>
            <p14:sldId id="10854"/>
            <p14:sldId id="2076137631"/>
          </p14:sldIdLst>
        </p14:section>
        <p14:section name="Summary" id="{3EEE2242-08D7-46A2-A276-C8C7DA246C5F}">
          <p14:sldIdLst>
            <p14:sldId id="2076137611"/>
            <p14:sldId id="2076136994"/>
            <p14:sldId id="2076137606"/>
            <p14:sldId id="263"/>
          </p14:sldIdLst>
        </p14:section>
        <p14:section name="Appendix" id="{B6A33EA0-D870-4E0A-B457-821A38C1797C}">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4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E6FF"/>
    <a:srgbClr val="0078D7"/>
    <a:srgbClr val="000000"/>
    <a:srgbClr val="868686"/>
    <a:srgbClr val="E6E6E6"/>
    <a:srgbClr val="A6A6A6"/>
    <a:srgbClr val="94BEFF"/>
    <a:srgbClr val="005A9F"/>
    <a:srgbClr val="0070C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5696F2-4F3F-4BD3-8A57-62FE05BDA17E}" v="288" dt="2020-03-05T07:30:09.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1855" autoAdjust="0"/>
  </p:normalViewPr>
  <p:slideViewPr>
    <p:cSldViewPr snapToGrid="0">
      <p:cViewPr varScale="1">
        <p:scale>
          <a:sx n="192" d="100"/>
          <a:sy n="192" d="100"/>
        </p:scale>
        <p:origin x="168"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theme" Target="theme/theme1.xml"/><Relationship Id="rId7" Type="http://schemas.openxmlformats.org/officeDocument/2006/relationships/slideMaster" Target="slideMasters/slideMaster1.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presProps" Target="presProps.xml"/><Relationship Id="rId79" Type="http://schemas.microsoft.com/office/2018/10/relationships/authors" Target="authors.xml"/><Relationship Id="rId5" Type="http://schemas.openxmlformats.org/officeDocument/2006/relationships/customXml" Target="../customXml/item5.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ableStyles" Target="tableStyles.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763702-0D65-49D9-9AF3-3AE02CA45617}" type="datetimeFigureOut">
              <a:rPr lang="en-US" smtClean="0"/>
              <a:t>3/5/2020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17CCEA-49A8-43AF-A64B-0D7A6CEDCDD3}" type="slidenum">
              <a:rPr lang="en-US" smtClean="0"/>
              <a:t>‹#›</a:t>
            </a:fld>
            <a:endParaRPr lang="en-US"/>
          </a:p>
        </p:txBody>
      </p:sp>
    </p:spTree>
    <p:extLst>
      <p:ext uri="{BB962C8B-B14F-4D97-AF65-F5344CB8AC3E}">
        <p14:creationId xmlns:p14="http://schemas.microsoft.com/office/powerpoint/2010/main" val="2495659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microsoft.com/en-us/azure/machine-learning/concept-automated-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lflow.org/docs/latest/python_api/index.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zure.microsoft.com/en-us/pricing/details/machine-learning/"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l.azure.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23261-C51C-43A4-A0E6-B6EDDB441F36}"/>
              </a:ext>
            </a:extLst>
          </p:cNvPr>
          <p:cNvSpPr>
            <a:spLocks noGrp="1"/>
          </p:cNvSpPr>
          <p:nvPr>
            <p:ph type="body" idx="1"/>
          </p:nvPr>
        </p:nvSpPr>
        <p:spPr/>
        <p:txBody>
          <a:bodyPr/>
          <a:lstStyle/>
          <a:p>
            <a:pPr marL="171450" lvl="0" indent="-171450">
              <a:buFont typeface="Arial" panose="020B0604020202020204" pitchFamily="34" charset="0"/>
              <a:buChar char="•"/>
            </a:pPr>
            <a:r>
              <a:rPr lang="en-US" sz="900" u="none"/>
              <a:t>27 years ago, we created MS Research – began INVESTING in BUILDING BLOCKS of AI</a:t>
            </a:r>
            <a:endParaRPr lang="en-US" sz="900" b="1" u="none"/>
          </a:p>
          <a:p>
            <a:pPr marL="171450" lvl="0" indent="-171450">
              <a:buFont typeface="Arial" panose="020B0604020202020204" pitchFamily="34" charset="0"/>
              <a:buChar char="•"/>
            </a:pPr>
            <a:r>
              <a:rPr lang="en-US" sz="900" b="1" u="none"/>
              <a:t>8 LABS </a:t>
            </a:r>
            <a:r>
              <a:rPr lang="en-US" sz="900" u="none"/>
              <a:t>across</a:t>
            </a:r>
            <a:r>
              <a:rPr lang="en-US" sz="900" b="1" u="none"/>
              <a:t> GLOBE </a:t>
            </a:r>
            <a:r>
              <a:rPr lang="en-US" sz="900" u="none"/>
              <a:t>w/over </a:t>
            </a:r>
            <a:r>
              <a:rPr lang="en-US" sz="900" b="1" u="none"/>
              <a:t>1K RESEARCHERS </a:t>
            </a:r>
            <a:r>
              <a:rPr lang="en-US" sz="900" u="none"/>
              <a:t>shaping </a:t>
            </a:r>
            <a:r>
              <a:rPr lang="en-US" sz="900" b="1" u="none"/>
              <a:t>NEXT GEN OF AI</a:t>
            </a:r>
          </a:p>
          <a:p>
            <a:pPr marL="171450" lvl="0" indent="-171450" fontAlgn="base">
              <a:buFont typeface="Arial" panose="020B0604020202020204" pitchFamily="34" charset="0"/>
              <a:buChar char="•"/>
            </a:pPr>
            <a:r>
              <a:rPr lang="en-US" sz="900" b="1" u="none"/>
              <a:t>Publishing 22K+ research papers </a:t>
            </a:r>
            <a:r>
              <a:rPr lang="en-US" sz="900" u="none"/>
              <a:t>since inception of MSR</a:t>
            </a:r>
          </a:p>
          <a:p>
            <a:pPr marL="384432" lvl="1" indent="-171450" fontAlgn="base">
              <a:buFont typeface="Arial" panose="020B0604020202020204" pitchFamily="34" charset="0"/>
              <a:buChar char="•"/>
            </a:pPr>
            <a:r>
              <a:rPr lang="en-US" sz="900" b="1" u="none"/>
              <a:t>3.5K papers are Artificial Intelligence</a:t>
            </a:r>
          </a:p>
          <a:p>
            <a:pPr marL="171450" lvl="0" indent="-171450" fontAlgn="base">
              <a:buFont typeface="Arial" panose="020B0604020202020204" pitchFamily="34" charset="0"/>
              <a:buChar char="•"/>
            </a:pPr>
            <a:r>
              <a:rPr lang="en-US" sz="900" u="none"/>
              <a:t>Why SO important: </a:t>
            </a:r>
          </a:p>
          <a:p>
            <a:pPr marL="384432" lvl="1" indent="-171450" fontAlgn="base">
              <a:buFont typeface="Arial" panose="020B0604020202020204" pitchFamily="34" charset="0"/>
              <a:buChar char="•"/>
            </a:pPr>
            <a:r>
              <a:rPr lang="en-US" sz="900" i="1" u="none"/>
              <a:t>Advance slide</a:t>
            </a:r>
          </a:p>
          <a:p>
            <a:pPr marL="171450" lvl="0" indent="-171450" fontAlgn="base">
              <a:buFont typeface="Arial" panose="020B0604020202020204" pitchFamily="34" charset="0"/>
              <a:buChar char="•"/>
            </a:pPr>
            <a:endParaRPr lang="en-US" sz="900" b="1" u="none"/>
          </a:p>
          <a:p>
            <a:endParaRPr lang="en-US" b="1"/>
          </a:p>
        </p:txBody>
      </p:sp>
    </p:spTree>
    <p:extLst>
      <p:ext uri="{BB962C8B-B14F-4D97-AF65-F5344CB8AC3E}">
        <p14:creationId xmlns:p14="http://schemas.microsoft.com/office/powerpoint/2010/main" val="8657583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3/5/2020 8:51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31097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4886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C1F6CC4F-DF37-48F0-B045-189797B75108}"/>
              </a:ext>
            </a:extLst>
          </p:cNvPr>
          <p:cNvSpPr>
            <a:spLocks noGrp="1"/>
          </p:cNvSpPr>
          <p:nvPr>
            <p:ph type="body" idx="1"/>
          </p:nvPr>
        </p:nvSpPr>
        <p:spPr/>
        <p:txBody>
          <a:bodyPr/>
          <a:lstStyle/>
          <a:p>
            <a:r>
              <a:rPr lang="en-US" dirty="0">
                <a:hlinkClick r:id="rId3"/>
              </a:rPr>
              <a:t>https://docs.microsoft.com/en-us/azure/machine-learning/concept-automated-ml</a:t>
            </a:r>
            <a:endParaRPr lang="en-US" dirty="0"/>
          </a:p>
          <a:p>
            <a:r>
              <a:rPr lang="en-US" dirty="0"/>
              <a:t>Model Score of 30%</a:t>
            </a:r>
          </a:p>
        </p:txBody>
      </p:sp>
    </p:spTree>
    <p:extLst>
      <p:ext uri="{BB962C8B-B14F-4D97-AF65-F5344CB8AC3E}">
        <p14:creationId xmlns:p14="http://schemas.microsoft.com/office/powerpoint/2010/main" val="3146557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0290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42883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49478"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49165"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7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78"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03418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https://mlflow.org/docs/latest/python_api/index.html</a:t>
            </a:r>
            <a:endParaRPr lang="en-US" dirty="0"/>
          </a:p>
        </p:txBody>
      </p:sp>
      <p:sp>
        <p:nvSpPr>
          <p:cNvPr id="4" name="Slide Number Placeholder 3"/>
          <p:cNvSpPr>
            <a:spLocks noGrp="1"/>
          </p:cNvSpPr>
          <p:nvPr>
            <p:ph type="sldNum" sz="quarter" idx="5"/>
          </p:nvPr>
        </p:nvSpPr>
        <p:spPr/>
        <p:txBody>
          <a:bodyPr/>
          <a:lstStyle/>
          <a:p>
            <a:fld id="{9617CCEA-49A8-43AF-A64B-0D7A6CEDCDD3}" type="slidenum">
              <a:rPr lang="en-US" smtClean="0"/>
              <a:t>39</a:t>
            </a:fld>
            <a:endParaRPr lang="en-US"/>
          </a:p>
        </p:txBody>
      </p:sp>
    </p:spTree>
    <p:extLst>
      <p:ext uri="{BB962C8B-B14F-4D97-AF65-F5344CB8AC3E}">
        <p14:creationId xmlns:p14="http://schemas.microsoft.com/office/powerpoint/2010/main" val="2215338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sz="1200" kern="1200">
                <a:solidFill>
                  <a:schemeClr val="tx1"/>
                </a:solidFill>
                <a:effectLst/>
                <a:latin typeface="+mn-lt"/>
                <a:ea typeface="+mn-ea"/>
                <a:cs typeface="+mn-cs"/>
              </a:rPr>
              <a:t> </a:t>
            </a:r>
            <a:endParaRPr lang="en-US" sz="1200" kern="1200">
              <a:solidFill>
                <a:schemeClr val="tx1"/>
              </a:solidFill>
              <a:effectLst/>
              <a:highlight>
                <a:srgbClr val="FFFF00"/>
              </a:highlight>
              <a:latin typeface="+mn-lt"/>
              <a:ea typeface="+mn-ea"/>
              <a:cs typeface="+mn-cs"/>
            </a:endParaRPr>
          </a:p>
        </p:txBody>
      </p:sp>
    </p:spTree>
    <p:extLst>
      <p:ext uri="{BB962C8B-B14F-4D97-AF65-F5344CB8AC3E}">
        <p14:creationId xmlns:p14="http://schemas.microsoft.com/office/powerpoint/2010/main" val="494846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Explainability</a:t>
            </a:r>
            <a:r>
              <a:rPr lang="en-US" dirty="0"/>
              <a:t> Demo auf Basis von Azure ML Experiment</a:t>
            </a:r>
          </a:p>
        </p:txBody>
      </p:sp>
      <p:sp>
        <p:nvSpPr>
          <p:cNvPr id="4" name="Slide Number Placeholder 3"/>
          <p:cNvSpPr>
            <a:spLocks noGrp="1"/>
          </p:cNvSpPr>
          <p:nvPr>
            <p:ph type="sldNum" sz="quarter" idx="5"/>
          </p:nvPr>
        </p:nvSpPr>
        <p:spPr/>
        <p:txBody>
          <a:bodyPr/>
          <a:lstStyle/>
          <a:p>
            <a:fld id="{9617CCEA-49A8-43AF-A64B-0D7A6CEDCDD3}" type="slidenum">
              <a:rPr lang="en-US" smtClean="0"/>
              <a:t>46</a:t>
            </a:fld>
            <a:endParaRPr lang="en-US"/>
          </a:p>
        </p:txBody>
      </p:sp>
    </p:spTree>
    <p:extLst>
      <p:ext uri="{BB962C8B-B14F-4D97-AF65-F5344CB8AC3E}">
        <p14:creationId xmlns:p14="http://schemas.microsoft.com/office/powerpoint/2010/main" val="16638138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https://azure.microsoft.com/en-us/pricing/details/machine-learning/</a:t>
            </a:r>
            <a:endParaRPr lang="en-US" dirty="0"/>
          </a:p>
        </p:txBody>
      </p:sp>
      <p:sp>
        <p:nvSpPr>
          <p:cNvPr id="4" name="Slide Number Placeholder 3"/>
          <p:cNvSpPr>
            <a:spLocks noGrp="1"/>
          </p:cNvSpPr>
          <p:nvPr>
            <p:ph type="sldNum" sz="quarter" idx="5"/>
          </p:nvPr>
        </p:nvSpPr>
        <p:spPr/>
        <p:txBody>
          <a:bodyPr/>
          <a:lstStyle/>
          <a:p>
            <a:fld id="{9617CCEA-49A8-43AF-A64B-0D7A6CEDCDD3}" type="slidenum">
              <a:rPr lang="en-US" smtClean="0"/>
              <a:t>47</a:t>
            </a:fld>
            <a:endParaRPr lang="en-US"/>
          </a:p>
        </p:txBody>
      </p:sp>
    </p:spTree>
    <p:extLst>
      <p:ext uri="{BB962C8B-B14F-4D97-AF65-F5344CB8AC3E}">
        <p14:creationId xmlns:p14="http://schemas.microsoft.com/office/powerpoint/2010/main" val="2693156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E923261-C51C-43A4-A0E6-B6EDDB441F36}"/>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u="none"/>
              <a:t>ALL THIS WORK</a:t>
            </a:r>
            <a:r>
              <a:rPr lang="en-US" sz="800" u="none"/>
              <a:t> led to </a:t>
            </a:r>
            <a:r>
              <a:rPr lang="en-US" sz="800" b="1" u="none"/>
              <a:t>EXPLOSION of AI Breakthroughs </a:t>
            </a:r>
            <a:r>
              <a:rPr lang="en-US" sz="800" u="none"/>
              <a:t>from Microsoft Research in past couple of years</a:t>
            </a:r>
          </a:p>
          <a:p>
            <a:pPr rtl="0"/>
            <a:endParaRPr lang="en-US" sz="882" b="1" i="0" kern="1200">
              <a:solidFill>
                <a:schemeClr val="tx1"/>
              </a:solidFill>
              <a:effectLst/>
              <a:latin typeface="Segoe UI Light" pitchFamily="34" charset="0"/>
              <a:ea typeface="+mn-ea"/>
              <a:cs typeface="+mn-cs"/>
            </a:endParaRPr>
          </a:p>
          <a:p>
            <a:pPr rtl="0"/>
            <a:r>
              <a:rPr lang="en-US" sz="882" b="1" i="0" kern="1200">
                <a:solidFill>
                  <a:schemeClr val="tx1"/>
                </a:solidFill>
                <a:effectLst/>
                <a:latin typeface="Segoe UI Light" pitchFamily="34" charset="0"/>
                <a:ea typeface="+mn-ea"/>
                <a:cs typeface="+mn-cs"/>
              </a:rPr>
              <a:t>We continue to advance AI in all areas.</a:t>
            </a:r>
            <a:endParaRPr lang="en-US" sz="882" b="0" i="0" kern="1200">
              <a:solidFill>
                <a:schemeClr val="tx1"/>
              </a:solidFill>
              <a:effectLst/>
              <a:latin typeface="Segoe UI Light" pitchFamily="34" charset="0"/>
              <a:ea typeface="+mn-ea"/>
              <a:cs typeface="+mn-cs"/>
            </a:endParaRPr>
          </a:p>
          <a:p>
            <a:pPr rtl="0"/>
            <a:r>
              <a:rPr lang="en-US" sz="882" b="1" i="0" kern="1200">
                <a:solidFill>
                  <a:schemeClr val="tx1"/>
                </a:solidFill>
                <a:effectLst/>
                <a:latin typeface="Segoe UI Light" pitchFamily="34" charset="0"/>
                <a:ea typeface="+mn-ea"/>
                <a:cs typeface="+mn-cs"/>
              </a:rPr>
              <a:t>Speech: </a:t>
            </a:r>
            <a:r>
              <a:rPr lang="en-US" sz="882" b="0" i="0" kern="1200">
                <a:solidFill>
                  <a:schemeClr val="tx1"/>
                </a:solidFill>
                <a:effectLst/>
                <a:latin typeface="Segoe UI Light" pitchFamily="34" charset="0"/>
                <a:ea typeface="+mn-ea"/>
                <a:cs typeface="+mn-cs"/>
              </a:rPr>
              <a:t>Computers have begun learning to see like us, but now they're learning to listen and recognize speech like us, too. Microsoft became the first to reach human parity in speech recognition with the Switchboard dataset. This goal seemed very distant just a few years ago.</a:t>
            </a:r>
          </a:p>
          <a:p>
            <a:pPr rtl="0"/>
            <a:r>
              <a:rPr lang="en-US" sz="882" b="1" i="0" kern="1200">
                <a:solidFill>
                  <a:schemeClr val="tx1"/>
                </a:solidFill>
                <a:effectLst/>
                <a:latin typeface="Segoe UI Light" pitchFamily="34" charset="0"/>
                <a:ea typeface="+mn-ea"/>
                <a:cs typeface="+mn-cs"/>
              </a:rPr>
              <a:t>Language: </a:t>
            </a:r>
            <a:r>
              <a:rPr lang="en-US" sz="882" b="0" i="0" kern="1200">
                <a:solidFill>
                  <a:schemeClr val="tx1"/>
                </a:solidFill>
                <a:effectLst/>
                <a:latin typeface="Segoe UI Light" pitchFamily="34" charset="0"/>
                <a:ea typeface="+mn-ea"/>
                <a:cs typeface="+mn-cs"/>
              </a:rPr>
              <a:t>The world has more than 6,500 languages. With speech advancements, we are also making gains in natural language. Microsoft Translator can now support more than 60 languages and we just recently announced that we reached human parity in English to Chinese and Chinese to English machine translation with the WMT benchmark.</a:t>
            </a:r>
          </a:p>
          <a:p>
            <a:pPr rtl="0"/>
            <a:r>
              <a:rPr lang="en-US" sz="882" b="1" i="0" kern="1200">
                <a:solidFill>
                  <a:schemeClr val="tx1"/>
                </a:solidFill>
                <a:effectLst/>
                <a:latin typeface="Segoe UI Light" pitchFamily="34" charset="0"/>
                <a:ea typeface="+mn-ea"/>
                <a:cs typeface="+mn-cs"/>
              </a:rPr>
              <a:t>Knowledge: </a:t>
            </a:r>
            <a:r>
              <a:rPr lang="en-US" sz="882" b="0" i="0" kern="1200">
                <a:solidFill>
                  <a:schemeClr val="tx1"/>
                </a:solidFill>
                <a:effectLst/>
                <a:latin typeface="Segoe UI Light" pitchFamily="34" charset="0"/>
                <a:ea typeface="+mn-ea"/>
                <a:cs typeface="+mn-cs"/>
              </a:rPr>
              <a:t>We’re now getting to the point where computers can do some of what people can do: see, hear, and begin to attach words to the world around them. And we’re not just talking perception, but cognition too. Microsoft Research Asia created a technology that beat a reading comprehension test built at Stanford. We’re continuing to build on that program to advance how AI connects ideas and concepts to the people, places, and things in the world around us.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i="0" kern="1200">
                <a:solidFill>
                  <a:schemeClr val="tx1"/>
                </a:solidFill>
                <a:effectLst/>
                <a:latin typeface="Segoe UI Light" pitchFamily="34" charset="0"/>
                <a:ea typeface="+mn-ea"/>
                <a:cs typeface="+mn-cs"/>
              </a:rPr>
              <a:t>Computer Vision: </a:t>
            </a:r>
            <a:r>
              <a:rPr lang="en-US" sz="882" b="0" i="0" kern="1200">
                <a:solidFill>
                  <a:schemeClr val="tx1"/>
                </a:solidFill>
                <a:effectLst/>
                <a:latin typeface="Segoe UI Light" pitchFamily="34" charset="0"/>
                <a:ea typeface="+mn-ea"/>
                <a:cs typeface="+mn-cs"/>
              </a:rPr>
              <a:t>Microsoft has won many awards in image recognition competitions like ImageNet 1K. This was accomplished by training neural networks with a depth of 152 layers with the RESNET test. These deep residual nets give us much greater accuracy to correctly identify images over 96% of the time. </a:t>
            </a:r>
            <a:r>
              <a:rPr lang="en-US" sz="882" b="0" i="0" kern="1200" err="1">
                <a:solidFill>
                  <a:schemeClr val="tx1"/>
                </a:solidFill>
                <a:effectLst/>
                <a:latin typeface="Segoe UI Light" pitchFamily="34" charset="0"/>
                <a:ea typeface="+mn-ea"/>
                <a:cs typeface="+mn-cs"/>
              </a:rPr>
              <a:t>DenseNet</a:t>
            </a:r>
            <a:r>
              <a:rPr lang="en-US" sz="882" b="0" i="0" kern="1200">
                <a:solidFill>
                  <a:schemeClr val="tx1"/>
                </a:solidFill>
                <a:effectLst/>
                <a:latin typeface="Segoe UI Light" pitchFamily="34" charset="0"/>
                <a:ea typeface="+mn-ea"/>
                <a:cs typeface="+mn-cs"/>
              </a:rPr>
              <a:t> is the next innovation in this area.</a:t>
            </a:r>
          </a:p>
          <a:p>
            <a:endParaRPr lang="en-US" b="1"/>
          </a:p>
        </p:txBody>
      </p:sp>
    </p:spTree>
    <p:extLst>
      <p:ext uri="{BB962C8B-B14F-4D97-AF65-F5344CB8AC3E}">
        <p14:creationId xmlns:p14="http://schemas.microsoft.com/office/powerpoint/2010/main" val="4027484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573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3/5/2020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573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15739"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7785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3/5/2020 8:51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41980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33081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58997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8156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507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42086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7108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3CB9BC-1358-8544-AE66-E329F5C666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6717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17CCEA-49A8-43AF-A64B-0D7A6CEDCDD3}" type="slidenum">
              <a:rPr lang="en-US" smtClean="0"/>
              <a:t>59</a:t>
            </a:fld>
            <a:endParaRPr lang="en-US"/>
          </a:p>
        </p:txBody>
      </p:sp>
    </p:spTree>
    <p:extLst>
      <p:ext uri="{BB962C8B-B14F-4D97-AF65-F5344CB8AC3E}">
        <p14:creationId xmlns:p14="http://schemas.microsoft.com/office/powerpoint/2010/main" val="1308853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a:latin typeface="Segoe UI"/>
                <a:cs typeface="Segoe UI"/>
              </a:rPr>
              <a:t>You can infuse AI into your applications with Azure:</a:t>
            </a:r>
          </a:p>
          <a:p>
            <a:pPr marL="384432" lvl="1" indent="-171450">
              <a:buFont typeface="Arial" panose="020B0604020202020204" pitchFamily="34" charset="0"/>
              <a:buChar char="•"/>
            </a:pPr>
            <a:r>
              <a:rPr lang="en-US" sz="1200"/>
              <a:t>Using pre-trained AI models that we have built and that can be easily customized with your data.</a:t>
            </a:r>
          </a:p>
          <a:p>
            <a:pPr marL="384432" lvl="1" indent="-171450">
              <a:buFont typeface="Arial" panose="020B0604020202020204" pitchFamily="34" charset="0"/>
              <a:buChar char="•"/>
            </a:pPr>
            <a:r>
              <a:rPr lang="en-US" sz="1200"/>
              <a:t>You can also build custom AI models using our Azure Machine Learning service.</a:t>
            </a:r>
          </a:p>
          <a:p>
            <a:endParaRPr lang="en-US" sz="1200">
              <a:latin typeface="Segoe UI"/>
              <a:cs typeface="Segoe UI"/>
            </a:endParaRPr>
          </a:p>
          <a:p>
            <a:pPr marL="0" indent="0">
              <a:buNone/>
            </a:pPr>
            <a:r>
              <a:rPr lang="en-US" sz="1200" u="sng"/>
              <a:t>Azure Machine Learning</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a:t>In addition to using our pre built Azure AI models, you can also use our Azure Machine Learning service to build, train and deploy custom machine learning models at scale.</a:t>
            </a:r>
          </a:p>
          <a:p>
            <a:pPr marL="171450" lvl="0" indent="-171450">
              <a:lnSpc>
                <a:spcPct val="100000"/>
              </a:lnSpc>
              <a:spcBef>
                <a:spcPts val="0"/>
              </a:spcBef>
              <a:buClrTx/>
              <a:buSzTx/>
              <a:buFont typeface="Arial" panose="020B0604020202020204" pitchFamily="34" charset="0"/>
              <a:buChar char="•"/>
              <a:defRPr/>
            </a:pPr>
            <a:r>
              <a:rPr lang="en-US" sz="1200"/>
              <a:t>You can access Azure Machine Learning service from your favorite Python development environment, including Visual Studio Code, Visual Studio, PyCharm, Azure Databricks notebooks, or </a:t>
            </a:r>
            <a:r>
              <a:rPr lang="en-US" sz="1200" err="1"/>
              <a:t>Jupyter</a:t>
            </a:r>
            <a:r>
              <a:rPr lang="en-US" sz="1200"/>
              <a:t> notebooks.</a:t>
            </a:r>
          </a:p>
          <a:p>
            <a:pPr marL="171450" lvl="0" indent="-171450">
              <a:lnSpc>
                <a:spcPct val="100000"/>
              </a:lnSpc>
              <a:spcBef>
                <a:spcPts val="0"/>
              </a:spcBef>
              <a:buClrTx/>
              <a:buSzTx/>
              <a:buFont typeface="Arial" panose="020B0604020202020204" pitchFamily="34" charset="0"/>
              <a:buChar char="•"/>
              <a:defRPr/>
            </a:pPr>
            <a:r>
              <a:rPr lang="en-US" sz="1200"/>
              <a:t>Azure Machine Learning enables you to use your framework of choice including TensorFlow, </a:t>
            </a:r>
            <a:r>
              <a:rPr lang="en-US" sz="1200" err="1"/>
              <a:t>PyTorch</a:t>
            </a:r>
            <a:r>
              <a:rPr lang="en-US" sz="1200"/>
              <a:t> and </a:t>
            </a:r>
            <a:r>
              <a:rPr lang="en-US" sz="1200" err="1"/>
              <a:t>Kerras</a:t>
            </a:r>
            <a:r>
              <a:rPr lang="en-US" sz="1200"/>
              <a:t> and train on massive, managed GPU clusters.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a:latin typeface="Segoe UI"/>
                <a:cs typeface="Segoe UI"/>
              </a:rPr>
              <a:t>Our new </a:t>
            </a:r>
            <a:r>
              <a:rPr lang="en-US" sz="1200" err="1">
                <a:latin typeface="Segoe UI"/>
                <a:cs typeface="Segoe UI"/>
              </a:rPr>
              <a:t>MLOps</a:t>
            </a:r>
            <a:r>
              <a:rPr lang="en-US" sz="1200">
                <a:latin typeface="Segoe UI"/>
                <a:cs typeface="Segoe UI"/>
              </a:rPr>
              <a:t> capability simplifies the end-to-end lifecycle machine of ML models.  You can think of it like DevOps for ML.  It helps you automate all of the steps from model creation to deployment and monitoring with Azure DevOps integration. </a:t>
            </a:r>
            <a:endParaRPr lang="en-US" sz="1200"/>
          </a:p>
          <a:p>
            <a:pPr marL="0" indent="0">
              <a:buNone/>
            </a:pPr>
            <a:endParaRPr lang="en-US" sz="1200"/>
          </a:p>
        </p:txBody>
      </p:sp>
      <p:sp>
        <p:nvSpPr>
          <p:cNvPr id="4" name="Header Placeholder 3"/>
          <p:cNvSpPr>
            <a:spLocks noGrp="1"/>
          </p:cNvSpPr>
          <p:nvPr>
            <p:ph type="hdr" sz="quarter" idx="10"/>
          </p:nvPr>
        </p:nvSpPr>
        <p:spPr/>
        <p:txBody>
          <a:bodyPr/>
          <a:lstStyle/>
          <a:p>
            <a:pPr marL="0" marR="0" lvl="0" indent="0" algn="l" defTabSz="94942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582359" marR="0" lvl="0" indent="0" algn="l" defTabSz="949108"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942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20" rtl="0" eaLnBrk="1" fontAlgn="auto" latinLnBrk="0" hangingPunct="1">
                <a:lnSpc>
                  <a:spcPct val="100000"/>
                </a:lnSpc>
                <a:spcBef>
                  <a:spcPts val="0"/>
                </a:spcBef>
                <a:spcAft>
                  <a:spcPts val="0"/>
                </a:spcAft>
                <a:buClrTx/>
                <a:buSzTx/>
                <a:buFontTx/>
                <a:buNone/>
                <a:tabLst/>
                <a:defRPr/>
              </a:pPr>
              <a:t>3/5/2020 8:51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942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4942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7513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b="1">
                <a:highlight>
                  <a:srgbClr val="FFFF00"/>
                </a:highlight>
              </a:rPr>
              <a:t>All skills: </a:t>
            </a:r>
            <a:r>
              <a:rPr lang="en-US" b="0"/>
              <a:t>Rapidly build and deploy machine learning models using tools that meet your needs regardless of skill level. Use the no-code designer to get started with machine learning or use built-in </a:t>
            </a:r>
            <a:r>
              <a:rPr lang="en-US" b="0" err="1"/>
              <a:t>Jupyter</a:t>
            </a:r>
            <a:r>
              <a:rPr lang="en-US" b="0"/>
              <a:t> notebooks for a code first experience. Accelerate model creation with the automated machine learning UI and access built-in feature engineering, algorithm selection, and hyperparameter sweeping, to develop high accuracy models.</a:t>
            </a:r>
          </a:p>
          <a:p>
            <a:endParaRPr lang="en-US" b="0"/>
          </a:p>
          <a:p>
            <a:pPr marL="0" marR="0" lvl="0" indent="0" algn="l" defTabSz="949325" rtl="0" eaLnBrk="0" fontAlgn="base" latinLnBrk="0" hangingPunct="0">
              <a:lnSpc>
                <a:spcPct val="93000"/>
              </a:lnSpc>
              <a:spcBef>
                <a:spcPts val="300"/>
              </a:spcBef>
              <a:spcAft>
                <a:spcPts val="600"/>
              </a:spcAft>
              <a:buClrTx/>
              <a:buSzTx/>
              <a:buFontTx/>
              <a:buNone/>
              <a:tabLst/>
              <a:defRPr/>
            </a:pPr>
            <a:r>
              <a:rPr lang="en-US" b="0"/>
              <a:t>ML Ops: </a:t>
            </a:r>
            <a:r>
              <a:rPr lang="en-US" sz="1200">
                <a:solidFill>
                  <a:schemeClr val="bg1"/>
                </a:solidFill>
              </a:rPr>
              <a:t>MLOps or DevOps for machine learning, streamlines the machine learning lifecycle, from building models to deployment and management. Use ML pipelines to build repeatable workflows and use a rich model registry to track your assets. Manage production workflows at scale using advanced alerts and automation capabilities. Profile, validate and deploy machine learning models anywhere from the cloud to the edge.</a:t>
            </a:r>
          </a:p>
          <a:p>
            <a:endParaRPr lang="en-US" b="0"/>
          </a:p>
          <a:p>
            <a:endParaRPr lang="en-US" b="1"/>
          </a:p>
          <a:p>
            <a:pPr marL="0" marR="0" lvl="0" indent="0" algn="l" defTabSz="949325" rtl="0" eaLnBrk="0" fontAlgn="base" latinLnBrk="0" hangingPunct="0">
              <a:lnSpc>
                <a:spcPct val="93000"/>
              </a:lnSpc>
              <a:spcBef>
                <a:spcPts val="300"/>
              </a:spcBef>
              <a:spcAft>
                <a:spcPts val="600"/>
              </a:spcAft>
              <a:buClrTx/>
              <a:buSzTx/>
              <a:buFontTx/>
              <a:buNone/>
              <a:tabLst/>
              <a:defRPr/>
            </a:pPr>
            <a:r>
              <a:rPr lang="en-US" sz="1200">
                <a:solidFill>
                  <a:schemeClr val="bg1"/>
                </a:solidFill>
                <a:cs typeface="Calibri"/>
              </a:rPr>
              <a:t>Open: Take advantage of built-in support for popular open-source tools and frameworks for model training and inferencing. Use familiar frameworks like PyTorch, TensorFlow, </a:t>
            </a:r>
            <a:r>
              <a:rPr lang="en-US" sz="1200" err="1">
                <a:solidFill>
                  <a:schemeClr val="bg1"/>
                </a:solidFill>
                <a:cs typeface="Calibri"/>
              </a:rPr>
              <a:t>scikit</a:t>
            </a:r>
            <a:r>
              <a:rPr lang="en-US" sz="1200">
                <a:solidFill>
                  <a:schemeClr val="bg1"/>
                </a:solidFill>
                <a:cs typeface="Calibri"/>
              </a:rPr>
              <a:t>-learn and more, or the open and interoperable ONNX format. Choose the development tools that best meet your needs, including popular IDEs, </a:t>
            </a:r>
            <a:r>
              <a:rPr lang="en-US" sz="1200" err="1">
                <a:solidFill>
                  <a:schemeClr val="bg1"/>
                </a:solidFill>
                <a:cs typeface="Calibri"/>
              </a:rPr>
              <a:t>Jupyter</a:t>
            </a:r>
            <a:r>
              <a:rPr lang="en-US" sz="1200">
                <a:solidFill>
                  <a:schemeClr val="bg1"/>
                </a:solidFill>
                <a:cs typeface="Calibri"/>
              </a:rPr>
              <a:t> notebooks and CLIs or languages like Python and R. After you’ve built and trained your model, use ONNX Runtime to optimize and accelerate inferencing across cloud and edge devices.</a:t>
            </a:r>
          </a:p>
          <a:p>
            <a:endParaRPr lang="en-US" b="1">
              <a:highlight>
                <a:srgbClr val="FFFF00"/>
              </a:highlight>
            </a:endParaRPr>
          </a:p>
          <a:p>
            <a:pPr marL="0" marR="0" lvl="0" indent="0" algn="l" defTabSz="949325" rtl="0" eaLnBrk="0" fontAlgn="base" latinLnBrk="0" hangingPunct="0">
              <a:lnSpc>
                <a:spcPct val="93000"/>
              </a:lnSpc>
              <a:spcBef>
                <a:spcPts val="300"/>
              </a:spcBef>
              <a:spcAft>
                <a:spcPts val="600"/>
              </a:spcAft>
              <a:buClrTx/>
              <a:buSzTx/>
              <a:buFontTx/>
              <a:buNone/>
              <a:tabLst/>
              <a:defRPr/>
            </a:pPr>
            <a:r>
              <a:rPr lang="en-US" b="1">
                <a:highlight>
                  <a:srgbClr val="FFFF00"/>
                </a:highlight>
              </a:rPr>
              <a:t>Trusted: </a:t>
            </a:r>
            <a:r>
              <a:rPr lang="en-US" sz="1200">
                <a:solidFill>
                  <a:schemeClr val="bg1"/>
                </a:solidFill>
                <a:highlight>
                  <a:srgbClr val="FFFF00"/>
                </a:highlight>
              </a:rPr>
              <a:t>Access state-of-the-art technology for fairness and model transparency. Use model interpretability for explanations about predictions, to better understand model behavior. Reduce model bias by applying common fairness metrics, automatically making comparisons and using recommended mitigations. Enterprise-grade security with role based access control, and virtual network support to protect your assets. Audit trail, quota and cost management capabilities for advanced governance and control. </a:t>
            </a:r>
          </a:p>
          <a:p>
            <a:endParaRPr lang="en-US" b="1">
              <a:highlight>
                <a:srgbClr val="FFFF00"/>
              </a:highlight>
            </a:endParaRPr>
          </a:p>
        </p:txBody>
      </p:sp>
    </p:spTree>
    <p:extLst>
      <p:ext uri="{BB962C8B-B14F-4D97-AF65-F5344CB8AC3E}">
        <p14:creationId xmlns:p14="http://schemas.microsoft.com/office/powerpoint/2010/main" val="4178295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Header Placeholder 3"/>
          <p:cNvSpPr>
            <a:spLocks noGrp="1"/>
          </p:cNvSpPr>
          <p:nvPr>
            <p:ph type="hdr" sz="quarter" idx="10"/>
          </p:nvPr>
        </p:nvSpPr>
        <p:spPr/>
        <p:txBody>
          <a:bodyPr/>
          <a:lstStyle/>
          <a:p>
            <a:pPr marL="0" marR="0" lvl="0" indent="0" algn="l" defTabSz="984978"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497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84978" rtl="0" eaLnBrk="1" fontAlgn="auto" latinLnBrk="0" hangingPunct="1">
                <a:lnSpc>
                  <a:spcPct val="100000"/>
                </a:lnSpc>
                <a:spcBef>
                  <a:spcPts val="0"/>
                </a:spcBef>
                <a:spcAft>
                  <a:spcPts val="0"/>
                </a:spcAft>
                <a:buClrTx/>
                <a:buSzTx/>
                <a:buFontTx/>
                <a:buNone/>
                <a:tabLst/>
                <a:defRPr/>
              </a:pPr>
              <a:t>3/5/2020 8:51 AM</a:t>
            </a:fld>
            <a:endPar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647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sz="1200" kern="1200">
                <a:solidFill>
                  <a:schemeClr val="tx1"/>
                </a:solidFill>
                <a:effectLst/>
                <a:latin typeface="+mn-lt"/>
                <a:ea typeface="+mn-ea"/>
                <a:cs typeface="+mn-cs"/>
              </a:rPr>
              <a:t> </a:t>
            </a:r>
            <a:endParaRPr lang="en-US" sz="1200" kern="1200">
              <a:solidFill>
                <a:schemeClr val="tx1"/>
              </a:solidFill>
              <a:effectLst/>
              <a:highlight>
                <a:srgbClr val="FFFF00"/>
              </a:highlight>
              <a:latin typeface="+mn-lt"/>
              <a:ea typeface="+mn-ea"/>
              <a:cs typeface="+mn-cs"/>
            </a:endParaRPr>
          </a:p>
          <a:p>
            <a:endParaRPr lang="en-US" sz="1200" kern="1200">
              <a:solidFill>
                <a:schemeClr val="tx1"/>
              </a:solidFill>
              <a:effectLst/>
              <a:highlight>
                <a:srgbClr val="FFFF00"/>
              </a:highlight>
              <a:latin typeface="+mn-lt"/>
              <a:ea typeface="+mn-ea"/>
              <a:cs typeface="+mn-cs"/>
            </a:endParaRPr>
          </a:p>
        </p:txBody>
      </p:sp>
    </p:spTree>
    <p:extLst>
      <p:ext uri="{BB962C8B-B14F-4D97-AF65-F5344CB8AC3E}">
        <p14:creationId xmlns:p14="http://schemas.microsoft.com/office/powerpoint/2010/main" val="1465067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endParaRPr lang="en-US" b="1"/>
          </a:p>
        </p:txBody>
      </p:sp>
    </p:spTree>
    <p:extLst>
      <p:ext uri="{BB962C8B-B14F-4D97-AF65-F5344CB8AC3E}">
        <p14:creationId xmlns:p14="http://schemas.microsoft.com/office/powerpoint/2010/main" val="3386007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79D1F8B-310F-4415-BAC7-1A5FA18E9D2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863958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old Experience in Azure Portal</a:t>
            </a:r>
          </a:p>
        </p:txBody>
      </p:sp>
      <p:sp>
        <p:nvSpPr>
          <p:cNvPr id="4" name="Slide Number Placeholder 3"/>
          <p:cNvSpPr>
            <a:spLocks noGrp="1"/>
          </p:cNvSpPr>
          <p:nvPr>
            <p:ph type="sldNum" sz="quarter" idx="5"/>
          </p:nvPr>
        </p:nvSpPr>
        <p:spPr/>
        <p:txBody>
          <a:bodyPr/>
          <a:lstStyle/>
          <a:p>
            <a:fld id="{9617CCEA-49A8-43AF-A64B-0D7A6CEDCDD3}" type="slidenum">
              <a:rPr lang="en-US" smtClean="0"/>
              <a:t>13</a:t>
            </a:fld>
            <a:endParaRPr lang="en-US"/>
          </a:p>
        </p:txBody>
      </p:sp>
    </p:spTree>
    <p:extLst>
      <p:ext uri="{BB962C8B-B14F-4D97-AF65-F5344CB8AC3E}">
        <p14:creationId xmlns:p14="http://schemas.microsoft.com/office/powerpoint/2010/main" val="4261549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04850" y="1247775"/>
            <a:ext cx="5727700" cy="3222625"/>
          </a:xfrm>
        </p:spPr>
      </p:sp>
      <p:sp>
        <p:nvSpPr>
          <p:cNvPr id="3" name="Notes Placeholder 2">
            <a:extLst>
              <a:ext uri="{FF2B5EF4-FFF2-40B4-BE49-F238E27FC236}">
                <a16:creationId xmlns:a16="http://schemas.microsoft.com/office/drawing/2014/main" id="{7BF1DAAB-5CB7-423F-BDB0-7B3B181FA8CA}"/>
              </a:ext>
            </a:extLst>
          </p:cNvPr>
          <p:cNvSpPr>
            <a:spLocks noGrp="1"/>
          </p:cNvSpPr>
          <p:nvPr>
            <p:ph type="body" idx="1"/>
          </p:nvPr>
        </p:nvSpPr>
        <p:spPr/>
        <p:txBody>
          <a:bodyPr/>
          <a:lstStyle/>
          <a:p>
            <a:r>
              <a:rPr lang="en-US" sz="1200" kern="1200">
                <a:solidFill>
                  <a:schemeClr val="tx1"/>
                </a:solidFill>
                <a:effectLst/>
                <a:latin typeface="+mn-lt"/>
                <a:ea typeface="+mn-ea"/>
                <a:cs typeface="+mn-cs"/>
              </a:rPr>
              <a:t> </a:t>
            </a:r>
            <a:endParaRPr lang="en-US" sz="1200" kern="1200">
              <a:solidFill>
                <a:schemeClr val="tx1"/>
              </a:solidFill>
              <a:effectLst/>
              <a:highlight>
                <a:srgbClr val="FFFF00"/>
              </a:highligh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highlight>
                  <a:srgbClr val="FFFF00"/>
                </a:highlight>
                <a:latin typeface="+mn-lt"/>
                <a:ea typeface="+mn-ea"/>
                <a:cs typeface="+mn-cs"/>
              </a:rPr>
              <a:t>We’ve received a lot of feedback from enterprise customers that their data scientists and developers prefer to develop and work in web-based (or SaaS like) experiences. The Azure portal does not meet the needs – it is complex and focused largely on streamlining the IT experience. Data Scientists want better separation to focus on the tasks that are important to them and so we have built a dedicated portal to accommodate their needs. </a:t>
            </a:r>
          </a:p>
          <a:p>
            <a:endParaRPr lang="en-US" sz="1200" kern="1200">
              <a:solidFill>
                <a:schemeClr val="tx1"/>
              </a:solidFill>
              <a:effectLst/>
              <a:highlight>
                <a:srgbClr val="FFFF00"/>
              </a:highlight>
              <a:latin typeface="+mn-lt"/>
              <a:ea typeface="+mn-ea"/>
              <a:cs typeface="+mn-cs"/>
            </a:endParaRPr>
          </a:p>
          <a:p>
            <a:r>
              <a:rPr lang="en-US" sz="1200" kern="1200">
                <a:solidFill>
                  <a:schemeClr val="tx1"/>
                </a:solidFill>
                <a:effectLst/>
                <a:latin typeface="+mn-lt"/>
                <a:ea typeface="+mn-ea"/>
                <a:cs typeface="+mn-cs"/>
              </a:rPr>
              <a:t>This web experience, called the Azure Machine Learning studio, brings together data science capabilities and ML assets into a single web pane that streamlines machine learning workflows.  The Enterprise edition caters to data scientists across diverse skill levels from no-code authoring to code-first experiences. You can access the new studio at </a:t>
            </a:r>
            <a:r>
              <a:rPr lang="en-US" sz="1200" u="sng" kern="1200">
                <a:solidFill>
                  <a:schemeClr val="tx1"/>
                </a:solidFill>
                <a:effectLst/>
                <a:latin typeface="+mn-lt"/>
                <a:ea typeface="+mn-ea"/>
                <a:cs typeface="+mn-cs"/>
                <a:hlinkClick r:id="rId3"/>
              </a:rPr>
              <a:t>https://ml.azure.com</a:t>
            </a:r>
            <a:r>
              <a:rPr lang="en-US" sz="1200" kern="1200">
                <a:solidFill>
                  <a:schemeClr val="tx1"/>
                </a:solidFill>
                <a:effectLst/>
                <a:latin typeface="+mn-lt"/>
                <a:ea typeface="+mn-ea"/>
                <a:cs typeface="+mn-cs"/>
              </a:rPr>
              <a:t>. </a:t>
            </a:r>
          </a:p>
          <a:p>
            <a:endParaRPr lang="en-US" sz="1200" kern="1200">
              <a:solidFill>
                <a:schemeClr val="tx1"/>
              </a:solidFill>
              <a:effectLst/>
              <a:latin typeface="+mn-lt"/>
              <a:ea typeface="+mn-ea"/>
              <a:cs typeface="+mn-cs"/>
            </a:endParaRPr>
          </a:p>
          <a:p>
            <a:endParaRPr lang="en-US" sz="1200" kern="1200">
              <a:solidFill>
                <a:schemeClr val="tx1"/>
              </a:solidFill>
              <a:effectLst/>
              <a:highlight>
                <a:srgbClr val="FFFF00"/>
              </a:highlight>
              <a:latin typeface="+mn-lt"/>
              <a:ea typeface="+mn-ea"/>
              <a:cs typeface="+mn-cs"/>
            </a:endParaRPr>
          </a:p>
        </p:txBody>
      </p:sp>
    </p:spTree>
    <p:extLst>
      <p:ext uri="{BB962C8B-B14F-4D97-AF65-F5344CB8AC3E}">
        <p14:creationId xmlns:p14="http://schemas.microsoft.com/office/powerpoint/2010/main" val="12246826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br>
              <a:rPr lang="en-US"/>
            </a:br>
            <a:r>
              <a:rPr lang="en-US"/>
              <a:t>Date</a:t>
            </a:r>
          </a:p>
        </p:txBody>
      </p:sp>
      <p:pic>
        <p:nvPicPr>
          <p:cNvPr id="6" name="Picture 5">
            <a:extLst>
              <a:ext uri="{FF2B5EF4-FFF2-40B4-BE49-F238E27FC236}">
                <a16:creationId xmlns:a16="http://schemas.microsoft.com/office/drawing/2014/main" id="{A4234E39-95B3-43C8-A7BD-B3527AA0EC7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sp>
        <p:nvSpPr>
          <p:cNvPr id="7" name="Picture Placeholder 3">
            <a:extLst>
              <a:ext uri="{FF2B5EF4-FFF2-40B4-BE49-F238E27FC236}">
                <a16:creationId xmlns:a16="http://schemas.microsoft.com/office/drawing/2014/main" id="{DE1379DF-5F6E-4CF2-BD0F-D309202810C7}"/>
              </a:ext>
            </a:extLst>
          </p:cNvPr>
          <p:cNvSpPr>
            <a:spLocks noGrp="1"/>
          </p:cNvSpPr>
          <p:nvPr>
            <p:ph type="pic" sz="quarter" idx="13" hasCustomPrompt="1"/>
          </p:nvPr>
        </p:nvSpPr>
        <p:spPr>
          <a:xfrm>
            <a:off x="9323388" y="560901"/>
            <a:ext cx="2286000" cy="914400"/>
          </a:xfrm>
        </p:spPr>
        <p:txBody>
          <a:bodyPr anchor="ctr"/>
          <a:lstStyle>
            <a:lvl1pPr marL="0" indent="0" algn="ctr">
              <a:buNone/>
              <a:defRPr sz="2000"/>
            </a:lvl1pPr>
          </a:lstStyle>
          <a:p>
            <a:r>
              <a:rPr lang="en-US"/>
              <a:t>Insert Company Logo</a:t>
            </a:r>
          </a:p>
        </p:txBody>
      </p:sp>
    </p:spTree>
    <p:extLst>
      <p:ext uri="{BB962C8B-B14F-4D97-AF65-F5344CB8AC3E}">
        <p14:creationId xmlns:p14="http://schemas.microsoft.com/office/powerpoint/2010/main" val="28849266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913132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Tree>
    <p:extLst>
      <p:ext uri="{BB962C8B-B14F-4D97-AF65-F5344CB8AC3E}">
        <p14:creationId xmlns:p14="http://schemas.microsoft.com/office/powerpoint/2010/main" val="16409705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 Square Photo ">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861D753B-EABE-44E2-808A-4CF84908047C}"/>
              </a:ext>
            </a:extLst>
          </p:cNvPr>
          <p:cNvSpPr>
            <a:spLocks noGrp="1"/>
          </p:cNvSpPr>
          <p:nvPr>
            <p:ph type="pic" sz="quarter" idx="17"/>
          </p:nvPr>
        </p:nvSpPr>
        <p:spPr>
          <a:xfrm>
            <a:off x="8305800" y="1932518"/>
            <a:ext cx="1828800" cy="914400"/>
          </a:xfrm>
        </p:spPr>
        <p:txBody>
          <a:bodyPr/>
          <a:lstStyle>
            <a:lvl1pPr marL="0" indent="0">
              <a:buNone/>
              <a:defRPr/>
            </a:lvl1pPr>
          </a:lstStyle>
          <a:p>
            <a:endParaRPr lang="en-US"/>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84200" y="700901"/>
            <a:ext cx="5669280" cy="5669280"/>
          </a:xfrm>
          <a:blipFill>
            <a:blip r:embed="rId2"/>
            <a:srcRect/>
            <a:stretch>
              <a:fillRect t="-787" b="-787"/>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Text Placeholder 8">
            <a:extLst>
              <a:ext uri="{FF2B5EF4-FFF2-40B4-BE49-F238E27FC236}">
                <a16:creationId xmlns:a16="http://schemas.microsoft.com/office/drawing/2014/main" id="{30BFC3D0-CDC9-4169-9C2C-CD93C86E548C}"/>
              </a:ext>
            </a:extLst>
          </p:cNvPr>
          <p:cNvSpPr>
            <a:spLocks noGrp="1"/>
          </p:cNvSpPr>
          <p:nvPr>
            <p:ph type="body" sz="quarter" idx="15" hasCustomPrompt="1"/>
          </p:nvPr>
        </p:nvSpPr>
        <p:spPr>
          <a:xfrm>
            <a:off x="7144018" y="3123917"/>
            <a:ext cx="4157443" cy="610167"/>
          </a:xfrm>
        </p:spPr>
        <p:txBody>
          <a:bodyPr anchor="ctr" anchorCtr="0"/>
          <a:lstStyle>
            <a:lvl1pPr marL="0" marR="0" indent="0" algn="l" defTabSz="914367" rtl="0" eaLnBrk="1" fontAlgn="auto" latinLnBrk="0" hangingPunct="1">
              <a:lnSpc>
                <a:spcPct val="100000"/>
              </a:lnSpc>
              <a:spcBef>
                <a:spcPts val="0"/>
              </a:spcBef>
              <a:spcAft>
                <a:spcPts val="0"/>
              </a:spcAft>
              <a:buClrTx/>
              <a:buSzTx/>
              <a:buFontTx/>
              <a:buNone/>
              <a:tabLst/>
              <a:defRPr sz="2200">
                <a:latin typeface="Segoe UI Semibold" panose="020B0702040204020203" pitchFamily="34" charset="0"/>
                <a:cs typeface="Segoe UI Semibold" panose="020B0702040204020203" pitchFamily="34" charset="0"/>
              </a:defRPr>
            </a:lvl1pPr>
            <a:lvl4pPr marL="661988" indent="0">
              <a:buNone/>
              <a:defRPr/>
            </a:lvl4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“Insert customer quote here”</a:t>
            </a:r>
          </a:p>
          <a:p>
            <a:pPr lvl="0"/>
            <a:endParaRPr lang="en-US"/>
          </a:p>
        </p:txBody>
      </p:sp>
      <p:sp>
        <p:nvSpPr>
          <p:cNvPr id="11" name="Text Placeholder 3">
            <a:extLst>
              <a:ext uri="{FF2B5EF4-FFF2-40B4-BE49-F238E27FC236}">
                <a16:creationId xmlns:a16="http://schemas.microsoft.com/office/drawing/2014/main" id="{B2DC6892-ADE2-4650-9E4E-6C2E40E2D69E}"/>
              </a:ext>
            </a:extLst>
          </p:cNvPr>
          <p:cNvSpPr>
            <a:spLocks noGrp="1"/>
          </p:cNvSpPr>
          <p:nvPr>
            <p:ph type="body" sz="quarter" idx="16" hasCustomPrompt="1"/>
          </p:nvPr>
        </p:nvSpPr>
        <p:spPr>
          <a:xfrm>
            <a:off x="7141527" y="4011083"/>
            <a:ext cx="4162425" cy="276999"/>
          </a:xfrm>
        </p:spPr>
        <p:txBody>
          <a:bodyPr/>
          <a:lstStyle>
            <a:lvl1pPr marL="0" indent="0">
              <a:buFont typeface="Arial" panose="020B0604020202020204" pitchFamily="34" charset="0"/>
              <a:buNone/>
              <a:defRPr sz="1800">
                <a:solidFill>
                  <a:schemeClr val="accent1"/>
                </a:solidFill>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Executive Name, Title</a:t>
            </a:r>
          </a:p>
        </p:txBody>
      </p:sp>
    </p:spTree>
    <p:extLst>
      <p:ext uri="{BB962C8B-B14F-4D97-AF65-F5344CB8AC3E}">
        <p14:creationId xmlns:p14="http://schemas.microsoft.com/office/powerpoint/2010/main" val="205559275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89109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0472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41946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208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entered head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5115440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entered with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lgn="ctr">
              <a:defRPr/>
            </a:lvl1pPr>
          </a:lstStyle>
          <a:p>
            <a:r>
              <a:rPr lang="en-US"/>
              <a:t>Click to edit Master title style</a:t>
            </a:r>
          </a:p>
        </p:txBody>
      </p:sp>
      <p:sp>
        <p:nvSpPr>
          <p:cNvPr id="3" name="Text Placeholder 6">
            <a:extLst>
              <a:ext uri="{FF2B5EF4-FFF2-40B4-BE49-F238E27FC236}">
                <a16:creationId xmlns:a16="http://schemas.microsoft.com/office/drawing/2014/main" id="{98D95393-1804-4E83-8FA6-617CF52B7C1D}"/>
              </a:ext>
            </a:extLst>
          </p:cNvPr>
          <p:cNvSpPr>
            <a:spLocks noGrp="1"/>
          </p:cNvSpPr>
          <p:nvPr>
            <p:ph type="body" sz="quarter" idx="11"/>
          </p:nvPr>
        </p:nvSpPr>
        <p:spPr>
          <a:xfrm>
            <a:off x="584200" y="1014984"/>
            <a:ext cx="11025188" cy="276999"/>
          </a:xfrm>
        </p:spPr>
        <p:txBody>
          <a:bodyPr/>
          <a:lstStyle>
            <a:lvl1pPr algn="ctr">
              <a:defRPr sz="1800">
                <a:solidFill>
                  <a:schemeClr val="accent1"/>
                </a:solidFill>
                <a:latin typeface="+mn-lt"/>
              </a:defRPr>
            </a:lvl1pPr>
          </a:lstStyle>
          <a:p>
            <a:pPr lvl="0"/>
            <a:r>
              <a:rPr lang="en-US"/>
              <a:t>Edit Master text styles</a:t>
            </a:r>
          </a:p>
        </p:txBody>
      </p:sp>
    </p:spTree>
    <p:extLst>
      <p:ext uri="{BB962C8B-B14F-4D97-AF65-F5344CB8AC3E}">
        <p14:creationId xmlns:p14="http://schemas.microsoft.com/office/powerpoint/2010/main" val="28062928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AFAD554-23FC-4F19-93F4-136C88A7E43A}"/>
              </a:ext>
            </a:extLst>
          </p:cNvPr>
          <p:cNvSpPr>
            <a:spLocks noGrp="1"/>
          </p:cNvSpPr>
          <p:nvPr>
            <p:ph type="body" sz="quarter" idx="10"/>
          </p:nvPr>
        </p:nvSpPr>
        <p:spPr>
          <a:xfrm>
            <a:off x="588963" y="157163"/>
            <a:ext cx="11014774" cy="300037"/>
          </a:xfrm>
        </p:spPr>
        <p:txBody>
          <a:bodyPr/>
          <a:lstStyle>
            <a:lvl1pPr marL="0" indent="0" algn="ctr">
              <a:buNone/>
              <a:defRPr lang="en-US" sz="1800" b="0" kern="1200" cap="none" spc="-50" baseline="0" dirty="0" smtClean="0">
                <a:ln w="3175">
                  <a:noFill/>
                </a:ln>
                <a:solidFill>
                  <a:schemeClr val="accent2"/>
                </a:solidFill>
                <a:effectLst/>
                <a:latin typeface="+mj-lt"/>
                <a:ea typeface="+mn-ea"/>
                <a:cs typeface="Segoe UI" pitchFamily="34" charset="0"/>
              </a:defRPr>
            </a:lvl1pPr>
            <a:lvl2pPr marL="228600" indent="0">
              <a:buNone/>
              <a:defRPr lang="en-US" sz="1800" b="0" kern="1200" cap="none" spc="-50" baseline="0" dirty="0" smtClean="0">
                <a:ln w="3175">
                  <a:noFill/>
                </a:ln>
                <a:solidFill>
                  <a:schemeClr val="accent2"/>
                </a:solidFill>
                <a:effectLst/>
                <a:latin typeface="+mj-lt"/>
                <a:ea typeface="+mn-ea"/>
                <a:cs typeface="Segoe UI" pitchFamily="34" charset="0"/>
              </a:defRPr>
            </a:lvl2pPr>
            <a:lvl3pPr marL="457200" indent="0">
              <a:buNone/>
              <a:defRPr lang="en-US" sz="1800" b="0" kern="1200" cap="none" spc="-50" baseline="0" dirty="0" smtClean="0">
                <a:ln w="3175">
                  <a:noFill/>
                </a:ln>
                <a:solidFill>
                  <a:schemeClr val="accent2"/>
                </a:solidFill>
                <a:effectLst/>
                <a:latin typeface="+mj-lt"/>
                <a:ea typeface="+mn-ea"/>
                <a:cs typeface="Segoe UI" pitchFamily="34" charset="0"/>
              </a:defRPr>
            </a:lvl3pPr>
            <a:lvl4pPr marL="661988" indent="0">
              <a:buNone/>
              <a:defRPr lang="en-US" sz="1800" b="0" kern="1200" cap="none" spc="-50" baseline="0" dirty="0" smtClean="0">
                <a:ln w="3175">
                  <a:noFill/>
                </a:ln>
                <a:solidFill>
                  <a:schemeClr val="accent2"/>
                </a:solidFill>
                <a:effectLst/>
                <a:latin typeface="+mj-lt"/>
                <a:ea typeface="+mn-ea"/>
                <a:cs typeface="Segoe UI" pitchFamily="34" charset="0"/>
              </a:defRPr>
            </a:lvl4pPr>
            <a:lvl5pPr marL="855663" indent="0">
              <a:buNone/>
              <a:defRPr lang="en-US" sz="1800" b="0" kern="1200" cap="none" spc="-50" baseline="0" dirty="0" smtClean="0">
                <a:ln w="3175">
                  <a:noFill/>
                </a:ln>
                <a:solidFill>
                  <a:schemeClr val="accent2"/>
                </a:solidFill>
                <a:effectLst/>
                <a:latin typeface="+mj-lt"/>
                <a:ea typeface="+mn-ea"/>
                <a:cs typeface="Segoe UI" pitchFamily="34" charset="0"/>
              </a:defRPr>
            </a:lvl5pPr>
          </a:lstStyle>
          <a:p>
            <a:pPr lvl="0"/>
            <a:r>
              <a:rPr lang="en-US"/>
              <a:t>Click to edit Master text styles</a:t>
            </a:r>
          </a:p>
        </p:txBody>
      </p:sp>
    </p:spTree>
    <p:extLst>
      <p:ext uri="{BB962C8B-B14F-4D97-AF65-F5344CB8AC3E}">
        <p14:creationId xmlns:p14="http://schemas.microsoft.com/office/powerpoint/2010/main" val="3927647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467697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Picture Placeholder 3">
            <a:extLst>
              <a:ext uri="{FF2B5EF4-FFF2-40B4-BE49-F238E27FC236}">
                <a16:creationId xmlns:a16="http://schemas.microsoft.com/office/drawing/2014/main" id="{5D250250-5711-4AA8-8992-0737DBF03E14}"/>
              </a:ext>
            </a:extLst>
          </p:cNvPr>
          <p:cNvSpPr>
            <a:spLocks noGrp="1" noChangeAspect="1"/>
          </p:cNvSpPr>
          <p:nvPr>
            <p:ph type="pic" sz="quarter" idx="10"/>
          </p:nvPr>
        </p:nvSpPr>
        <p:spPr>
          <a:xfrm>
            <a:off x="-2265452" y="2017713"/>
            <a:ext cx="1828800" cy="1828800"/>
          </a:xfrm>
          <a:prstGeom prst="ellipse">
            <a:avLst/>
          </a:prstGeom>
        </p:spPr>
        <p:txBody>
          <a:bodyPr>
            <a:noAutofit/>
          </a:bodyPr>
          <a:lstStyle/>
          <a:p>
            <a:endParaRPr lang="en-US"/>
          </a:p>
        </p:txBody>
      </p:sp>
    </p:spTree>
    <p:extLst>
      <p:ext uri="{BB962C8B-B14F-4D97-AF65-F5344CB8AC3E}">
        <p14:creationId xmlns:p14="http://schemas.microsoft.com/office/powerpoint/2010/main" val="393684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dirty="0"/>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7217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val="0"/>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16670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with gri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948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7759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2_Empt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701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el 1"/>
          <p:cNvSpPr>
            <a:spLocks noGrp="1"/>
          </p:cNvSpPr>
          <p:nvPr>
            <p:ph type="title"/>
          </p:nvPr>
        </p:nvSpPr>
        <p:spPr>
          <a:xfrm>
            <a:off x="659026" y="3245701"/>
            <a:ext cx="10593860" cy="1425153"/>
          </a:xfrm>
          <a:prstGeom prst="rect">
            <a:avLst/>
          </a:prstGeom>
        </p:spPr>
        <p:txBody>
          <a:bodyPr/>
          <a:lstStyle>
            <a:lvl1pPr>
              <a:defRPr sz="4800">
                <a:solidFill>
                  <a:srgbClr val="94AD24"/>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Tree>
    <p:extLst>
      <p:ext uri="{BB962C8B-B14F-4D97-AF65-F5344CB8AC3E}">
        <p14:creationId xmlns:p14="http://schemas.microsoft.com/office/powerpoint/2010/main" val="34843630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_Mons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59027" y="3245700"/>
            <a:ext cx="7505147" cy="1669400"/>
          </a:xfrm>
          <a:prstGeom prst="rect">
            <a:avLst/>
          </a:prstGeom>
        </p:spPr>
        <p:txBody>
          <a:bodyPr/>
          <a:lstStyle>
            <a:lvl1pPr>
              <a:defRPr sz="4800">
                <a:solidFill>
                  <a:srgbClr val="94AD24"/>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Tree>
    <p:extLst>
      <p:ext uri="{BB962C8B-B14F-4D97-AF65-F5344CB8AC3E}">
        <p14:creationId xmlns:p14="http://schemas.microsoft.com/office/powerpoint/2010/main" val="27023431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er_Title_1">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48509" y="3140224"/>
            <a:ext cx="10215516" cy="2069731"/>
          </a:xfrm>
          <a:prstGeom prst="rect">
            <a:avLst/>
          </a:prstGeom>
        </p:spPr>
        <p:txBody>
          <a:bodyPr lIns="68580" tIns="34290" rIns="68580" bIns="34290"/>
          <a:lstStyle>
            <a:lvl1pPr>
              <a:defRPr>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err="1"/>
              <a:t>Another</a:t>
            </a:r>
            <a:r>
              <a:rPr lang="de-DE" dirty="0"/>
              <a:t> Title</a:t>
            </a:r>
          </a:p>
        </p:txBody>
      </p:sp>
    </p:spTree>
    <p:extLst>
      <p:ext uri="{BB962C8B-B14F-4D97-AF65-F5344CB8AC3E}">
        <p14:creationId xmlns:p14="http://schemas.microsoft.com/office/powerpoint/2010/main" val="167711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er_Title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95763" y="3140224"/>
            <a:ext cx="7798397" cy="2069731"/>
          </a:xfrm>
          <a:prstGeom prst="rect">
            <a:avLst/>
          </a:prstGeom>
        </p:spPr>
        <p:txBody>
          <a:bodyPr lIns="68580" tIns="34290" rIns="68580" bIns="34290"/>
          <a:lstStyle>
            <a:lvl1pPr>
              <a:defRPr>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err="1"/>
              <a:t>Another</a:t>
            </a:r>
            <a:r>
              <a:rPr lang="de-DE" dirty="0"/>
              <a:t> Title</a:t>
            </a:r>
          </a:p>
        </p:txBody>
      </p:sp>
    </p:spTree>
    <p:extLst>
      <p:ext uri="{BB962C8B-B14F-4D97-AF65-F5344CB8AC3E}">
        <p14:creationId xmlns:p14="http://schemas.microsoft.com/office/powerpoint/2010/main" val="1747023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317933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er_Title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376" y="3140224"/>
            <a:ext cx="10113928" cy="2069731"/>
          </a:xfrm>
          <a:prstGeom prst="rect">
            <a:avLst/>
          </a:prstGeom>
        </p:spPr>
        <p:txBody>
          <a:bodyPr lIns="68580" tIns="34290" rIns="68580" bIns="34290"/>
          <a:lstStyle>
            <a:lvl1pPr>
              <a:defRPr>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err="1"/>
              <a:t>Another</a:t>
            </a:r>
            <a:r>
              <a:rPr lang="de-DE" dirty="0"/>
              <a:t> Title</a:t>
            </a:r>
          </a:p>
        </p:txBody>
      </p:sp>
    </p:spTree>
    <p:extLst>
      <p:ext uri="{BB962C8B-B14F-4D97-AF65-F5344CB8AC3E}">
        <p14:creationId xmlns:p14="http://schemas.microsoft.com/office/powerpoint/2010/main" val="3947637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3" name="Titel 1"/>
          <p:cNvSpPr>
            <a:spLocks noGrp="1"/>
          </p:cNvSpPr>
          <p:nvPr>
            <p:ph type="title"/>
          </p:nvPr>
        </p:nvSpPr>
        <p:spPr>
          <a:xfrm>
            <a:off x="560175" y="1334530"/>
            <a:ext cx="10692712" cy="626076"/>
          </a:xfrm>
          <a:prstGeom prst="rect">
            <a:avLst/>
          </a:prstGeom>
        </p:spPr>
        <p:txBody>
          <a:bodyPr/>
          <a:lstStyle>
            <a:lvl1pPr>
              <a:defRPr sz="3733">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5" name="Inhaltsplatzhalter 2"/>
          <p:cNvSpPr>
            <a:spLocks noGrp="1"/>
          </p:cNvSpPr>
          <p:nvPr>
            <p:ph idx="1"/>
          </p:nvPr>
        </p:nvSpPr>
        <p:spPr>
          <a:xfrm>
            <a:off x="568411" y="2268279"/>
            <a:ext cx="10676237"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805075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560175" y="1334530"/>
            <a:ext cx="10692712" cy="626076"/>
          </a:xfrm>
          <a:prstGeom prst="rect">
            <a:avLst/>
          </a:prstGeom>
        </p:spPr>
        <p:txBody>
          <a:bodyPr/>
          <a:lstStyle>
            <a:lvl1pPr>
              <a:defRPr sz="3733">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4" name="Inhaltsplatzhalter 2">
            <a:extLst>
              <a:ext uri="{FF2B5EF4-FFF2-40B4-BE49-F238E27FC236}">
                <a16:creationId xmlns:a16="http://schemas.microsoft.com/office/drawing/2014/main" id="{1C42AFF8-1F7E-48C8-A8FB-417AC863A131}"/>
              </a:ext>
            </a:extLst>
          </p:cNvPr>
          <p:cNvSpPr>
            <a:spLocks noGrp="1"/>
          </p:cNvSpPr>
          <p:nvPr>
            <p:ph idx="1"/>
          </p:nvPr>
        </p:nvSpPr>
        <p:spPr>
          <a:xfrm>
            <a:off x="568411" y="2268279"/>
            <a:ext cx="10676237" cy="4064000"/>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3408722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_PASS-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560175" y="1334530"/>
            <a:ext cx="10692712" cy="626076"/>
          </a:xfrm>
          <a:prstGeom prst="rect">
            <a:avLst/>
          </a:prstGeom>
        </p:spPr>
        <p:txBody>
          <a:bodyPr/>
          <a:lstStyle>
            <a:lvl1pPr>
              <a:defRPr sz="3733">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4" name="Inhaltsplatzhalter 2">
            <a:extLst>
              <a:ext uri="{FF2B5EF4-FFF2-40B4-BE49-F238E27FC236}">
                <a16:creationId xmlns:a16="http://schemas.microsoft.com/office/drawing/2014/main" id="{6E1D72AE-ED29-4B1B-9F4C-4F6282276FE6}"/>
              </a:ext>
            </a:extLst>
          </p:cNvPr>
          <p:cNvSpPr>
            <a:spLocks noGrp="1"/>
          </p:cNvSpPr>
          <p:nvPr>
            <p:ph idx="1"/>
          </p:nvPr>
        </p:nvSpPr>
        <p:spPr>
          <a:xfrm>
            <a:off x="568411" y="2268279"/>
            <a:ext cx="10676237"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300242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_PASS_Twit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560175" y="1334530"/>
            <a:ext cx="10692712" cy="626076"/>
          </a:xfrm>
          <a:prstGeom prst="rect">
            <a:avLst/>
          </a:prstGeom>
        </p:spPr>
        <p:txBody>
          <a:bodyPr/>
          <a:lstStyle>
            <a:lvl1pPr>
              <a:defRPr sz="3733">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4" name="Inhaltsplatzhalter 2">
            <a:extLst>
              <a:ext uri="{FF2B5EF4-FFF2-40B4-BE49-F238E27FC236}">
                <a16:creationId xmlns:a16="http://schemas.microsoft.com/office/drawing/2014/main" id="{5FE0C59A-5FC1-4A5D-96E7-005511A604A7}"/>
              </a:ext>
            </a:extLst>
          </p:cNvPr>
          <p:cNvSpPr>
            <a:spLocks noGrp="1"/>
          </p:cNvSpPr>
          <p:nvPr>
            <p:ph idx="1"/>
          </p:nvPr>
        </p:nvSpPr>
        <p:spPr>
          <a:xfrm>
            <a:off x="568411" y="2268279"/>
            <a:ext cx="10676237"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72266830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Content_Mons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1"/>
          <p:cNvSpPr>
            <a:spLocks noGrp="1"/>
          </p:cNvSpPr>
          <p:nvPr>
            <p:ph type="title"/>
          </p:nvPr>
        </p:nvSpPr>
        <p:spPr>
          <a:xfrm>
            <a:off x="560175" y="1334530"/>
            <a:ext cx="8765748" cy="626076"/>
          </a:xfrm>
          <a:prstGeom prst="rect">
            <a:avLst/>
          </a:prstGeom>
        </p:spPr>
        <p:txBody>
          <a:bodyPr/>
          <a:lstStyle>
            <a:lvl1pPr>
              <a:defRPr sz="3733">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4" name="Inhaltsplatzhalter 2">
            <a:extLst>
              <a:ext uri="{FF2B5EF4-FFF2-40B4-BE49-F238E27FC236}">
                <a16:creationId xmlns:a16="http://schemas.microsoft.com/office/drawing/2014/main" id="{9E1F9B88-E346-44A5-93E5-3ED779892A18}"/>
              </a:ext>
            </a:extLst>
          </p:cNvPr>
          <p:cNvSpPr>
            <a:spLocks noGrp="1"/>
          </p:cNvSpPr>
          <p:nvPr>
            <p:ph idx="1"/>
          </p:nvPr>
        </p:nvSpPr>
        <p:spPr>
          <a:xfrm>
            <a:off x="568411" y="2268279"/>
            <a:ext cx="7389468"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033004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Content">
    <p:spTree>
      <p:nvGrpSpPr>
        <p:cNvPr id="1" name=""/>
        <p:cNvGrpSpPr/>
        <p:nvPr/>
      </p:nvGrpSpPr>
      <p:grpSpPr>
        <a:xfrm>
          <a:off x="0" y="0"/>
          <a:ext cx="0" cy="0"/>
          <a:chOff x="0" y="0"/>
          <a:chExt cx="0" cy="0"/>
        </a:xfrm>
      </p:grpSpPr>
      <p:sp>
        <p:nvSpPr>
          <p:cNvPr id="3" name="Titel 1"/>
          <p:cNvSpPr>
            <a:spLocks noGrp="1"/>
          </p:cNvSpPr>
          <p:nvPr>
            <p:ph type="title"/>
          </p:nvPr>
        </p:nvSpPr>
        <p:spPr>
          <a:xfrm>
            <a:off x="560174" y="1334530"/>
            <a:ext cx="10846687" cy="626076"/>
          </a:xfrm>
          <a:prstGeom prst="rect">
            <a:avLst/>
          </a:prstGeom>
        </p:spPr>
        <p:txBody>
          <a:bodyPr/>
          <a:lstStyle>
            <a:lvl1pPr>
              <a:defRPr sz="2667">
                <a:solidFill>
                  <a:srgbClr val="9AAC46"/>
                </a:solidFill>
                <a:latin typeface="Open Sans" panose="020B0606030504020204" pitchFamily="34" charset="0"/>
                <a:ea typeface="Open Sans" panose="020B0606030504020204" pitchFamily="34" charset="0"/>
                <a:cs typeface="Open Sans" panose="020B0606030504020204" pitchFamily="34" charset="0"/>
              </a:defRPr>
            </a:lvl1pPr>
          </a:lstStyle>
          <a:p>
            <a:r>
              <a:rPr lang="de-DE" dirty="0"/>
              <a:t>Titelmasterformat durch Klicken bearbeiten</a:t>
            </a:r>
          </a:p>
        </p:txBody>
      </p:sp>
      <p:sp>
        <p:nvSpPr>
          <p:cNvPr id="7" name="Inhaltsplatzhalter 2">
            <a:extLst>
              <a:ext uri="{FF2B5EF4-FFF2-40B4-BE49-F238E27FC236}">
                <a16:creationId xmlns:a16="http://schemas.microsoft.com/office/drawing/2014/main" id="{21BAE1AF-FD5D-45DB-A64B-34432F337D64}"/>
              </a:ext>
            </a:extLst>
          </p:cNvPr>
          <p:cNvSpPr>
            <a:spLocks noGrp="1"/>
          </p:cNvSpPr>
          <p:nvPr>
            <p:ph idx="1"/>
          </p:nvPr>
        </p:nvSpPr>
        <p:spPr>
          <a:xfrm>
            <a:off x="568412" y="2268279"/>
            <a:ext cx="5300761"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8" name="Inhaltsplatzhalter 2">
            <a:extLst>
              <a:ext uri="{FF2B5EF4-FFF2-40B4-BE49-F238E27FC236}">
                <a16:creationId xmlns:a16="http://schemas.microsoft.com/office/drawing/2014/main" id="{20C59BE4-5D25-4591-B73B-6D2F2ABA15BE}"/>
              </a:ext>
            </a:extLst>
          </p:cNvPr>
          <p:cNvSpPr>
            <a:spLocks noGrp="1"/>
          </p:cNvSpPr>
          <p:nvPr>
            <p:ph idx="10"/>
          </p:nvPr>
        </p:nvSpPr>
        <p:spPr>
          <a:xfrm>
            <a:off x="6095999" y="2268279"/>
            <a:ext cx="5310860" cy="4158512"/>
          </a:xfrm>
          <a:prstGeom prst="rect">
            <a:avLst/>
          </a:prstGeo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vl2pPr>
              <a:defRPr>
                <a:latin typeface="Open Sans" panose="020B0606030504020204" pitchFamily="34" charset="0"/>
                <a:ea typeface="Open Sans" panose="020B0606030504020204" pitchFamily="34" charset="0"/>
                <a:cs typeface="Open Sans" panose="020B0606030504020204" pitchFamily="34" charset="0"/>
              </a:defRPr>
            </a:lvl2pPr>
            <a:lvl3pPr>
              <a:defRPr>
                <a:latin typeface="Open Sans" panose="020B0606030504020204" pitchFamily="34" charset="0"/>
                <a:ea typeface="Open Sans" panose="020B0606030504020204" pitchFamily="34" charset="0"/>
                <a:cs typeface="Open Sans" panose="020B0606030504020204" pitchFamily="34" charset="0"/>
              </a:defRPr>
            </a:lvl3pPr>
            <a:lvl4pPr>
              <a:defRPr>
                <a:latin typeface="Open Sans" panose="020B0606030504020204" pitchFamily="34" charset="0"/>
                <a:ea typeface="Open Sans" panose="020B0606030504020204" pitchFamily="34" charset="0"/>
                <a:cs typeface="Open Sans" panose="020B0606030504020204" pitchFamily="34" charset="0"/>
              </a:defRPr>
            </a:lvl4pPr>
            <a:lvl5pPr>
              <a:defRPr>
                <a:latin typeface="Open Sans" panose="020B0606030504020204" pitchFamily="34" charset="0"/>
                <a:ea typeface="Open Sans" panose="020B0606030504020204" pitchFamily="34" charset="0"/>
                <a:cs typeface="Open Sans" panose="020B0606030504020204" pitchFamily="34" charset="0"/>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5295371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_Mons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78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2923376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up)">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1"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up)">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168603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quare Photo ">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solidFill>
                  <a:schemeClr val="tx1"/>
                </a:solidFill>
                <a:latin typeface="+mj-lt"/>
                <a:cs typeface="Segoe UI Semilight" panose="020B0402040204020203" pitchFamily="34" charset="0"/>
              </a:defRPr>
            </a:lvl1pPr>
          </a:lstStyle>
          <a:p>
            <a:r>
              <a:rPr lang="en-US"/>
              <a:t>Square photo layout with Title  </a:t>
            </a:r>
          </a:p>
        </p:txBody>
      </p:sp>
      <p:sp>
        <p:nvSpPr>
          <p:cNvPr id="6" name="Picture Placeholder 4">
            <a:extLst>
              <a:ext uri="{FF2B5EF4-FFF2-40B4-BE49-F238E27FC236}">
                <a16:creationId xmlns:a16="http://schemas.microsoft.com/office/drawing/2014/main" id="{509305E2-982B-438B-8E19-797CC333B5AE}"/>
              </a:ext>
            </a:extLst>
          </p:cNvPr>
          <p:cNvSpPr>
            <a:spLocks noGrp="1"/>
          </p:cNvSpPr>
          <p:nvPr>
            <p:ph type="pic" sz="quarter" idx="11" hasCustomPrompt="1"/>
          </p:nvPr>
        </p:nvSpPr>
        <p:spPr>
          <a:xfrm>
            <a:off x="6325468" y="-8230"/>
            <a:ext cx="5866532" cy="686623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2647"/>
              <a:gd name="connsiteY0" fmla="*/ 6 h 10000"/>
              <a:gd name="connsiteX1" fmla="*/ 12647 w 12647"/>
              <a:gd name="connsiteY1" fmla="*/ 0 h 10000"/>
              <a:gd name="connsiteX2" fmla="*/ 12647 w 12647"/>
              <a:gd name="connsiteY2" fmla="*/ 10000 h 10000"/>
              <a:gd name="connsiteX3" fmla="*/ 2647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4468 w 12647"/>
              <a:gd name="connsiteY3" fmla="*/ 10000 h 10000"/>
              <a:gd name="connsiteX4" fmla="*/ 0 w 12647"/>
              <a:gd name="connsiteY4" fmla="*/ 6 h 10000"/>
              <a:gd name="connsiteX0" fmla="*/ 0 w 12647"/>
              <a:gd name="connsiteY0" fmla="*/ 6 h 10000"/>
              <a:gd name="connsiteX1" fmla="*/ 12647 w 12647"/>
              <a:gd name="connsiteY1" fmla="*/ 0 h 10000"/>
              <a:gd name="connsiteX2" fmla="*/ 12647 w 12647"/>
              <a:gd name="connsiteY2" fmla="*/ 10000 h 10000"/>
              <a:gd name="connsiteX3" fmla="*/ 5238 w 12647"/>
              <a:gd name="connsiteY3" fmla="*/ 9987 h 10000"/>
              <a:gd name="connsiteX4" fmla="*/ 0 w 12647"/>
              <a:gd name="connsiteY4" fmla="*/ 6 h 10000"/>
              <a:gd name="connsiteX0" fmla="*/ 0 w 12647"/>
              <a:gd name="connsiteY0" fmla="*/ 6 h 10012"/>
              <a:gd name="connsiteX1" fmla="*/ 12647 w 12647"/>
              <a:gd name="connsiteY1" fmla="*/ 0 h 10012"/>
              <a:gd name="connsiteX2" fmla="*/ 12647 w 12647"/>
              <a:gd name="connsiteY2" fmla="*/ 10000 h 10012"/>
              <a:gd name="connsiteX3" fmla="*/ 5858 w 12647"/>
              <a:gd name="connsiteY3" fmla="*/ 10012 h 10012"/>
              <a:gd name="connsiteX4" fmla="*/ 0 w 12647"/>
              <a:gd name="connsiteY4" fmla="*/ 6 h 10012"/>
              <a:gd name="connsiteX0" fmla="*/ 0 w 12647"/>
              <a:gd name="connsiteY0" fmla="*/ 6 h 10012"/>
              <a:gd name="connsiteX1" fmla="*/ 12647 w 12647"/>
              <a:gd name="connsiteY1" fmla="*/ 0 h 10012"/>
              <a:gd name="connsiteX2" fmla="*/ 12647 w 12647"/>
              <a:gd name="connsiteY2" fmla="*/ 10000 h 10012"/>
              <a:gd name="connsiteX3" fmla="*/ 5820 w 12647"/>
              <a:gd name="connsiteY3" fmla="*/ 10012 h 10012"/>
              <a:gd name="connsiteX4" fmla="*/ 0 w 12647"/>
              <a:gd name="connsiteY4" fmla="*/ 6 h 1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7" h="10012">
                <a:moveTo>
                  <a:pt x="0" y="6"/>
                </a:moveTo>
                <a:lnTo>
                  <a:pt x="12647" y="0"/>
                </a:lnTo>
                <a:lnTo>
                  <a:pt x="12647" y="10000"/>
                </a:lnTo>
                <a:lnTo>
                  <a:pt x="5820" y="10012"/>
                </a:lnTo>
                <a:lnTo>
                  <a:pt x="0" y="6"/>
                </a:lnTo>
                <a:close/>
              </a:path>
            </a:pathLst>
          </a:custGeom>
          <a:blipFill>
            <a:blip r:embed="rId2"/>
            <a:stretch>
              <a:fillRect l="-57395" r="-104560" b="-51820"/>
            </a:stretch>
          </a:blipFill>
        </p:spPr>
        <p:txBody>
          <a:bodyPr lIns="1371600" tIns="1371600" rIns="548640" bIns="182880">
            <a:no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noFill/>
              </a:defRPr>
            </a:lvl1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drag &amp; drop your photo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here or click or tap icon </a:t>
            </a:r>
            <a:b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br>
            <a:r>
              <a:rPr kumimoji="0" lang="en-US" sz="2800" b="0" i="0" u="none" strike="noStrike" kern="1200" cap="none" spc="0" normalizeH="0" baseline="0" noProof="0">
                <a:ln>
                  <a:noFill/>
                </a:ln>
                <a:solidFill>
                  <a:schemeClr val="bg1"/>
                </a:solidFill>
                <a:effectLst/>
                <a:highlight>
                  <a:srgbClr val="000000"/>
                </a:highlight>
                <a:uLnTx/>
                <a:uFillTx/>
                <a:latin typeface="Segoe UI Semilight" panose="020B0402040204020203" pitchFamily="34" charset="0"/>
                <a:ea typeface="+mn-ea"/>
                <a:cs typeface="Segoe UI Semilight" panose="020B0402040204020203" pitchFamily="34" charset="0"/>
              </a:rPr>
              <a:t>below to insert</a:t>
            </a:r>
          </a:p>
          <a:p>
            <a:endParaRPr lang="en-US"/>
          </a:p>
        </p:txBody>
      </p:sp>
    </p:spTree>
    <p:extLst>
      <p:ext uri="{BB962C8B-B14F-4D97-AF65-F5344CB8AC3E}">
        <p14:creationId xmlns:p14="http://schemas.microsoft.com/office/powerpoint/2010/main" val="300384411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6899169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459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A10F71A-1F26-4C3C-97E3-66C2CE6A40B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562205" y="2122022"/>
            <a:ext cx="5067591" cy="1997267"/>
          </a:xfrm>
          <a:prstGeom prst="rect">
            <a:avLst/>
          </a:prstGeom>
        </p:spPr>
      </p:pic>
    </p:spTree>
    <p:extLst>
      <p:ext uri="{BB962C8B-B14F-4D97-AF65-F5344CB8AC3E}">
        <p14:creationId xmlns:p14="http://schemas.microsoft.com/office/powerpoint/2010/main" val="596216613"/>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emf"/><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7.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957785499"/>
      </p:ext>
    </p:extLst>
  </p:cSld>
  <p:clrMap bg1="dk1" tx1="lt1" bg2="dk2" tx2="lt2" accent1="accent1" accent2="accent2" accent3="accent3" accent4="accent4" accent5="accent5" accent6="accent6" hlink="hlink" folHlink="folHlink"/>
  <p:sldLayoutIdLst>
    <p:sldLayoutId id="2147484640" r:id="rId1"/>
    <p:sldLayoutId id="2147484641" r:id="rId2"/>
    <p:sldLayoutId id="2147484642" r:id="rId3"/>
    <p:sldLayoutId id="2147484643" r:id="rId4"/>
    <p:sldLayoutId id="2147484644" r:id="rId5"/>
    <p:sldLayoutId id="2147484645" r:id="rId6"/>
    <p:sldLayoutId id="2147484646" r:id="rId7"/>
    <p:sldLayoutId id="2147484647" r:id="rId8"/>
    <p:sldLayoutId id="2147484648" r:id="rId9"/>
    <p:sldLayoutId id="2147484649" r:id="rId10"/>
    <p:sldLayoutId id="2147484650" r:id="rId11"/>
    <p:sldLayoutId id="2147484651" r:id="rId12"/>
    <p:sldLayoutId id="2147484652" r:id="rId13"/>
    <p:sldLayoutId id="2147484653" r:id="rId14"/>
    <p:sldLayoutId id="2147484654" r:id="rId15"/>
    <p:sldLayoutId id="2147484655" r:id="rId16"/>
    <p:sldLayoutId id="2147484656" r:id="rId17"/>
    <p:sldLayoutId id="2147484657" r:id="rId18"/>
    <p:sldLayoutId id="2147484658" r:id="rId19"/>
    <p:sldLayoutId id="2147484659" r:id="rId20"/>
    <p:sldLayoutId id="2147484660" r:id="rId21"/>
    <p:sldLayoutId id="2147484661" r:id="rId22"/>
    <p:sldLayoutId id="2147484662" r:id="rId23"/>
    <p:sldLayoutId id="2147484726" r:id="rId24"/>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8230254"/>
      </p:ext>
    </p:extLst>
  </p:cSld>
  <p:clrMap bg1="lt1" tx1="dk1" bg2="lt2" tx2="dk2" accent1="accent1" accent2="accent2" accent3="accent3" accent4="accent4" accent5="accent5" accent6="accent6" hlink="hlink" folHlink="folHlink"/>
  <p:sldLayoutIdLst>
    <p:sldLayoutId id="2147484664" r:id="rId1"/>
    <p:sldLayoutId id="2147484665" r:id="rId2"/>
    <p:sldLayoutId id="2147484666" r:id="rId3"/>
    <p:sldLayoutId id="2147484667" r:id="rId4"/>
    <p:sldLayoutId id="2147484668" r:id="rId5"/>
    <p:sldLayoutId id="2147484669" r:id="rId6"/>
    <p:sldLayoutId id="2147484670" r:id="rId7"/>
    <p:sldLayoutId id="2147484671" r:id="rId8"/>
    <p:sldLayoutId id="2147484672" r:id="rId9"/>
    <p:sldLayoutId id="2147484673" r:id="rId10"/>
    <p:sldLayoutId id="2147484674" r:id="rId11"/>
    <p:sldLayoutId id="2147484675" r:id="rId12"/>
    <p:sldLayoutId id="2147484676" r:id="rId13"/>
  </p:sldLayoutIdLst>
  <p:txStyles>
    <p:titleStyle>
      <a:lvl1pPr algn="l" defTabSz="914377" rtl="0" eaLnBrk="1" latinLnBrk="0" hangingPunct="1">
        <a:lnSpc>
          <a:spcPct val="90000"/>
        </a:lnSpc>
        <a:spcBef>
          <a:spcPct val="0"/>
        </a:spcBef>
        <a:buNone/>
        <a:defRPr sz="4000" kern="1200">
          <a:solidFill>
            <a:schemeClr val="bg1"/>
          </a:solidFill>
          <a:effectLst/>
          <a:latin typeface="Segoe UI" panose="020B0502040204020203" pitchFamily="34" charset="0"/>
          <a:ea typeface="+mj-ea"/>
          <a:cs typeface="Segoe UI" panose="020B0502040204020203"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67" kern="1200">
          <a:solidFill>
            <a:schemeClr val="tx1"/>
          </a:solidFill>
          <a:latin typeface="+mn-lt"/>
          <a:ea typeface="+mn-ea"/>
          <a:cs typeface="+mn-cs"/>
        </a:defRPr>
      </a:lvl9pPr>
    </p:bodyStyle>
    <p:otherStyle>
      <a:defPPr>
        <a:defRPr lang="de-DE"/>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3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2.xml"/><Relationship Id="rId4" Type="http://schemas.openxmlformats.org/officeDocument/2006/relationships/hyperlink" Target="https://azure.microsoft.com/en-us/pricing/details/machine-learning/"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22.emf"/><Relationship Id="rId5" Type="http://schemas.openxmlformats.org/officeDocument/2006/relationships/image" Target="../media/image21.png"/><Relationship Id="rId10" Type="http://schemas.openxmlformats.org/officeDocument/2006/relationships/image" Target="../media/image26.jpeg"/><Relationship Id="rId4" Type="http://schemas.openxmlformats.org/officeDocument/2006/relationships/image" Target="../media/image20.jpeg"/><Relationship Id="rId9" Type="http://schemas.openxmlformats.org/officeDocument/2006/relationships/image" Target="../media/image2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66.tiff"/></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66.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68.svg"/></Relationships>
</file>

<file path=ppt/slides/_rels/slide5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66.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1.svg"/><Relationship Id="rId4" Type="http://schemas.openxmlformats.org/officeDocument/2006/relationships/image" Target="../media/image69.png"/><Relationship Id="rId9" Type="http://schemas.openxmlformats.org/officeDocument/2006/relationships/image" Target="../media/image68.svg"/></Relationships>
</file>

<file path=ppt/slides/_rels/slide5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6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1.svg"/><Relationship Id="rId4" Type="http://schemas.openxmlformats.org/officeDocument/2006/relationships/image" Target="../media/image69.png"/><Relationship Id="rId9" Type="http://schemas.openxmlformats.org/officeDocument/2006/relationships/image" Target="../media/image68.svg"/></Relationships>
</file>

<file path=ppt/slides/_rels/slide5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66.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1.svg"/><Relationship Id="rId4" Type="http://schemas.openxmlformats.org/officeDocument/2006/relationships/image" Target="../media/image69.png"/><Relationship Id="rId9" Type="http://schemas.openxmlformats.org/officeDocument/2006/relationships/image" Target="../media/image68.svg"/></Relationships>
</file>

<file path=ppt/slides/_rels/slide56.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image" Target="../media/image65.png"/><Relationship Id="rId12" Type="http://schemas.openxmlformats.org/officeDocument/2006/relationships/image" Target="../media/image72.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71.svg"/><Relationship Id="rId11" Type="http://schemas.openxmlformats.org/officeDocument/2006/relationships/image" Target="../media/image38.png"/><Relationship Id="rId5" Type="http://schemas.openxmlformats.org/officeDocument/2006/relationships/image" Target="../media/image69.png"/><Relationship Id="rId10" Type="http://schemas.openxmlformats.org/officeDocument/2006/relationships/image" Target="../media/image68.svg"/><Relationship Id="rId4" Type="http://schemas.openxmlformats.org/officeDocument/2006/relationships/notesSlide" Target="../notesSlides/notesSlide27.xml"/><Relationship Id="rId9" Type="http://schemas.openxmlformats.org/officeDocument/2006/relationships/image" Target="../media/image67.png"/></Relationships>
</file>

<file path=ppt/slides/_rels/slide57.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8.png"/><Relationship Id="rId7" Type="http://schemas.openxmlformats.org/officeDocument/2006/relationships/image" Target="../media/image6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71.svg"/><Relationship Id="rId4" Type="http://schemas.openxmlformats.org/officeDocument/2006/relationships/image" Target="../media/image69.png"/><Relationship Id="rId9" Type="http://schemas.openxmlformats.org/officeDocument/2006/relationships/image" Target="../media/image68.svg"/></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xml"/><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6.png"/><Relationship Id="rId4" Type="http://schemas.microsoft.com/office/2007/relationships/hdphoto" Target="../media/hdphoto2.wdp"/></Relationships>
</file>

<file path=ppt/slides/_rels/slide6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latin typeface="Open Sans" panose="020B0606030504020204" pitchFamily="34" charset="0"/>
                <a:ea typeface="Open Sans" panose="020B0606030504020204" pitchFamily="34" charset="0"/>
                <a:cs typeface="Open Sans" panose="020B0606030504020204" pitchFamily="34" charset="0"/>
              </a:rPr>
              <a:t>What</a:t>
            </a:r>
            <a:r>
              <a:rPr lang="en-US" dirty="0"/>
              <a:t>’s new in Azure Machine Learning?</a:t>
            </a:r>
            <a:endParaRPr lang="de-DE"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Titel 1"/>
          <p:cNvSpPr txBox="1">
            <a:spLocks/>
          </p:cNvSpPr>
          <p:nvPr/>
        </p:nvSpPr>
        <p:spPr>
          <a:xfrm>
            <a:off x="746720" y="4956857"/>
            <a:ext cx="7505147" cy="707075"/>
          </a:xfrm>
          <a:prstGeom prst="rect">
            <a:avLst/>
          </a:prstGeom>
        </p:spPr>
        <p:txBody>
          <a:bodyPr/>
          <a:lstStyle>
            <a:lvl1pPr algn="l" defTabSz="685800" rtl="0" eaLnBrk="1" latinLnBrk="0" hangingPunct="1">
              <a:lnSpc>
                <a:spcPct val="90000"/>
              </a:lnSpc>
              <a:spcBef>
                <a:spcPct val="0"/>
              </a:spcBef>
              <a:buNone/>
              <a:defRPr sz="3600" kern="1200">
                <a:solidFill>
                  <a:srgbClr val="94AD24"/>
                </a:solidFill>
                <a:effectLst/>
                <a:latin typeface="Open Sans" panose="020B0606030504020204" pitchFamily="34" charset="0"/>
                <a:ea typeface="Open Sans" panose="020B0606030504020204" pitchFamily="34" charset="0"/>
                <a:cs typeface="Open Sans" panose="020B0606030504020204" pitchFamily="34" charset="0"/>
              </a:defRPr>
            </a:lvl1pPr>
          </a:lstStyle>
          <a:p>
            <a:pPr defTabSz="914377"/>
            <a:r>
              <a:rPr lang="de-DE" sz="3733" dirty="0">
                <a:solidFill>
                  <a:srgbClr val="4A4A49"/>
                </a:solidFill>
              </a:rPr>
              <a:t>Marcel Franke</a:t>
            </a:r>
          </a:p>
        </p:txBody>
      </p:sp>
    </p:spTree>
    <p:extLst>
      <p:ext uri="{BB962C8B-B14F-4D97-AF65-F5344CB8AC3E}">
        <p14:creationId xmlns:p14="http://schemas.microsoft.com/office/powerpoint/2010/main" val="22131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BB5C5B9B-E502-40C2-B457-31D45FB3275B}"/>
              </a:ext>
            </a:extLst>
          </p:cNvPr>
          <p:cNvGrpSpPr/>
          <p:nvPr/>
        </p:nvGrpSpPr>
        <p:grpSpPr>
          <a:xfrm>
            <a:off x="2751061" y="123106"/>
            <a:ext cx="6678740" cy="7141488"/>
            <a:chOff x="8882196" y="3721867"/>
            <a:chExt cx="285941" cy="305752"/>
          </a:xfrm>
          <a:noFill/>
        </p:grpSpPr>
        <p:sp>
          <p:nvSpPr>
            <p:cNvPr id="72" name="Rectangle 71">
              <a:extLst>
                <a:ext uri="{FF2B5EF4-FFF2-40B4-BE49-F238E27FC236}">
                  <a16:creationId xmlns:a16="http://schemas.microsoft.com/office/drawing/2014/main" id="{709074B4-15B1-4C22-B490-3A5A45C6B085}"/>
                </a:ext>
              </a:extLst>
            </p:cNvPr>
            <p:cNvSpPr/>
            <p:nvPr/>
          </p:nvSpPr>
          <p:spPr bwMode="auto">
            <a:xfrm>
              <a:off x="8901347" y="3950022"/>
              <a:ext cx="247639" cy="77597"/>
            </a:xfrm>
            <a:prstGeom prst="rect">
              <a:avLst/>
            </a:pr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123">
              <a:extLst>
                <a:ext uri="{FF2B5EF4-FFF2-40B4-BE49-F238E27FC236}">
                  <a16:creationId xmlns:a16="http://schemas.microsoft.com/office/drawing/2014/main" id="{9FBF7DD5-E1EF-452F-94AD-FE55BF643EB2}"/>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124">
              <a:extLst>
                <a:ext uri="{FF2B5EF4-FFF2-40B4-BE49-F238E27FC236}">
                  <a16:creationId xmlns:a16="http://schemas.microsoft.com/office/drawing/2014/main" id="{609438D2-D7D1-46C2-854E-26F720B9C09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F8BF46D-38C7-4732-9C58-123AEA27AA81}"/>
              </a:ext>
            </a:extLst>
          </p:cNvPr>
          <p:cNvSpPr/>
          <p:nvPr/>
        </p:nvSpPr>
        <p:spPr bwMode="auto">
          <a:xfrm>
            <a:off x="452555" y="1920071"/>
            <a:ext cx="5535310" cy="3604914"/>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461CD5CD-FFF7-49D9-AEE1-4D6E1A8E591B}"/>
              </a:ext>
            </a:extLst>
          </p:cNvPr>
          <p:cNvSpPr/>
          <p:nvPr/>
        </p:nvSpPr>
        <p:spPr bwMode="auto">
          <a:xfrm>
            <a:off x="6189545" y="1920070"/>
            <a:ext cx="5535310" cy="3604915"/>
          </a:xfrm>
          <a:prstGeom prst="rect">
            <a:avLst/>
          </a:pr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a:lstStyle/>
          <a:p>
            <a:r>
              <a:rPr lang="en-US"/>
              <a:t>Azure Machine Learning service</a:t>
            </a:r>
          </a:p>
        </p:txBody>
      </p:sp>
      <p:sp>
        <p:nvSpPr>
          <p:cNvPr id="108" name="Rectangle 107">
            <a:extLst>
              <a:ext uri="{FF2B5EF4-FFF2-40B4-BE49-F238E27FC236}">
                <a16:creationId xmlns:a16="http://schemas.microsoft.com/office/drawing/2014/main" id="{3885E410-DC7E-403B-A656-94613B7616E2}"/>
              </a:ext>
            </a:extLst>
          </p:cNvPr>
          <p:cNvSpPr/>
          <p:nvPr/>
        </p:nvSpPr>
        <p:spPr bwMode="auto">
          <a:xfrm>
            <a:off x="6483187" y="4843671"/>
            <a:ext cx="4948025" cy="461651"/>
          </a:xfrm>
          <a:prstGeom prst="rect">
            <a:avLst/>
          </a:prstGeom>
        </p:spPr>
        <p:txBody>
          <a:bodyPr wrap="square" lIns="91427" tIns="45713" rIns="91427" bIns="45713">
            <a:spAutoFit/>
          </a:bodyPr>
          <a:lstStyle/>
          <a:p>
            <a:pPr marL="0" marR="0" lvl="0" indent="0" algn="ctr" defTabSz="932563" rtl="0" eaLnBrk="1" fontAlgn="auto" latinLnBrk="0" hangingPunct="1">
              <a:lnSpc>
                <a:spcPct val="100000"/>
              </a:lnSpc>
              <a:spcBef>
                <a:spcPct val="20000"/>
              </a:spcBef>
              <a:spcAft>
                <a:spcPts val="0"/>
              </a:spcAft>
              <a:buClrTx/>
              <a:buSzPct val="90000"/>
              <a:buFontTx/>
              <a:buNone/>
              <a:tabLst/>
              <a:defRPr/>
            </a:pPr>
            <a:r>
              <a:rPr kumimoji="0" lang="en-US" sz="2400" b="0" i="0" u="none" strike="noStrike" kern="1200" cap="none" spc="0" normalizeH="0" baseline="0" noProof="0">
                <a:ln>
                  <a:noFill/>
                </a:ln>
                <a:solidFill>
                  <a:prstClr val="white"/>
                </a:solidFill>
                <a:effectLst/>
                <a:uLnTx/>
                <a:uFillTx/>
                <a:latin typeface="Segoe UI Semibold"/>
                <a:ea typeface="MS PGothic" charset="0"/>
                <a:cs typeface="Segoe UI Semilight" panose="020B0402040204020203" pitchFamily="34" charset="0"/>
              </a:rPr>
              <a:t>End to end lifecycle management</a:t>
            </a:r>
          </a:p>
        </p:txBody>
      </p:sp>
      <p:sp>
        <p:nvSpPr>
          <p:cNvPr id="152" name="Text Placeholder 40">
            <a:extLst>
              <a:ext uri="{FF2B5EF4-FFF2-40B4-BE49-F238E27FC236}">
                <a16:creationId xmlns:a16="http://schemas.microsoft.com/office/drawing/2014/main" id="{063C655B-DF89-447A-A9E3-45DE74EBFFF6}"/>
              </a:ext>
            </a:extLst>
          </p:cNvPr>
          <p:cNvSpPr txBox="1">
            <a:spLocks/>
          </p:cNvSpPr>
          <p:nvPr/>
        </p:nvSpPr>
        <p:spPr>
          <a:xfrm>
            <a:off x="1125985" y="4846370"/>
            <a:ext cx="4188450" cy="461651"/>
          </a:xfrm>
          <a:prstGeom prst="rect">
            <a:avLst/>
          </a:prstGeom>
        </p:spPr>
        <p:txBody>
          <a:bodyPr wrap="square" lIns="91427" tIns="45713" rIns="91427" bIns="45713"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prstClr val="white"/>
                </a:solidFill>
                <a:effectLst/>
                <a:uLnTx/>
                <a:uFillTx/>
                <a:latin typeface="Segoe UI Semibold"/>
                <a:ea typeface="+mn-ea"/>
                <a:cs typeface="+mn-cs"/>
              </a:rPr>
              <a:t>Simplified machine learning</a:t>
            </a:r>
            <a:endParaRPr kumimoji="0" lang="en-US" sz="2400" b="0" i="0" u="none" strike="noStrike" kern="1200" cap="none" spc="0" normalizeH="0" baseline="0" noProof="0">
              <a:ln>
                <a:noFill/>
              </a:ln>
              <a:solidFill>
                <a:prstClr val="white"/>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8D6A469A-80E4-4370-AE93-226BA766CAF3}"/>
              </a:ext>
            </a:extLst>
          </p:cNvPr>
          <p:cNvGrpSpPr/>
          <p:nvPr/>
        </p:nvGrpSpPr>
        <p:grpSpPr>
          <a:xfrm>
            <a:off x="5733116" y="3376090"/>
            <a:ext cx="692874" cy="692874"/>
            <a:chOff x="5664926" y="3703417"/>
            <a:chExt cx="565312" cy="565312"/>
          </a:xfrm>
        </p:grpSpPr>
        <p:sp>
          <p:nvSpPr>
            <p:cNvPr id="100" name="Oval 99">
              <a:extLst>
                <a:ext uri="{FF2B5EF4-FFF2-40B4-BE49-F238E27FC236}">
                  <a16:creationId xmlns:a16="http://schemas.microsoft.com/office/drawing/2014/main" id="{2F93B6A3-D3CF-4EA1-B70A-EDB8F4AE1D96}"/>
                </a:ext>
              </a:extLst>
            </p:cNvPr>
            <p:cNvSpPr/>
            <p:nvPr/>
          </p:nvSpPr>
          <p:spPr bwMode="auto">
            <a:xfrm>
              <a:off x="5664926" y="3703417"/>
              <a:ext cx="565312" cy="565312"/>
            </a:xfrm>
            <a:prstGeom prst="ellipse">
              <a:avLst/>
            </a:prstGeom>
            <a:solidFill>
              <a:schemeClr val="bg1"/>
            </a:solidFill>
            <a:ln w="19050" cap="flat" cmpd="sng" algn="ctr">
              <a:solidFill>
                <a:schemeClr val="accent2"/>
              </a:solid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101" name="Cross 100">
              <a:extLst>
                <a:ext uri="{FF2B5EF4-FFF2-40B4-BE49-F238E27FC236}">
                  <a16:creationId xmlns:a16="http://schemas.microsoft.com/office/drawing/2014/main" id="{3C63B45F-5388-4EC7-93A8-8D58753723B0}"/>
                </a:ext>
              </a:extLst>
            </p:cNvPr>
            <p:cNvSpPr/>
            <p:nvPr/>
          </p:nvSpPr>
          <p:spPr bwMode="auto">
            <a:xfrm>
              <a:off x="5819751" y="3859854"/>
              <a:ext cx="252436" cy="252436"/>
            </a:xfrm>
            <a:prstGeom prst="plus">
              <a:avLst>
                <a:gd name="adj" fmla="val 4235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1F83842C-FD38-457B-982E-1639AA8DBF23}"/>
              </a:ext>
            </a:extLst>
          </p:cNvPr>
          <p:cNvGrpSpPr/>
          <p:nvPr/>
        </p:nvGrpSpPr>
        <p:grpSpPr>
          <a:xfrm>
            <a:off x="2182008" y="2534175"/>
            <a:ext cx="2089036" cy="2000811"/>
            <a:chOff x="2235082" y="2498458"/>
            <a:chExt cx="1444630" cy="1383621"/>
          </a:xfrm>
        </p:grpSpPr>
        <p:cxnSp>
          <p:nvCxnSpPr>
            <p:cNvPr id="8" name="Straight Connector 7">
              <a:extLst>
                <a:ext uri="{FF2B5EF4-FFF2-40B4-BE49-F238E27FC236}">
                  <a16:creationId xmlns:a16="http://schemas.microsoft.com/office/drawing/2014/main" id="{ACD6B919-D1BC-4528-862F-CA1417BA5520}"/>
                </a:ext>
              </a:extLst>
            </p:cNvPr>
            <p:cNvCxnSpPr>
              <a:cxnSpLocks/>
            </p:cNvCxnSpPr>
            <p:nvPr/>
          </p:nvCxnSpPr>
          <p:spPr>
            <a:xfrm>
              <a:off x="2747164" y="2606650"/>
              <a:ext cx="236250" cy="350899"/>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B44AA17-E679-4F9C-A52A-DCBDCD876E7B}"/>
                </a:ext>
              </a:extLst>
            </p:cNvPr>
            <p:cNvCxnSpPr>
              <a:cxnSpLocks/>
            </p:cNvCxnSpPr>
            <p:nvPr/>
          </p:nvCxnSpPr>
          <p:spPr>
            <a:xfrm>
              <a:off x="3039446" y="3013581"/>
              <a:ext cx="490117" cy="560335"/>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58F758E-2351-49D7-ADB8-56251A221560}"/>
                </a:ext>
              </a:extLst>
            </p:cNvPr>
            <p:cNvCxnSpPr>
              <a:cxnSpLocks/>
            </p:cNvCxnSpPr>
            <p:nvPr/>
          </p:nvCxnSpPr>
          <p:spPr>
            <a:xfrm flipV="1">
              <a:off x="2795170" y="3646584"/>
              <a:ext cx="734393" cy="121681"/>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12C1546-D8C9-4FFE-80F8-442A4AE0DC66}"/>
                </a:ext>
              </a:extLst>
            </p:cNvPr>
            <p:cNvCxnSpPr>
              <a:cxnSpLocks/>
            </p:cNvCxnSpPr>
            <p:nvPr/>
          </p:nvCxnSpPr>
          <p:spPr>
            <a:xfrm>
              <a:off x="2365091" y="3162945"/>
              <a:ext cx="342361" cy="56898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849CC15-2924-4001-8B1E-DD475F9534DA}"/>
                </a:ext>
              </a:extLst>
            </p:cNvPr>
            <p:cNvCxnSpPr>
              <a:cxnSpLocks/>
            </p:cNvCxnSpPr>
            <p:nvPr/>
          </p:nvCxnSpPr>
          <p:spPr>
            <a:xfrm flipV="1">
              <a:off x="2365091" y="2606650"/>
              <a:ext cx="339893" cy="505609"/>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39AE480B-F7E3-4507-94D7-0529E6D6B088}"/>
                </a:ext>
              </a:extLst>
            </p:cNvPr>
            <p:cNvCxnSpPr>
              <a:cxnSpLocks/>
            </p:cNvCxnSpPr>
            <p:nvPr/>
          </p:nvCxnSpPr>
          <p:spPr>
            <a:xfrm flipH="1">
              <a:off x="2375588" y="2985565"/>
              <a:ext cx="596222" cy="152037"/>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49F4C7E-6727-45FF-BCC4-BF4E93CCCBB6}"/>
                </a:ext>
              </a:extLst>
            </p:cNvPr>
            <p:cNvCxnSpPr>
              <a:cxnSpLocks/>
            </p:cNvCxnSpPr>
            <p:nvPr/>
          </p:nvCxnSpPr>
          <p:spPr>
            <a:xfrm flipH="1" flipV="1">
              <a:off x="2375588" y="3137602"/>
              <a:ext cx="1138925" cy="472648"/>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17013C2-DF39-47BF-85A4-EEDA31DB88EB}"/>
                </a:ext>
              </a:extLst>
            </p:cNvPr>
            <p:cNvCxnSpPr>
              <a:cxnSpLocks/>
            </p:cNvCxnSpPr>
            <p:nvPr/>
          </p:nvCxnSpPr>
          <p:spPr>
            <a:xfrm flipH="1">
              <a:off x="2780120" y="3025185"/>
              <a:ext cx="231310" cy="706746"/>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FEA0D44-37BF-4B5C-88A7-7AB4BA570AA1}"/>
                </a:ext>
              </a:extLst>
            </p:cNvPr>
            <p:cNvCxnSpPr>
              <a:cxnSpLocks/>
            </p:cNvCxnSpPr>
            <p:nvPr/>
          </p:nvCxnSpPr>
          <p:spPr>
            <a:xfrm>
              <a:off x="2726074" y="2615386"/>
              <a:ext cx="17712" cy="1101495"/>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B1EC9B1A-B311-4FE4-BA01-4DC25A0A0BEC}"/>
                </a:ext>
              </a:extLst>
            </p:cNvPr>
            <p:cNvSpPr/>
            <p:nvPr/>
          </p:nvSpPr>
          <p:spPr bwMode="auto">
            <a:xfrm>
              <a:off x="2638972" y="2498458"/>
              <a:ext cx="174204" cy="1742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5237705-EF92-4C49-A1AD-0A700C3529B1}"/>
                </a:ext>
              </a:extLst>
            </p:cNvPr>
            <p:cNvSpPr/>
            <p:nvPr/>
          </p:nvSpPr>
          <p:spPr bwMode="auto">
            <a:xfrm>
              <a:off x="2235082" y="3032937"/>
              <a:ext cx="209332" cy="20933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5FA8A98-F904-4128-A836-439110F13FD3}"/>
                </a:ext>
              </a:extLst>
            </p:cNvPr>
            <p:cNvSpPr/>
            <p:nvPr/>
          </p:nvSpPr>
          <p:spPr bwMode="auto">
            <a:xfrm>
              <a:off x="2895727" y="2869863"/>
              <a:ext cx="231406" cy="23140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D8C97173-7ED0-4539-800B-55A85C58E2A8}"/>
                </a:ext>
              </a:extLst>
            </p:cNvPr>
            <p:cNvSpPr/>
            <p:nvPr/>
          </p:nvSpPr>
          <p:spPr bwMode="auto">
            <a:xfrm>
              <a:off x="2629971" y="3654451"/>
              <a:ext cx="227630" cy="2276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EB0558A6-A50E-45F5-B5F0-AAB2919EC1F3}"/>
                </a:ext>
              </a:extLst>
            </p:cNvPr>
            <p:cNvSpPr/>
            <p:nvPr/>
          </p:nvSpPr>
          <p:spPr bwMode="auto">
            <a:xfrm>
              <a:off x="3452082" y="3496436"/>
              <a:ext cx="227630" cy="22762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97BFDD81-9236-499D-B634-798588510096}"/>
              </a:ext>
            </a:extLst>
          </p:cNvPr>
          <p:cNvGrpSpPr/>
          <p:nvPr/>
        </p:nvGrpSpPr>
        <p:grpSpPr>
          <a:xfrm>
            <a:off x="7525407" y="2506350"/>
            <a:ext cx="2914166" cy="2056460"/>
            <a:chOff x="7865202" y="2495983"/>
            <a:chExt cx="2399352" cy="1693167"/>
          </a:xfrm>
        </p:grpSpPr>
        <p:sp>
          <p:nvSpPr>
            <p:cNvPr id="23" name="Arrow: Bent 22">
              <a:extLst>
                <a:ext uri="{FF2B5EF4-FFF2-40B4-BE49-F238E27FC236}">
                  <a16:creationId xmlns:a16="http://schemas.microsoft.com/office/drawing/2014/main" id="{14B9D390-D988-47BF-9707-5E03B95FAD2D}"/>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25" name="Arrow: Bent 24">
              <a:extLst>
                <a:ext uri="{FF2B5EF4-FFF2-40B4-BE49-F238E27FC236}">
                  <a16:creationId xmlns:a16="http://schemas.microsoft.com/office/drawing/2014/main" id="{9EDCF1F8-2FBE-483C-A9AD-386CC96A1638}"/>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77" name="Arrow: Bent 76">
              <a:extLst>
                <a:ext uri="{FF2B5EF4-FFF2-40B4-BE49-F238E27FC236}">
                  <a16:creationId xmlns:a16="http://schemas.microsoft.com/office/drawing/2014/main" id="{49A5A06B-0181-4B2C-8AB2-DAD0CDB222B8}"/>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9D797D8-10E1-414D-9658-495C1BCD414F}"/>
                </a:ext>
              </a:extLst>
            </p:cNvPr>
            <p:cNvSpPr/>
            <p:nvPr/>
          </p:nvSpPr>
          <p:spPr bwMode="auto">
            <a:xfrm>
              <a:off x="8655935"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6" name="Rectangle 55">
              <a:extLst>
                <a:ext uri="{FF2B5EF4-FFF2-40B4-BE49-F238E27FC236}">
                  <a16:creationId xmlns:a16="http://schemas.microsoft.com/office/drawing/2014/main" id="{927BEE47-CAEC-439A-9A3F-7E827430D8FD}"/>
                </a:ext>
              </a:extLst>
            </p:cNvPr>
            <p:cNvSpPr/>
            <p:nvPr/>
          </p:nvSpPr>
          <p:spPr bwMode="auto">
            <a:xfrm>
              <a:off x="8945097"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7" name="Rectangle 56">
              <a:extLst>
                <a:ext uri="{FF2B5EF4-FFF2-40B4-BE49-F238E27FC236}">
                  <a16:creationId xmlns:a16="http://schemas.microsoft.com/office/drawing/2014/main" id="{627B054D-1254-45C4-9054-D8C2AE51A1DC}"/>
                </a:ext>
              </a:extLst>
            </p:cNvPr>
            <p:cNvSpPr/>
            <p:nvPr/>
          </p:nvSpPr>
          <p:spPr bwMode="auto">
            <a:xfrm>
              <a:off x="9247708"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8" name="Rectangle 57">
              <a:extLst>
                <a:ext uri="{FF2B5EF4-FFF2-40B4-BE49-F238E27FC236}">
                  <a16:creationId xmlns:a16="http://schemas.microsoft.com/office/drawing/2014/main" id="{4DB847BA-020F-42BA-B7F6-3EB31661F7C8}"/>
                </a:ext>
              </a:extLst>
            </p:cNvPr>
            <p:cNvSpPr/>
            <p:nvPr/>
          </p:nvSpPr>
          <p:spPr bwMode="auto">
            <a:xfrm>
              <a:off x="8655935" y="327083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D40A5544-8000-40BE-978F-294DE564D2E3}"/>
                </a:ext>
              </a:extLst>
            </p:cNvPr>
            <p:cNvSpPr/>
            <p:nvPr/>
          </p:nvSpPr>
          <p:spPr bwMode="auto">
            <a:xfrm>
              <a:off x="8945097" y="3270832"/>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B8EB023-FC75-4D88-B12C-901D8E3F10DE}"/>
                </a:ext>
              </a:extLst>
            </p:cNvPr>
            <p:cNvSpPr/>
            <p:nvPr/>
          </p:nvSpPr>
          <p:spPr bwMode="auto">
            <a:xfrm>
              <a:off x="9247709" y="3270831"/>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E045B554-0789-4276-96F4-A3E6226C85B8}"/>
                </a:ext>
              </a:extLst>
            </p:cNvPr>
            <p:cNvSpPr/>
            <p:nvPr/>
          </p:nvSpPr>
          <p:spPr bwMode="auto">
            <a:xfrm>
              <a:off x="8655935" y="3582294"/>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550979BC-3322-4346-A089-8A2222075106}"/>
                </a:ext>
              </a:extLst>
            </p:cNvPr>
            <p:cNvSpPr/>
            <p:nvPr/>
          </p:nvSpPr>
          <p:spPr bwMode="auto">
            <a:xfrm>
              <a:off x="8945097"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4272089E-6D8D-4EFA-9A2B-F8C4C935E4BA}"/>
                </a:ext>
              </a:extLst>
            </p:cNvPr>
            <p:cNvSpPr/>
            <p:nvPr/>
          </p:nvSpPr>
          <p:spPr bwMode="auto">
            <a:xfrm>
              <a:off x="9247709"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3A3F577D-B850-4378-9D5B-904A87B4EAA1}"/>
                </a:ext>
              </a:extLst>
            </p:cNvPr>
            <p:cNvSpPr/>
            <p:nvPr/>
          </p:nvSpPr>
          <p:spPr bwMode="auto">
            <a:xfrm>
              <a:off x="8894209" y="3220469"/>
              <a:ext cx="603423" cy="622313"/>
            </a:xfrm>
            <a:prstGeom prst="rect">
              <a:avLst/>
            </a:prstGeom>
            <a:noFill/>
            <a:ln w="12700" cap="sq">
              <a:solidFill>
                <a:schemeClr val="accent2"/>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9" name="Straight Connector 68">
              <a:extLst>
                <a:ext uri="{FF2B5EF4-FFF2-40B4-BE49-F238E27FC236}">
                  <a16:creationId xmlns:a16="http://schemas.microsoft.com/office/drawing/2014/main" id="{BAB4110B-D001-4DD0-A185-01F7B168D661}"/>
                </a:ext>
              </a:extLst>
            </p:cNvPr>
            <p:cNvCxnSpPr>
              <a:cxnSpLocks/>
              <a:stCxn id="59" idx="3"/>
              <a:endCxn id="60" idx="1"/>
            </p:cNvCxnSpPr>
            <p:nvPr/>
          </p:nvCxnSpPr>
          <p:spPr>
            <a:xfrm>
              <a:off x="9143626" y="3373301"/>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81BD3EC5-72E3-4D15-9A0D-65160AAB0AA0}"/>
                </a:ext>
              </a:extLst>
            </p:cNvPr>
            <p:cNvCxnSpPr>
              <a:cxnSpLocks/>
              <a:stCxn id="62" idx="3"/>
              <a:endCxn id="63" idx="1"/>
            </p:cNvCxnSpPr>
            <p:nvPr/>
          </p:nvCxnSpPr>
          <p:spPr>
            <a:xfrm>
              <a:off x="9143626" y="3684763"/>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6" name="Straight Connector 65">
              <a:extLst>
                <a:ext uri="{FF2B5EF4-FFF2-40B4-BE49-F238E27FC236}">
                  <a16:creationId xmlns:a16="http://schemas.microsoft.com/office/drawing/2014/main" id="{C27E5B3F-F16E-4D12-A588-E29B7FEBF691}"/>
                </a:ext>
              </a:extLst>
            </p:cNvPr>
            <p:cNvCxnSpPr>
              <a:cxnSpLocks/>
              <a:stCxn id="59" idx="2"/>
              <a:endCxn id="62" idx="0"/>
            </p:cNvCxnSpPr>
            <p:nvPr/>
          </p:nvCxnSpPr>
          <p:spPr>
            <a:xfrm>
              <a:off x="9044358"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7" name="Straight Connector 66">
              <a:extLst>
                <a:ext uri="{FF2B5EF4-FFF2-40B4-BE49-F238E27FC236}">
                  <a16:creationId xmlns:a16="http://schemas.microsoft.com/office/drawing/2014/main" id="{B4EDCADC-E4A1-4860-B84A-D25A6D5091A9}"/>
                </a:ext>
              </a:extLst>
            </p:cNvPr>
            <p:cNvCxnSpPr>
              <a:cxnSpLocks/>
            </p:cNvCxnSpPr>
            <p:nvPr/>
          </p:nvCxnSpPr>
          <p:spPr>
            <a:xfrm>
              <a:off x="9346969"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68" name="Straight Connector 67">
              <a:extLst>
                <a:ext uri="{FF2B5EF4-FFF2-40B4-BE49-F238E27FC236}">
                  <a16:creationId xmlns:a16="http://schemas.microsoft.com/office/drawing/2014/main" id="{C754E73D-FE0C-41CC-A9E7-F868318FDB0E}"/>
                </a:ext>
              </a:extLst>
            </p:cNvPr>
            <p:cNvCxnSpPr>
              <a:cxnSpLocks/>
            </p:cNvCxnSpPr>
            <p:nvPr/>
          </p:nvCxnSpPr>
          <p:spPr>
            <a:xfrm flipH="1">
              <a:off x="9103867" y="3416961"/>
              <a:ext cx="203351" cy="20899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grpSp>
          <p:nvGrpSpPr>
            <p:cNvPr id="132" name="Group 4">
              <a:extLst>
                <a:ext uri="{FF2B5EF4-FFF2-40B4-BE49-F238E27FC236}">
                  <a16:creationId xmlns:a16="http://schemas.microsoft.com/office/drawing/2014/main" id="{3942325A-C32C-4D2C-857E-43ED8DFC85D1}"/>
                </a:ext>
              </a:extLst>
            </p:cNvPr>
            <p:cNvGrpSpPr>
              <a:grpSpLocks noChangeAspect="1"/>
            </p:cNvGrpSpPr>
            <p:nvPr/>
          </p:nvGrpSpPr>
          <p:grpSpPr bwMode="auto">
            <a:xfrm>
              <a:off x="9907367" y="3693850"/>
              <a:ext cx="357187" cy="495300"/>
              <a:chOff x="1057" y="999"/>
              <a:chExt cx="225" cy="312"/>
            </a:xfrm>
            <a:solidFill>
              <a:schemeClr val="accent1"/>
            </a:solidFill>
          </p:grpSpPr>
          <p:sp>
            <p:nvSpPr>
              <p:cNvPr id="133" name="Oval 5">
                <a:extLst>
                  <a:ext uri="{FF2B5EF4-FFF2-40B4-BE49-F238E27FC236}">
                    <a16:creationId xmlns:a16="http://schemas.microsoft.com/office/drawing/2014/main" id="{BC342098-D68F-40C8-A6A1-331883C687F2}"/>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4" name="Freeform 6">
                <a:extLst>
                  <a:ext uri="{FF2B5EF4-FFF2-40B4-BE49-F238E27FC236}">
                    <a16:creationId xmlns:a16="http://schemas.microsoft.com/office/drawing/2014/main" id="{A34B071D-F10E-4505-B012-9F2417CC5E3E}"/>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5" name="Freeform 7">
                <a:extLst>
                  <a:ext uri="{FF2B5EF4-FFF2-40B4-BE49-F238E27FC236}">
                    <a16:creationId xmlns:a16="http://schemas.microsoft.com/office/drawing/2014/main" id="{003B2004-6EF2-4E04-8224-046E0F2D0D6B}"/>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7" name="Freeform 8">
                <a:extLst>
                  <a:ext uri="{FF2B5EF4-FFF2-40B4-BE49-F238E27FC236}">
                    <a16:creationId xmlns:a16="http://schemas.microsoft.com/office/drawing/2014/main" id="{BA7D88E8-A6A3-4476-9B84-0EC78EFE8000}"/>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5" name="Group 96">
              <a:extLst>
                <a:ext uri="{FF2B5EF4-FFF2-40B4-BE49-F238E27FC236}">
                  <a16:creationId xmlns:a16="http://schemas.microsoft.com/office/drawing/2014/main" id="{D254792B-9515-4D39-A786-469A23CEFF7C}"/>
                </a:ext>
              </a:extLst>
            </p:cNvPr>
            <p:cNvGrpSpPr>
              <a:grpSpLocks noChangeAspect="1"/>
            </p:cNvGrpSpPr>
            <p:nvPr/>
          </p:nvGrpSpPr>
          <p:grpSpPr bwMode="auto">
            <a:xfrm>
              <a:off x="7865202" y="2495983"/>
              <a:ext cx="495307" cy="463550"/>
              <a:chOff x="2208" y="2791"/>
              <a:chExt cx="312" cy="292"/>
            </a:xfrm>
          </p:grpSpPr>
          <p:sp>
            <p:nvSpPr>
              <p:cNvPr id="76" name="Rectangle 98">
                <a:extLst>
                  <a:ext uri="{FF2B5EF4-FFF2-40B4-BE49-F238E27FC236}">
                    <a16:creationId xmlns:a16="http://schemas.microsoft.com/office/drawing/2014/main" id="{592CE7BE-3676-4623-9ABB-273F80CD535A}"/>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Rectangle 99">
                <a:extLst>
                  <a:ext uri="{FF2B5EF4-FFF2-40B4-BE49-F238E27FC236}">
                    <a16:creationId xmlns:a16="http://schemas.microsoft.com/office/drawing/2014/main" id="{00FA7027-55FC-49A6-8B26-6C63DE7C8C57}"/>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Rectangle 100">
                <a:extLst>
                  <a:ext uri="{FF2B5EF4-FFF2-40B4-BE49-F238E27FC236}">
                    <a16:creationId xmlns:a16="http://schemas.microsoft.com/office/drawing/2014/main" id="{223F114D-6148-4073-8491-7EBD47F75C6D}"/>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Rectangle 101">
                <a:extLst>
                  <a:ext uri="{FF2B5EF4-FFF2-40B4-BE49-F238E27FC236}">
                    <a16:creationId xmlns:a16="http://schemas.microsoft.com/office/drawing/2014/main" id="{802203F7-1DE9-4D54-BE4C-F771AD9BD254}"/>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Oval 102">
                <a:extLst>
                  <a:ext uri="{FF2B5EF4-FFF2-40B4-BE49-F238E27FC236}">
                    <a16:creationId xmlns:a16="http://schemas.microsoft.com/office/drawing/2014/main" id="{1A700FFE-F7B5-4B98-A8EE-019689C7A8D3}"/>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103">
                <a:extLst>
                  <a:ext uri="{FF2B5EF4-FFF2-40B4-BE49-F238E27FC236}">
                    <a16:creationId xmlns:a16="http://schemas.microsoft.com/office/drawing/2014/main" id="{FD5F8DEF-562F-4885-8630-BFD3793B178F}"/>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Oval 104">
                <a:extLst>
                  <a:ext uri="{FF2B5EF4-FFF2-40B4-BE49-F238E27FC236}">
                    <a16:creationId xmlns:a16="http://schemas.microsoft.com/office/drawing/2014/main" id="{C430DDD1-40D7-4916-93D9-E36BB159CB6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105">
                <a:extLst>
                  <a:ext uri="{FF2B5EF4-FFF2-40B4-BE49-F238E27FC236}">
                    <a16:creationId xmlns:a16="http://schemas.microsoft.com/office/drawing/2014/main" id="{22DB45BE-901C-4C10-8EEB-CDF2AD1A38F5}"/>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106">
                <a:extLst>
                  <a:ext uri="{FF2B5EF4-FFF2-40B4-BE49-F238E27FC236}">
                    <a16:creationId xmlns:a16="http://schemas.microsoft.com/office/drawing/2014/main" id="{29825BF5-475A-4376-9F9D-6B2DD7693C23}"/>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107">
                <a:extLst>
                  <a:ext uri="{FF2B5EF4-FFF2-40B4-BE49-F238E27FC236}">
                    <a16:creationId xmlns:a16="http://schemas.microsoft.com/office/drawing/2014/main" id="{A22B2907-7318-4ACD-9B6D-34CD04E906DF}"/>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108">
                <a:extLst>
                  <a:ext uri="{FF2B5EF4-FFF2-40B4-BE49-F238E27FC236}">
                    <a16:creationId xmlns:a16="http://schemas.microsoft.com/office/drawing/2014/main" id="{D67651B3-594D-48DF-9ED7-3BDA35FC0B97}"/>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109">
                <a:extLst>
                  <a:ext uri="{FF2B5EF4-FFF2-40B4-BE49-F238E27FC236}">
                    <a16:creationId xmlns:a16="http://schemas.microsoft.com/office/drawing/2014/main" id="{E089EF28-4CDC-4879-9508-9BC86B4D68E6}"/>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110">
                <a:extLst>
                  <a:ext uri="{FF2B5EF4-FFF2-40B4-BE49-F238E27FC236}">
                    <a16:creationId xmlns:a16="http://schemas.microsoft.com/office/drawing/2014/main" id="{1BBEE06B-4F0A-4B85-B470-4FE0BA2B5E91}"/>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111">
                <a:extLst>
                  <a:ext uri="{FF2B5EF4-FFF2-40B4-BE49-F238E27FC236}">
                    <a16:creationId xmlns:a16="http://schemas.microsoft.com/office/drawing/2014/main" id="{28199BE0-AA6F-4853-AE78-27E06F2ED17E}"/>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112">
                <a:extLst>
                  <a:ext uri="{FF2B5EF4-FFF2-40B4-BE49-F238E27FC236}">
                    <a16:creationId xmlns:a16="http://schemas.microsoft.com/office/drawing/2014/main" id="{2A9EABA3-EE2B-42A7-80BA-0722E47F8AD4}"/>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113">
                <a:extLst>
                  <a:ext uri="{FF2B5EF4-FFF2-40B4-BE49-F238E27FC236}">
                    <a16:creationId xmlns:a16="http://schemas.microsoft.com/office/drawing/2014/main" id="{F9E17F0B-9539-4252-B205-C448BC681DE9}"/>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02" name="Rectangle 101">
            <a:extLst>
              <a:ext uri="{FF2B5EF4-FFF2-40B4-BE49-F238E27FC236}">
                <a16:creationId xmlns:a16="http://schemas.microsoft.com/office/drawing/2014/main" id="{85F14A95-A462-44CF-A724-5E1748F7B887}"/>
              </a:ext>
            </a:extLst>
          </p:cNvPr>
          <p:cNvSpPr/>
          <p:nvPr/>
        </p:nvSpPr>
        <p:spPr bwMode="auto">
          <a:xfrm>
            <a:off x="454081" y="5701826"/>
            <a:ext cx="11283838" cy="67281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Open platform</a:t>
            </a:r>
          </a:p>
        </p:txBody>
      </p:sp>
      <p:pic>
        <p:nvPicPr>
          <p:cNvPr id="109" name="Picture 2" descr="https://azure.microsoft.com/images/page/services/machine-learning-service/machine-learning-service.png">
            <a:extLst>
              <a:ext uri="{FF2B5EF4-FFF2-40B4-BE49-F238E27FC236}">
                <a16:creationId xmlns:a16="http://schemas.microsoft.com/office/drawing/2014/main" id="{04C2B7D3-4978-4ACE-95C3-A085ADBA9160}"/>
              </a:ext>
            </a:extLst>
          </p:cNvPr>
          <p:cNvPicPr>
            <a:picLocks noChangeAspect="1" noChangeArrowheads="1"/>
          </p:cNvPicPr>
          <p:nvPr/>
        </p:nvPicPr>
        <p:blipFill>
          <a:blip r:embed="rId3">
            <a:alphaModFix amt="0"/>
            <a:extLst>
              <a:ext uri="{28A0092B-C50C-407E-A947-70E740481C1C}">
                <a14:useLocalDpi xmlns:a14="http://schemas.microsoft.com/office/drawing/2010/main" val="0"/>
              </a:ext>
            </a:extLst>
          </a:blip>
          <a:srcRect/>
          <a:stretch>
            <a:fillRect/>
          </a:stretch>
        </p:blipFill>
        <p:spPr bwMode="auto">
          <a:xfrm>
            <a:off x="961113" y="-2652981"/>
            <a:ext cx="10542324" cy="10542324"/>
          </a:xfrm>
          <a:prstGeom prst="rect">
            <a:avLst/>
          </a:prstGeom>
          <a:noFill/>
          <a:extLst>
            <a:ext uri="{909E8E84-426E-40DD-AFC4-6F175D3DCCD1}">
              <a14:hiddenFill xmlns:a14="http://schemas.microsoft.com/office/drawing/2010/main">
                <a:solidFill>
                  <a:srgbClr val="FFFFFF"/>
                </a:solidFill>
              </a14:hiddenFill>
            </a:ext>
          </a:extLst>
        </p:spPr>
      </p:pic>
      <p:sp>
        <p:nvSpPr>
          <p:cNvPr id="110" name="Rectangle 109">
            <a:extLst>
              <a:ext uri="{FF2B5EF4-FFF2-40B4-BE49-F238E27FC236}">
                <a16:creationId xmlns:a16="http://schemas.microsoft.com/office/drawing/2014/main" id="{66EDA1A3-ED1A-4ACC-8556-B6CF826070C7}"/>
              </a:ext>
            </a:extLst>
          </p:cNvPr>
          <p:cNvSpPr/>
          <p:nvPr/>
        </p:nvSpPr>
        <p:spPr bwMode="auto">
          <a:xfrm>
            <a:off x="5997913" y="3143248"/>
            <a:ext cx="177954" cy="309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Rectangle 110">
            <a:extLst>
              <a:ext uri="{FF2B5EF4-FFF2-40B4-BE49-F238E27FC236}">
                <a16:creationId xmlns:a16="http://schemas.microsoft.com/office/drawing/2014/main" id="{12BA7D48-C7FD-4095-8294-D2EBF8163F01}"/>
              </a:ext>
            </a:extLst>
          </p:cNvPr>
          <p:cNvSpPr/>
          <p:nvPr/>
        </p:nvSpPr>
        <p:spPr bwMode="auto">
          <a:xfrm>
            <a:off x="6007961" y="3927205"/>
            <a:ext cx="171711" cy="3093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478109689"/>
      </p:ext>
    </p:extLst>
  </p:cSld>
  <p:clrMapOvr>
    <a:masterClrMapping/>
  </p:clrMapOvr>
  <p:transition spd="slow">
    <p:split orient="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32FC2-881E-4561-9C46-71FECA29595C}"/>
              </a:ext>
            </a:extLst>
          </p:cNvPr>
          <p:cNvSpPr>
            <a:spLocks noGrp="1"/>
          </p:cNvSpPr>
          <p:nvPr>
            <p:ph type="title"/>
          </p:nvPr>
        </p:nvSpPr>
        <p:spPr/>
        <p:txBody>
          <a:bodyPr/>
          <a:lstStyle/>
          <a:p>
            <a:r>
              <a:rPr lang="en-US"/>
              <a:t>Azure Machine Learning components</a:t>
            </a:r>
          </a:p>
        </p:txBody>
      </p:sp>
      <p:sp>
        <p:nvSpPr>
          <p:cNvPr id="4" name="Rectangle 3">
            <a:extLst>
              <a:ext uri="{FF2B5EF4-FFF2-40B4-BE49-F238E27FC236}">
                <a16:creationId xmlns:a16="http://schemas.microsoft.com/office/drawing/2014/main" id="{B9F4D37A-1E1E-4B19-A52D-6C83A35F1C0A}"/>
              </a:ext>
            </a:extLst>
          </p:cNvPr>
          <p:cNvSpPr/>
          <p:nvPr/>
        </p:nvSpPr>
        <p:spPr bwMode="auto">
          <a:xfrm>
            <a:off x="1236663" y="5739586"/>
            <a:ext cx="4859337" cy="824727"/>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Cloud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CPU, GPU, FPGA</a:t>
            </a:r>
          </a:p>
        </p:txBody>
      </p:sp>
      <p:sp>
        <p:nvSpPr>
          <p:cNvPr id="5" name="Rectangle 4">
            <a:extLst>
              <a:ext uri="{FF2B5EF4-FFF2-40B4-BE49-F238E27FC236}">
                <a16:creationId xmlns:a16="http://schemas.microsoft.com/office/drawing/2014/main" id="{7AE8063A-B795-42A1-A17A-A38E934D44E1}"/>
              </a:ext>
            </a:extLst>
          </p:cNvPr>
          <p:cNvSpPr/>
          <p:nvPr/>
        </p:nvSpPr>
        <p:spPr bwMode="auto">
          <a:xfrm>
            <a:off x="1236664" y="3502650"/>
            <a:ext cx="2279212" cy="1136243"/>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Profiling, Drift, Labeling</a:t>
            </a:r>
          </a:p>
        </p:txBody>
      </p:sp>
      <p:sp>
        <p:nvSpPr>
          <p:cNvPr id="6" name="Rectangle 5">
            <a:extLst>
              <a:ext uri="{FF2B5EF4-FFF2-40B4-BE49-F238E27FC236}">
                <a16:creationId xmlns:a16="http://schemas.microsoft.com/office/drawing/2014/main" id="{B4E1D47B-A47C-43AF-83FE-4143283D4557}"/>
              </a:ext>
            </a:extLst>
          </p:cNvPr>
          <p:cNvSpPr/>
          <p:nvPr/>
        </p:nvSpPr>
        <p:spPr bwMode="auto">
          <a:xfrm>
            <a:off x="8423511" y="3504476"/>
            <a:ext cx="2530239" cy="1132590"/>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Inferencing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Batch, Realtime</a:t>
            </a:r>
          </a:p>
        </p:txBody>
      </p:sp>
      <p:sp>
        <p:nvSpPr>
          <p:cNvPr id="8" name="Rectangle 7">
            <a:extLst>
              <a:ext uri="{FF2B5EF4-FFF2-40B4-BE49-F238E27FC236}">
                <a16:creationId xmlns:a16="http://schemas.microsoft.com/office/drawing/2014/main" id="{44BA86E7-4158-4A82-A347-3153CF2A2780}"/>
              </a:ext>
            </a:extLst>
          </p:cNvPr>
          <p:cNvSpPr/>
          <p:nvPr/>
        </p:nvSpPr>
        <p:spPr bwMode="auto">
          <a:xfrm>
            <a:off x="1236664" y="2651864"/>
            <a:ext cx="9717083" cy="707733"/>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err="1">
                <a:ln>
                  <a:noFill/>
                </a:ln>
                <a:solidFill>
                  <a:prstClr val="white"/>
                </a:solidFill>
                <a:effectLst/>
                <a:uLnTx/>
                <a:uFillTx/>
                <a:latin typeface="Segoe UI"/>
                <a:ea typeface="Arial Unicode MS" pitchFamily="34" charset="-128"/>
                <a:cs typeface="Arial" charset="0"/>
              </a:rPr>
              <a:t>MLOps</a:t>
            </a:r>
            <a:endPar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Reproducible, Automatable, GitHub, CLI, REST</a:t>
            </a:r>
          </a:p>
        </p:txBody>
      </p:sp>
      <p:sp>
        <p:nvSpPr>
          <p:cNvPr id="9" name="Rectangle 8">
            <a:extLst>
              <a:ext uri="{FF2B5EF4-FFF2-40B4-BE49-F238E27FC236}">
                <a16:creationId xmlns:a16="http://schemas.microsoft.com/office/drawing/2014/main" id="{3AC8B65A-1E33-42A8-9A4C-867699D939FD}"/>
              </a:ext>
            </a:extLst>
          </p:cNvPr>
          <p:cNvSpPr/>
          <p:nvPr/>
        </p:nvSpPr>
        <p:spPr bwMode="auto">
          <a:xfrm>
            <a:off x="1236663" y="1683728"/>
            <a:ext cx="9717083" cy="824727"/>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SDK, Notebooks, Drag-n-drop, Wizard</a:t>
            </a:r>
          </a:p>
        </p:txBody>
      </p:sp>
      <p:sp>
        <p:nvSpPr>
          <p:cNvPr id="11" name="Rectangle 10">
            <a:extLst>
              <a:ext uri="{FF2B5EF4-FFF2-40B4-BE49-F238E27FC236}">
                <a16:creationId xmlns:a16="http://schemas.microsoft.com/office/drawing/2014/main" id="{230885B2-EF10-4FB0-A91A-CFC8838AB16A}"/>
              </a:ext>
            </a:extLst>
          </p:cNvPr>
          <p:cNvSpPr/>
          <p:nvPr/>
        </p:nvSpPr>
        <p:spPr bwMode="auto">
          <a:xfrm>
            <a:off x="6254405" y="5739586"/>
            <a:ext cx="4699341" cy="824727"/>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Edge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CPU, GPU, </a:t>
            </a:r>
            <a:r>
              <a:rPr kumimoji="0" lang="en-US" sz="1200" b="0" i="0" u="none" strike="noStrike" kern="0" cap="none" spc="0" normalizeH="0" baseline="0" noProof="0" err="1">
                <a:ln>
                  <a:noFill/>
                </a:ln>
                <a:solidFill>
                  <a:srgbClr val="50E6FF"/>
                </a:solidFill>
                <a:effectLst/>
                <a:uLnTx/>
                <a:uFillTx/>
                <a:latin typeface="Segoe UI"/>
                <a:ea typeface="Arial Unicode MS" pitchFamily="34" charset="-128"/>
                <a:cs typeface="Arial" charset="0"/>
              </a:rPr>
              <a:t>NPU</a:t>
            </a:r>
            <a:endPar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endParaRPr>
          </a:p>
        </p:txBody>
      </p:sp>
      <p:sp>
        <p:nvSpPr>
          <p:cNvPr id="12" name="Rectangle 11">
            <a:extLst>
              <a:ext uri="{FF2B5EF4-FFF2-40B4-BE49-F238E27FC236}">
                <a16:creationId xmlns:a16="http://schemas.microsoft.com/office/drawing/2014/main" id="{7A8F789E-5716-4E7D-BB6D-3CB4E7ACF5AC}"/>
              </a:ext>
            </a:extLst>
          </p:cNvPr>
          <p:cNvSpPr/>
          <p:nvPr/>
        </p:nvSpPr>
        <p:spPr bwMode="auto">
          <a:xfrm>
            <a:off x="8020847" y="4782657"/>
            <a:ext cx="2932902" cy="824727"/>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IoT Edge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Security, </a:t>
            </a:r>
            <a:r>
              <a:rPr kumimoji="0" lang="en-US" sz="1200" b="0" i="0" u="none" strike="noStrike" kern="0" cap="none" spc="0" normalizeH="0" baseline="0" noProof="0" err="1">
                <a:ln>
                  <a:noFill/>
                </a:ln>
                <a:solidFill>
                  <a:srgbClr val="50E6FF"/>
                </a:solidFill>
                <a:effectLst/>
                <a:uLnTx/>
                <a:uFillTx/>
                <a:latin typeface="Segoe UI"/>
                <a:ea typeface="Arial Unicode MS" pitchFamily="34" charset="-128"/>
                <a:cs typeface="Arial" charset="0"/>
              </a:rPr>
              <a:t>Mgmt</a:t>
            </a: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 Deployment</a:t>
            </a:r>
          </a:p>
        </p:txBody>
      </p:sp>
      <p:sp>
        <p:nvSpPr>
          <p:cNvPr id="19" name="Rectangle 18">
            <a:extLst>
              <a:ext uri="{FF2B5EF4-FFF2-40B4-BE49-F238E27FC236}">
                <a16:creationId xmlns:a16="http://schemas.microsoft.com/office/drawing/2014/main" id="{460D5DA6-86F5-4F55-99CD-8D9085D9307D}"/>
              </a:ext>
            </a:extLst>
          </p:cNvPr>
          <p:cNvSpPr/>
          <p:nvPr/>
        </p:nvSpPr>
        <p:spPr bwMode="auto">
          <a:xfrm>
            <a:off x="1236667" y="4788260"/>
            <a:ext cx="6664227" cy="813521"/>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Compute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Jobs, Clusters, Instances</a:t>
            </a:r>
          </a:p>
        </p:txBody>
      </p:sp>
      <p:sp>
        <p:nvSpPr>
          <p:cNvPr id="20" name="Rectangle 19">
            <a:extLst>
              <a:ext uri="{FF2B5EF4-FFF2-40B4-BE49-F238E27FC236}">
                <a16:creationId xmlns:a16="http://schemas.microsoft.com/office/drawing/2014/main" id="{284DBF2D-EB6B-425F-9F71-7CC32B797BC5}"/>
              </a:ext>
            </a:extLst>
          </p:cNvPr>
          <p:cNvSpPr/>
          <p:nvPr/>
        </p:nvSpPr>
        <p:spPr bwMode="auto">
          <a:xfrm>
            <a:off x="5795302" y="3504476"/>
            <a:ext cx="2518809" cy="1132590"/>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Model Registry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Models, Images</a:t>
            </a:r>
          </a:p>
        </p:txBody>
      </p:sp>
      <p:sp>
        <p:nvSpPr>
          <p:cNvPr id="21" name="Rectangle 20">
            <a:extLst>
              <a:ext uri="{FF2B5EF4-FFF2-40B4-BE49-F238E27FC236}">
                <a16:creationId xmlns:a16="http://schemas.microsoft.com/office/drawing/2014/main" id="{A833B49A-58B3-4DB2-B2A0-271034927D52}"/>
              </a:ext>
            </a:extLst>
          </p:cNvPr>
          <p:cNvSpPr/>
          <p:nvPr/>
        </p:nvSpPr>
        <p:spPr bwMode="auto">
          <a:xfrm>
            <a:off x="3625275" y="3502294"/>
            <a:ext cx="2060628" cy="1136955"/>
          </a:xfrm>
          <a:prstGeom prst="rect">
            <a:avLst/>
          </a:prstGeom>
          <a:solidFill>
            <a:schemeClr val="bg1"/>
          </a:solidFill>
          <a:ln w="12700" cap="flat">
            <a:solidFill>
              <a:schemeClr val="accent1"/>
            </a:solidFill>
            <a:miter lim="800000"/>
            <a:headEnd/>
            <a:tailEnd/>
          </a:ln>
          <a:effectLst/>
        </p:spPr>
        <p:txBody>
          <a:bodyPr wrap="none"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prstClr val="white"/>
                </a:solidFill>
                <a:effectLst/>
                <a:uLnTx/>
                <a:uFillTx/>
                <a:latin typeface="Segoe UI"/>
                <a:ea typeface="Arial Unicode MS" pitchFamily="34" charset="-128"/>
                <a:cs typeface="Arial" charset="0"/>
              </a:rPr>
              <a:t>Training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E6FF"/>
                </a:solidFill>
                <a:effectLst/>
                <a:uLnTx/>
                <a:uFillTx/>
                <a:latin typeface="Segoe UI"/>
                <a:ea typeface="Arial Unicode MS" pitchFamily="34" charset="-128"/>
                <a:cs typeface="Arial" charset="0"/>
              </a:rPr>
              <a:t>Experiments, Runs</a:t>
            </a:r>
          </a:p>
        </p:txBody>
      </p:sp>
      <p:grpSp>
        <p:nvGrpSpPr>
          <p:cNvPr id="17" name="Graphic 106" descr="calendar, events">
            <a:extLst>
              <a:ext uri="{FF2B5EF4-FFF2-40B4-BE49-F238E27FC236}">
                <a16:creationId xmlns:a16="http://schemas.microsoft.com/office/drawing/2014/main" id="{BDE5D78D-4D2E-40BD-B16F-086FDA56021C}"/>
              </a:ext>
            </a:extLst>
          </p:cNvPr>
          <p:cNvGrpSpPr/>
          <p:nvPr/>
        </p:nvGrpSpPr>
        <p:grpSpPr>
          <a:xfrm>
            <a:off x="4352105" y="4054059"/>
            <a:ext cx="428285" cy="428283"/>
            <a:chOff x="3471062" y="3907483"/>
            <a:chExt cx="503947" cy="503947"/>
          </a:xfrm>
        </p:grpSpPr>
        <p:sp>
          <p:nvSpPr>
            <p:cNvPr id="18" name="Freeform: Shape 17">
              <a:extLst>
                <a:ext uri="{FF2B5EF4-FFF2-40B4-BE49-F238E27FC236}">
                  <a16:creationId xmlns:a16="http://schemas.microsoft.com/office/drawing/2014/main" id="{76D61AEE-EE1A-4BB7-9466-7E8B34E131AC}"/>
                </a:ext>
              </a:extLst>
            </p:cNvPr>
            <p:cNvSpPr/>
            <p:nvPr/>
          </p:nvSpPr>
          <p:spPr>
            <a:xfrm>
              <a:off x="3473935" y="3968225"/>
              <a:ext cx="498752" cy="384454"/>
            </a:xfrm>
            <a:custGeom>
              <a:avLst/>
              <a:gdLst>
                <a:gd name="connsiteX0" fmla="*/ 2089 w 498751"/>
                <a:gd name="connsiteY0" fmla="*/ 386127 h 384454"/>
                <a:gd name="connsiteX1" fmla="*/ 500841 w 498751"/>
                <a:gd name="connsiteY1" fmla="*/ 386127 h 384454"/>
                <a:gd name="connsiteX2" fmla="*/ 500841 w 498751"/>
                <a:gd name="connsiteY2" fmla="*/ 2089 h 384454"/>
                <a:gd name="connsiteX3" fmla="*/ 2089 w 498751"/>
                <a:gd name="connsiteY3" fmla="*/ 2089 h 384454"/>
                <a:gd name="connsiteX4" fmla="*/ 2089 w 498751"/>
                <a:gd name="connsiteY4" fmla="*/ 386127 h 3844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384454">
                  <a:moveTo>
                    <a:pt x="2089" y="386127"/>
                  </a:moveTo>
                  <a:lnTo>
                    <a:pt x="500841" y="386127"/>
                  </a:lnTo>
                  <a:lnTo>
                    <a:pt x="500841" y="2089"/>
                  </a:lnTo>
                  <a:lnTo>
                    <a:pt x="2089" y="2089"/>
                  </a:lnTo>
                  <a:lnTo>
                    <a:pt x="2089" y="386127"/>
                  </a:lnTo>
                  <a:close/>
                </a:path>
              </a:pathLst>
            </a:custGeom>
            <a:solidFill>
              <a:srgbClr val="0078D4"/>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2" name="Freeform: Shape 21">
              <a:extLst>
                <a:ext uri="{FF2B5EF4-FFF2-40B4-BE49-F238E27FC236}">
                  <a16:creationId xmlns:a16="http://schemas.microsoft.com/office/drawing/2014/main" id="{1DC609FC-C315-4159-91CC-9D6BA0727E2C}"/>
                </a:ext>
              </a:extLst>
            </p:cNvPr>
            <p:cNvSpPr/>
            <p:nvPr/>
          </p:nvSpPr>
          <p:spPr>
            <a:xfrm>
              <a:off x="3473935" y="3957733"/>
              <a:ext cx="498752" cy="51953"/>
            </a:xfrm>
            <a:custGeom>
              <a:avLst/>
              <a:gdLst>
                <a:gd name="connsiteX0" fmla="*/ 2089 w 498751"/>
                <a:gd name="connsiteY0" fmla="*/ 54064 h 51953"/>
                <a:gd name="connsiteX1" fmla="*/ 500666 w 498751"/>
                <a:gd name="connsiteY1" fmla="*/ 54064 h 51953"/>
                <a:gd name="connsiteX2" fmla="*/ 500666 w 498751"/>
                <a:gd name="connsiteY2" fmla="*/ 2089 h 51953"/>
                <a:gd name="connsiteX3" fmla="*/ 2089 w 498751"/>
                <a:gd name="connsiteY3" fmla="*/ 2089 h 51953"/>
                <a:gd name="connsiteX4" fmla="*/ 2089 w 498751"/>
                <a:gd name="connsiteY4" fmla="*/ 54064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8751" h="51953">
                  <a:moveTo>
                    <a:pt x="2089" y="54064"/>
                  </a:moveTo>
                  <a:lnTo>
                    <a:pt x="500666" y="54064"/>
                  </a:lnTo>
                  <a:lnTo>
                    <a:pt x="500666" y="2089"/>
                  </a:lnTo>
                  <a:lnTo>
                    <a:pt x="2089" y="2089"/>
                  </a:lnTo>
                  <a:lnTo>
                    <a:pt x="2089" y="54064"/>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3" name="Freeform: Shape 22">
              <a:extLst>
                <a:ext uri="{FF2B5EF4-FFF2-40B4-BE49-F238E27FC236}">
                  <a16:creationId xmlns:a16="http://schemas.microsoft.com/office/drawing/2014/main" id="{1F71021E-4732-4B09-AE1E-531340BC58AC}"/>
                </a:ext>
              </a:extLst>
            </p:cNvPr>
            <p:cNvSpPr/>
            <p:nvPr/>
          </p:nvSpPr>
          <p:spPr>
            <a:xfrm>
              <a:off x="3538948"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3" y="27464"/>
                    <a:pt x="27464" y="21784"/>
                    <a:pt x="27464" y="14776"/>
                  </a:cubicBezTo>
                  <a:cubicBezTo>
                    <a:pt x="27464" y="7769"/>
                    <a:pt x="21783"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4" name="Freeform: Shape 23">
              <a:extLst>
                <a:ext uri="{FF2B5EF4-FFF2-40B4-BE49-F238E27FC236}">
                  <a16:creationId xmlns:a16="http://schemas.microsoft.com/office/drawing/2014/main" id="{424950C0-F964-4074-8802-5789E7CBECFB}"/>
                </a:ext>
              </a:extLst>
            </p:cNvPr>
            <p:cNvSpPr/>
            <p:nvPr/>
          </p:nvSpPr>
          <p:spPr>
            <a:xfrm>
              <a:off x="3499572"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5" name="Freeform: Shape 24">
              <a:extLst>
                <a:ext uri="{FF2B5EF4-FFF2-40B4-BE49-F238E27FC236}">
                  <a16:creationId xmlns:a16="http://schemas.microsoft.com/office/drawing/2014/main" id="{1EF20A8C-EA7C-4179-BE1B-E68A0D08F44E}"/>
                </a:ext>
              </a:extLst>
            </p:cNvPr>
            <p:cNvSpPr/>
            <p:nvPr/>
          </p:nvSpPr>
          <p:spPr>
            <a:xfrm>
              <a:off x="3579196" y="3972081"/>
              <a:ext cx="25977" cy="25977"/>
            </a:xfrm>
            <a:custGeom>
              <a:avLst/>
              <a:gdLst>
                <a:gd name="connsiteX0" fmla="*/ 14776 w 25976"/>
                <a:gd name="connsiteY0" fmla="*/ 27464 h 25976"/>
                <a:gd name="connsiteX1" fmla="*/ 27464 w 25976"/>
                <a:gd name="connsiteY1" fmla="*/ 14776 h 25976"/>
                <a:gd name="connsiteX2" fmla="*/ 14776 w 25976"/>
                <a:gd name="connsiteY2" fmla="*/ 2089 h 25976"/>
                <a:gd name="connsiteX3" fmla="*/ 2089 w 25976"/>
                <a:gd name="connsiteY3" fmla="*/ 14776 h 25976"/>
                <a:gd name="connsiteX4" fmla="*/ 14776 w 25976"/>
                <a:gd name="connsiteY4" fmla="*/ 27464 h 25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976" h="25976">
                  <a:moveTo>
                    <a:pt x="14776" y="27464"/>
                  </a:moveTo>
                  <a:cubicBezTo>
                    <a:pt x="21784" y="27464"/>
                    <a:pt x="27464" y="21784"/>
                    <a:pt x="27464" y="14776"/>
                  </a:cubicBezTo>
                  <a:cubicBezTo>
                    <a:pt x="27464" y="7769"/>
                    <a:pt x="21784" y="2089"/>
                    <a:pt x="14776" y="2089"/>
                  </a:cubicBezTo>
                  <a:cubicBezTo>
                    <a:pt x="7769" y="2089"/>
                    <a:pt x="2089" y="7769"/>
                    <a:pt x="2089" y="14776"/>
                  </a:cubicBezTo>
                  <a:cubicBezTo>
                    <a:pt x="2089" y="21784"/>
                    <a:pt x="7769" y="27464"/>
                    <a:pt x="14776" y="27464"/>
                  </a:cubicBez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6" name="Freeform: Shape 25">
              <a:extLst>
                <a:ext uri="{FF2B5EF4-FFF2-40B4-BE49-F238E27FC236}">
                  <a16:creationId xmlns:a16="http://schemas.microsoft.com/office/drawing/2014/main" id="{B0728F55-FA19-45A6-BE6E-419311453EC7}"/>
                </a:ext>
              </a:extLst>
            </p:cNvPr>
            <p:cNvSpPr/>
            <p:nvPr/>
          </p:nvSpPr>
          <p:spPr>
            <a:xfrm>
              <a:off x="3538598"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7" name="Freeform: Shape 26">
              <a:extLst>
                <a:ext uri="{FF2B5EF4-FFF2-40B4-BE49-F238E27FC236}">
                  <a16:creationId xmlns:a16="http://schemas.microsoft.com/office/drawing/2014/main" id="{4B8DDC57-88A0-42CD-843D-EA145EF6E6F3}"/>
                </a:ext>
              </a:extLst>
            </p:cNvPr>
            <p:cNvSpPr/>
            <p:nvPr/>
          </p:nvSpPr>
          <p:spPr>
            <a:xfrm>
              <a:off x="3669851"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8" name="Freeform: Shape 27">
              <a:extLst>
                <a:ext uri="{FF2B5EF4-FFF2-40B4-BE49-F238E27FC236}">
                  <a16:creationId xmlns:a16="http://schemas.microsoft.com/office/drawing/2014/main" id="{4E0665E9-83B7-455F-8055-082BCEB83755}"/>
                </a:ext>
              </a:extLst>
            </p:cNvPr>
            <p:cNvSpPr/>
            <p:nvPr/>
          </p:nvSpPr>
          <p:spPr>
            <a:xfrm>
              <a:off x="3801185" y="4062045"/>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29" name="Freeform: Shape 28">
              <a:extLst>
                <a:ext uri="{FF2B5EF4-FFF2-40B4-BE49-F238E27FC236}">
                  <a16:creationId xmlns:a16="http://schemas.microsoft.com/office/drawing/2014/main" id="{C9C37E22-65B1-4935-B3F4-08775CDF4D85}"/>
                </a:ext>
              </a:extLst>
            </p:cNvPr>
            <p:cNvSpPr/>
            <p:nvPr/>
          </p:nvSpPr>
          <p:spPr>
            <a:xfrm>
              <a:off x="3538598"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0" name="Freeform: Shape 29">
              <a:extLst>
                <a:ext uri="{FF2B5EF4-FFF2-40B4-BE49-F238E27FC236}">
                  <a16:creationId xmlns:a16="http://schemas.microsoft.com/office/drawing/2014/main" id="{36A64B52-ED73-4491-B82A-863F37C336E4}"/>
                </a:ext>
              </a:extLst>
            </p:cNvPr>
            <p:cNvSpPr/>
            <p:nvPr/>
          </p:nvSpPr>
          <p:spPr>
            <a:xfrm>
              <a:off x="3669851"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FFFF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1" name="Freeform: Shape 30">
              <a:extLst>
                <a:ext uri="{FF2B5EF4-FFF2-40B4-BE49-F238E27FC236}">
                  <a16:creationId xmlns:a16="http://schemas.microsoft.com/office/drawing/2014/main" id="{086DB1EC-16CD-46DA-BDD5-8EFBDC7EB008}"/>
                </a:ext>
              </a:extLst>
            </p:cNvPr>
            <p:cNvSpPr/>
            <p:nvPr/>
          </p:nvSpPr>
          <p:spPr>
            <a:xfrm>
              <a:off x="3801185" y="4193370"/>
              <a:ext cx="109102" cy="109102"/>
            </a:xfrm>
            <a:custGeom>
              <a:avLst/>
              <a:gdLst>
                <a:gd name="connsiteX0" fmla="*/ 107877 w 109101"/>
                <a:gd name="connsiteY0" fmla="*/ 2089 h 109101"/>
                <a:gd name="connsiteX1" fmla="*/ 2089 w 109101"/>
                <a:gd name="connsiteY1" fmla="*/ 2089 h 109101"/>
                <a:gd name="connsiteX2" fmla="*/ 2089 w 109101"/>
                <a:gd name="connsiteY2" fmla="*/ 107177 h 109101"/>
                <a:gd name="connsiteX3" fmla="*/ 107877 w 109101"/>
                <a:gd name="connsiteY3" fmla="*/ 107177 h 109101"/>
                <a:gd name="connsiteX4" fmla="*/ 107877 w 109101"/>
                <a:gd name="connsiteY4" fmla="*/ 2089 h 109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101" h="109101">
                  <a:moveTo>
                    <a:pt x="107877" y="2089"/>
                  </a:moveTo>
                  <a:lnTo>
                    <a:pt x="2089" y="2089"/>
                  </a:lnTo>
                  <a:lnTo>
                    <a:pt x="2089" y="107177"/>
                  </a:lnTo>
                  <a:lnTo>
                    <a:pt x="107877" y="107177"/>
                  </a:lnTo>
                  <a:lnTo>
                    <a:pt x="107877" y="2089"/>
                  </a:lnTo>
                  <a:close/>
                </a:path>
              </a:pathLst>
            </a:custGeom>
            <a:solidFill>
              <a:srgbClr val="50E6FF"/>
            </a:solidFill>
            <a:ln w="510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grpSp>
      <p:grpSp>
        <p:nvGrpSpPr>
          <p:cNvPr id="32" name="Graphic 108" descr="spreadsheet, data, paper, list">
            <a:extLst>
              <a:ext uri="{FF2B5EF4-FFF2-40B4-BE49-F238E27FC236}">
                <a16:creationId xmlns:a16="http://schemas.microsoft.com/office/drawing/2014/main" id="{60D569E0-A416-42C4-BD30-6EE8A8C0FB5B}"/>
              </a:ext>
            </a:extLst>
          </p:cNvPr>
          <p:cNvGrpSpPr/>
          <p:nvPr/>
        </p:nvGrpSpPr>
        <p:grpSpPr>
          <a:xfrm>
            <a:off x="6735876" y="4109563"/>
            <a:ext cx="317274" cy="317274"/>
            <a:chOff x="6354216" y="3963965"/>
            <a:chExt cx="379710" cy="379710"/>
          </a:xfrm>
        </p:grpSpPr>
        <p:sp>
          <p:nvSpPr>
            <p:cNvPr id="33" name="Freeform: Shape 32">
              <a:extLst>
                <a:ext uri="{FF2B5EF4-FFF2-40B4-BE49-F238E27FC236}">
                  <a16:creationId xmlns:a16="http://schemas.microsoft.com/office/drawing/2014/main" id="{C3C45631-2CF1-4373-AC74-B4C8C46D5315}"/>
                </a:ext>
              </a:extLst>
            </p:cNvPr>
            <p:cNvSpPr/>
            <p:nvPr/>
          </p:nvSpPr>
          <p:spPr>
            <a:xfrm>
              <a:off x="6392789" y="3964742"/>
              <a:ext cx="297505" cy="375795"/>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4" name="Freeform: Shape 33">
              <a:extLst>
                <a:ext uri="{FF2B5EF4-FFF2-40B4-BE49-F238E27FC236}">
                  <a16:creationId xmlns:a16="http://schemas.microsoft.com/office/drawing/2014/main" id="{A00DCD99-55A0-40F9-AA2C-27A232AC2098}"/>
                </a:ext>
              </a:extLst>
            </p:cNvPr>
            <p:cNvSpPr/>
            <p:nvPr/>
          </p:nvSpPr>
          <p:spPr>
            <a:xfrm>
              <a:off x="6452680" y="4242276"/>
              <a:ext cx="180069" cy="3914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5" name="Freeform: Shape 34">
              <a:extLst>
                <a:ext uri="{FF2B5EF4-FFF2-40B4-BE49-F238E27FC236}">
                  <a16:creationId xmlns:a16="http://schemas.microsoft.com/office/drawing/2014/main" id="{4A6764A7-5E61-4F80-B086-5CA5871B9E0C}"/>
                </a:ext>
              </a:extLst>
            </p:cNvPr>
            <p:cNvSpPr/>
            <p:nvPr/>
          </p:nvSpPr>
          <p:spPr>
            <a:xfrm>
              <a:off x="6452680" y="4182778"/>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6" name="Freeform: Shape 35">
              <a:extLst>
                <a:ext uri="{FF2B5EF4-FFF2-40B4-BE49-F238E27FC236}">
                  <a16:creationId xmlns:a16="http://schemas.microsoft.com/office/drawing/2014/main" id="{EC7960F4-C781-4AF2-B31D-49C9CE534149}"/>
                </a:ext>
              </a:extLst>
            </p:cNvPr>
            <p:cNvSpPr/>
            <p:nvPr/>
          </p:nvSpPr>
          <p:spPr>
            <a:xfrm>
              <a:off x="6452680" y="4122883"/>
              <a:ext cx="180069" cy="3914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7" name="Freeform: Shape 36">
              <a:extLst>
                <a:ext uri="{FF2B5EF4-FFF2-40B4-BE49-F238E27FC236}">
                  <a16:creationId xmlns:a16="http://schemas.microsoft.com/office/drawing/2014/main" id="{FA5FC67C-C5E7-490F-A6EC-6F10827D5E29}"/>
                </a:ext>
              </a:extLst>
            </p:cNvPr>
            <p:cNvSpPr/>
            <p:nvPr/>
          </p:nvSpPr>
          <p:spPr>
            <a:xfrm>
              <a:off x="6570510" y="4063003"/>
              <a:ext cx="62633" cy="3914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8" name="Freeform: Shape 37">
              <a:extLst>
                <a:ext uri="{FF2B5EF4-FFF2-40B4-BE49-F238E27FC236}">
                  <a16:creationId xmlns:a16="http://schemas.microsoft.com/office/drawing/2014/main" id="{A0D1EF9A-F671-429C-AF32-436FCB8D1C19}"/>
                </a:ext>
              </a:extLst>
            </p:cNvPr>
            <p:cNvSpPr/>
            <p:nvPr/>
          </p:nvSpPr>
          <p:spPr>
            <a:xfrm>
              <a:off x="6570510" y="4004285"/>
              <a:ext cx="62633" cy="3914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39" name="Freeform: Shape 38">
              <a:extLst>
                <a:ext uri="{FF2B5EF4-FFF2-40B4-BE49-F238E27FC236}">
                  <a16:creationId xmlns:a16="http://schemas.microsoft.com/office/drawing/2014/main" id="{E238535B-6663-416C-B99C-975DB2C3D9B1}"/>
                </a:ext>
              </a:extLst>
            </p:cNvPr>
            <p:cNvSpPr/>
            <p:nvPr/>
          </p:nvSpPr>
          <p:spPr>
            <a:xfrm>
              <a:off x="6473821" y="4019148"/>
              <a:ext cx="78291" cy="7829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40" name="Freeform: Shape 39">
              <a:extLst>
                <a:ext uri="{FF2B5EF4-FFF2-40B4-BE49-F238E27FC236}">
                  <a16:creationId xmlns:a16="http://schemas.microsoft.com/office/drawing/2014/main" id="{2C5B7768-A86A-4641-A3E9-438232085278}"/>
                </a:ext>
              </a:extLst>
            </p:cNvPr>
            <p:cNvSpPr/>
            <p:nvPr/>
          </p:nvSpPr>
          <p:spPr>
            <a:xfrm>
              <a:off x="6447199" y="4047727"/>
              <a:ext cx="50889" cy="50889"/>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grpSp>
      <p:grpSp>
        <p:nvGrpSpPr>
          <p:cNvPr id="49" name="IoT edge">
            <a:extLst>
              <a:ext uri="{FF2B5EF4-FFF2-40B4-BE49-F238E27FC236}">
                <a16:creationId xmlns:a16="http://schemas.microsoft.com/office/drawing/2014/main" id="{F4CD93C8-0B33-49A6-A5D9-0866D8CDBADD}"/>
              </a:ext>
            </a:extLst>
          </p:cNvPr>
          <p:cNvGrpSpPr>
            <a:grpSpLocks noChangeAspect="1"/>
          </p:cNvGrpSpPr>
          <p:nvPr/>
        </p:nvGrpSpPr>
        <p:grpSpPr>
          <a:xfrm>
            <a:off x="10164893" y="4914644"/>
            <a:ext cx="498345" cy="560753"/>
            <a:chOff x="9043778" y="2052506"/>
            <a:chExt cx="529516" cy="595828"/>
          </a:xfrm>
        </p:grpSpPr>
        <p:sp>
          <p:nvSpPr>
            <p:cNvPr id="50" name="Rectangle 49">
              <a:extLst>
                <a:ext uri="{FF2B5EF4-FFF2-40B4-BE49-F238E27FC236}">
                  <a16:creationId xmlns:a16="http://schemas.microsoft.com/office/drawing/2014/main" id="{7E9819BE-63F3-4822-AD7B-6F893100992E}"/>
                </a:ext>
              </a:extLst>
            </p:cNvPr>
            <p:cNvSpPr/>
            <p:nvPr/>
          </p:nvSpPr>
          <p:spPr bwMode="auto">
            <a:xfrm rot="20307373">
              <a:off x="9357499" y="2142665"/>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178134B7-273B-43B2-8C51-B888E8DC1CCB}"/>
                </a:ext>
              </a:extLst>
            </p:cNvPr>
            <p:cNvSpPr/>
            <p:nvPr/>
          </p:nvSpPr>
          <p:spPr bwMode="auto">
            <a:xfrm rot="2320025">
              <a:off x="9318822" y="2389273"/>
              <a:ext cx="27432" cy="1701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BAF0AA5D-8918-445C-BAAE-AAAFCC1E71DF}"/>
                </a:ext>
              </a:extLst>
            </p:cNvPr>
            <p:cNvSpPr/>
            <p:nvPr/>
          </p:nvSpPr>
          <p:spPr bwMode="auto">
            <a:xfrm rot="854511">
              <a:off x="9149125" y="2319614"/>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4868D4AC-2CCD-473B-82AF-332B1F4A109D}"/>
                </a:ext>
              </a:extLst>
            </p:cNvPr>
            <p:cNvSpPr/>
            <p:nvPr/>
          </p:nvSpPr>
          <p:spPr bwMode="auto">
            <a:xfrm rot="3600000">
              <a:off x="9376798" y="2459851"/>
              <a:ext cx="171663" cy="27432"/>
            </a:xfrm>
            <a:custGeom>
              <a:avLst/>
              <a:gdLst>
                <a:gd name="connsiteX0" fmla="*/ 144231 w 171663"/>
                <a:gd name="connsiteY0" fmla="*/ 0 h 27432"/>
                <a:gd name="connsiteX1" fmla="*/ 171663 w 171663"/>
                <a:gd name="connsiteY1" fmla="*/ 0 h 27432"/>
                <a:gd name="connsiteX2" fmla="*/ 171663 w 171663"/>
                <a:gd name="connsiteY2" fmla="*/ 27432 h 27432"/>
                <a:gd name="connsiteX3" fmla="*/ 144231 w 171663"/>
                <a:gd name="connsiteY3" fmla="*/ 27432 h 27432"/>
                <a:gd name="connsiteX4" fmla="*/ 96154 w 171663"/>
                <a:gd name="connsiteY4" fmla="*/ 0 h 27432"/>
                <a:gd name="connsiteX5" fmla="*/ 123586 w 171663"/>
                <a:gd name="connsiteY5" fmla="*/ 0 h 27432"/>
                <a:gd name="connsiteX6" fmla="*/ 123586 w 171663"/>
                <a:gd name="connsiteY6" fmla="*/ 27432 h 27432"/>
                <a:gd name="connsiteX7" fmla="*/ 96154 w 171663"/>
                <a:gd name="connsiteY7" fmla="*/ 27432 h 27432"/>
                <a:gd name="connsiteX8" fmla="*/ 48077 w 171663"/>
                <a:gd name="connsiteY8" fmla="*/ 0 h 27432"/>
                <a:gd name="connsiteX9" fmla="*/ 75509 w 171663"/>
                <a:gd name="connsiteY9" fmla="*/ 0 h 27432"/>
                <a:gd name="connsiteX10" fmla="*/ 75509 w 171663"/>
                <a:gd name="connsiteY10" fmla="*/ 27432 h 27432"/>
                <a:gd name="connsiteX11" fmla="*/ 48077 w 171663"/>
                <a:gd name="connsiteY11" fmla="*/ 27432 h 27432"/>
                <a:gd name="connsiteX12" fmla="*/ 0 w 171663"/>
                <a:gd name="connsiteY12" fmla="*/ 0 h 27432"/>
                <a:gd name="connsiteX13" fmla="*/ 27432 w 171663"/>
                <a:gd name="connsiteY13" fmla="*/ 0 h 27432"/>
                <a:gd name="connsiteX14" fmla="*/ 27432 w 171663"/>
                <a:gd name="connsiteY14" fmla="*/ 27432 h 27432"/>
                <a:gd name="connsiteX15" fmla="*/ 0 w 171663"/>
                <a:gd name="connsiteY15" fmla="*/ 27432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663" h="27432">
                  <a:moveTo>
                    <a:pt x="144231" y="0"/>
                  </a:moveTo>
                  <a:lnTo>
                    <a:pt x="171663" y="0"/>
                  </a:lnTo>
                  <a:lnTo>
                    <a:pt x="171663" y="27432"/>
                  </a:lnTo>
                  <a:lnTo>
                    <a:pt x="144231" y="27432"/>
                  </a:lnTo>
                  <a:close/>
                  <a:moveTo>
                    <a:pt x="96154" y="0"/>
                  </a:moveTo>
                  <a:lnTo>
                    <a:pt x="123586" y="0"/>
                  </a:lnTo>
                  <a:lnTo>
                    <a:pt x="123586" y="27432"/>
                  </a:lnTo>
                  <a:lnTo>
                    <a:pt x="96154" y="27432"/>
                  </a:lnTo>
                  <a:close/>
                  <a:moveTo>
                    <a:pt x="48077" y="0"/>
                  </a:moveTo>
                  <a:lnTo>
                    <a:pt x="75509" y="0"/>
                  </a:lnTo>
                  <a:lnTo>
                    <a:pt x="75509" y="27432"/>
                  </a:lnTo>
                  <a:lnTo>
                    <a:pt x="48077" y="27432"/>
                  </a:lnTo>
                  <a:close/>
                  <a:moveTo>
                    <a:pt x="0" y="0"/>
                  </a:moveTo>
                  <a:lnTo>
                    <a:pt x="27432" y="0"/>
                  </a:lnTo>
                  <a:lnTo>
                    <a:pt x="27432" y="27432"/>
                  </a:lnTo>
                  <a:lnTo>
                    <a:pt x="0" y="27432"/>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4" name="Group 53">
              <a:extLst>
                <a:ext uri="{FF2B5EF4-FFF2-40B4-BE49-F238E27FC236}">
                  <a16:creationId xmlns:a16="http://schemas.microsoft.com/office/drawing/2014/main" id="{16B47B59-0E39-467C-B9F9-E625441FECDD}"/>
                </a:ext>
              </a:extLst>
            </p:cNvPr>
            <p:cNvGrpSpPr/>
            <p:nvPr/>
          </p:nvGrpSpPr>
          <p:grpSpPr>
            <a:xfrm>
              <a:off x="9326394" y="2290701"/>
              <a:ext cx="139304" cy="137160"/>
              <a:chOff x="9494518" y="2289112"/>
              <a:chExt cx="139304" cy="137160"/>
            </a:xfrm>
          </p:grpSpPr>
          <p:sp>
            <p:nvSpPr>
              <p:cNvPr id="67" name="Rectangle 66">
                <a:extLst>
                  <a:ext uri="{FF2B5EF4-FFF2-40B4-BE49-F238E27FC236}">
                    <a16:creationId xmlns:a16="http://schemas.microsoft.com/office/drawing/2014/main" id="{0D3CBA8E-5F18-405C-9621-965B94A9ECFC}"/>
                  </a:ext>
                </a:extLst>
              </p:cNvPr>
              <p:cNvSpPr>
                <a:spLocks noChangeAspect="1"/>
              </p:cNvSpPr>
              <p:nvPr/>
            </p:nvSpPr>
            <p:spPr bwMode="auto">
              <a:xfrm>
                <a:off x="9494518" y="2289112"/>
                <a:ext cx="139304" cy="137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388">
                <a:extLst>
                  <a:ext uri="{FF2B5EF4-FFF2-40B4-BE49-F238E27FC236}">
                    <a16:creationId xmlns:a16="http://schemas.microsoft.com/office/drawing/2014/main" id="{4A7CCF82-759B-4361-A854-3BF7411B6853}"/>
                  </a:ext>
                </a:extLst>
              </p:cNvPr>
              <p:cNvSpPr>
                <a:spLocks noChangeAspect="1"/>
              </p:cNvSpPr>
              <p:nvPr/>
            </p:nvSpPr>
            <p:spPr bwMode="auto">
              <a:xfrm>
                <a:off x="9494518" y="2289112"/>
                <a:ext cx="139304" cy="137160"/>
              </a:xfrm>
              <a:custGeom>
                <a:avLst/>
                <a:gdLst>
                  <a:gd name="connsiteX0" fmla="*/ 0 w 139304"/>
                  <a:gd name="connsiteY0" fmla="*/ 0 h 137160"/>
                  <a:gd name="connsiteX1" fmla="*/ 139304 w 139304"/>
                  <a:gd name="connsiteY1" fmla="*/ 0 h 137160"/>
                  <a:gd name="connsiteX2" fmla="*/ 139304 w 139304"/>
                  <a:gd name="connsiteY2" fmla="*/ 137160 h 137160"/>
                  <a:gd name="connsiteX3" fmla="*/ 0 w 139304"/>
                  <a:gd name="connsiteY3" fmla="*/ 137160 h 137160"/>
                  <a:gd name="connsiteX4" fmla="*/ 0 w 139304"/>
                  <a:gd name="connsiteY4" fmla="*/ 0 h 137160"/>
                  <a:gd name="connsiteX0" fmla="*/ 0 w 139304"/>
                  <a:gd name="connsiteY0" fmla="*/ 137160 h 137160"/>
                  <a:gd name="connsiteX1" fmla="*/ 139304 w 139304"/>
                  <a:gd name="connsiteY1" fmla="*/ 0 h 137160"/>
                  <a:gd name="connsiteX2" fmla="*/ 139304 w 139304"/>
                  <a:gd name="connsiteY2" fmla="*/ 137160 h 137160"/>
                  <a:gd name="connsiteX3" fmla="*/ 0 w 139304"/>
                  <a:gd name="connsiteY3" fmla="*/ 137160 h 137160"/>
                </a:gdLst>
                <a:ahLst/>
                <a:cxnLst>
                  <a:cxn ang="0">
                    <a:pos x="connsiteX0" y="connsiteY0"/>
                  </a:cxn>
                  <a:cxn ang="0">
                    <a:pos x="connsiteX1" y="connsiteY1"/>
                  </a:cxn>
                  <a:cxn ang="0">
                    <a:pos x="connsiteX2" y="connsiteY2"/>
                  </a:cxn>
                  <a:cxn ang="0">
                    <a:pos x="connsiteX3" y="connsiteY3"/>
                  </a:cxn>
                </a:cxnLst>
                <a:rect l="l" t="t" r="r" b="b"/>
                <a:pathLst>
                  <a:path w="139304" h="137160">
                    <a:moveTo>
                      <a:pt x="0" y="137160"/>
                    </a:moveTo>
                    <a:lnTo>
                      <a:pt x="139304" y="0"/>
                    </a:lnTo>
                    <a:lnTo>
                      <a:pt x="139304" y="137160"/>
                    </a:lnTo>
                    <a:lnTo>
                      <a:pt x="0" y="13716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534FE213-21AB-41BD-815F-ED61B38AC13D}"/>
                </a:ext>
              </a:extLst>
            </p:cNvPr>
            <p:cNvGrpSpPr/>
            <p:nvPr/>
          </p:nvGrpSpPr>
          <p:grpSpPr>
            <a:xfrm rot="20286977">
              <a:off x="9261718" y="2052506"/>
              <a:ext cx="109728" cy="108039"/>
              <a:chOff x="9283108" y="2055700"/>
              <a:chExt cx="109728" cy="108039"/>
            </a:xfrm>
          </p:grpSpPr>
          <p:sp>
            <p:nvSpPr>
              <p:cNvPr id="65" name="Rectangle 64">
                <a:extLst>
                  <a:ext uri="{FF2B5EF4-FFF2-40B4-BE49-F238E27FC236}">
                    <a16:creationId xmlns:a16="http://schemas.microsoft.com/office/drawing/2014/main" id="{BA7D9027-199C-4745-9741-892F290DA978}"/>
                  </a:ext>
                </a:extLst>
              </p:cNvPr>
              <p:cNvSpPr>
                <a:spLocks noChangeAspect="1"/>
              </p:cNvSpPr>
              <p:nvPr/>
            </p:nvSpPr>
            <p:spPr bwMode="auto">
              <a:xfrm>
                <a:off x="9283108" y="2055700"/>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389">
                <a:extLst>
                  <a:ext uri="{FF2B5EF4-FFF2-40B4-BE49-F238E27FC236}">
                    <a16:creationId xmlns:a16="http://schemas.microsoft.com/office/drawing/2014/main" id="{6864BC24-4CD4-45D2-BBA4-052A70209C2A}"/>
                  </a:ext>
                </a:extLst>
              </p:cNvPr>
              <p:cNvSpPr>
                <a:spLocks noChangeAspect="1"/>
              </p:cNvSpPr>
              <p:nvPr/>
            </p:nvSpPr>
            <p:spPr bwMode="auto">
              <a:xfrm>
                <a:off x="9283108" y="2055700"/>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8481CB9A-A473-4874-86A2-F44849CA75CD}"/>
                </a:ext>
              </a:extLst>
            </p:cNvPr>
            <p:cNvGrpSpPr/>
            <p:nvPr/>
          </p:nvGrpSpPr>
          <p:grpSpPr>
            <a:xfrm rot="20053099">
              <a:off x="9463566" y="2540295"/>
              <a:ext cx="109728" cy="108039"/>
              <a:chOff x="9478620" y="2539468"/>
              <a:chExt cx="109728" cy="108039"/>
            </a:xfrm>
          </p:grpSpPr>
          <p:sp>
            <p:nvSpPr>
              <p:cNvPr id="63" name="Rectangle 62">
                <a:extLst>
                  <a:ext uri="{FF2B5EF4-FFF2-40B4-BE49-F238E27FC236}">
                    <a16:creationId xmlns:a16="http://schemas.microsoft.com/office/drawing/2014/main" id="{94A09CE7-03BD-4CFA-9786-DC6E05BCF94B}"/>
                  </a:ext>
                </a:extLst>
              </p:cNvPr>
              <p:cNvSpPr>
                <a:spLocks noChangeAspect="1"/>
              </p:cNvSpPr>
              <p:nvPr/>
            </p:nvSpPr>
            <p:spPr bwMode="auto">
              <a:xfrm>
                <a:off x="9478620" y="2539468"/>
                <a:ext cx="109728" cy="10803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390">
                <a:extLst>
                  <a:ext uri="{FF2B5EF4-FFF2-40B4-BE49-F238E27FC236}">
                    <a16:creationId xmlns:a16="http://schemas.microsoft.com/office/drawing/2014/main" id="{ECDC0259-AD7B-4617-B206-3C0F01E4819A}"/>
                  </a:ext>
                </a:extLst>
              </p:cNvPr>
              <p:cNvSpPr>
                <a:spLocks noChangeAspect="1"/>
              </p:cNvSpPr>
              <p:nvPr/>
            </p:nvSpPr>
            <p:spPr bwMode="auto">
              <a:xfrm>
                <a:off x="9478620" y="2539468"/>
                <a:ext cx="109728" cy="108039"/>
              </a:xfrm>
              <a:custGeom>
                <a:avLst/>
                <a:gdLst>
                  <a:gd name="connsiteX0" fmla="*/ 0 w 109728"/>
                  <a:gd name="connsiteY0" fmla="*/ 0 h 108039"/>
                  <a:gd name="connsiteX1" fmla="*/ 109728 w 109728"/>
                  <a:gd name="connsiteY1" fmla="*/ 0 h 108039"/>
                  <a:gd name="connsiteX2" fmla="*/ 109728 w 109728"/>
                  <a:gd name="connsiteY2" fmla="*/ 108039 h 108039"/>
                  <a:gd name="connsiteX3" fmla="*/ 0 w 109728"/>
                  <a:gd name="connsiteY3" fmla="*/ 108039 h 108039"/>
                  <a:gd name="connsiteX4" fmla="*/ 0 w 109728"/>
                  <a:gd name="connsiteY4" fmla="*/ 0 h 108039"/>
                  <a:gd name="connsiteX0" fmla="*/ 0 w 109728"/>
                  <a:gd name="connsiteY0" fmla="*/ 108039 h 108039"/>
                  <a:gd name="connsiteX1" fmla="*/ 109728 w 109728"/>
                  <a:gd name="connsiteY1" fmla="*/ 0 h 108039"/>
                  <a:gd name="connsiteX2" fmla="*/ 109728 w 109728"/>
                  <a:gd name="connsiteY2" fmla="*/ 108039 h 108039"/>
                  <a:gd name="connsiteX3" fmla="*/ 0 w 109728"/>
                  <a:gd name="connsiteY3" fmla="*/ 108039 h 108039"/>
                </a:gdLst>
                <a:ahLst/>
                <a:cxnLst>
                  <a:cxn ang="0">
                    <a:pos x="connsiteX0" y="connsiteY0"/>
                  </a:cxn>
                  <a:cxn ang="0">
                    <a:pos x="connsiteX1" y="connsiteY1"/>
                  </a:cxn>
                  <a:cxn ang="0">
                    <a:pos x="connsiteX2" y="connsiteY2"/>
                  </a:cxn>
                  <a:cxn ang="0">
                    <a:pos x="connsiteX3" y="connsiteY3"/>
                  </a:cxn>
                </a:cxnLst>
                <a:rect l="l" t="t" r="r" b="b"/>
                <a:pathLst>
                  <a:path w="109728" h="108039">
                    <a:moveTo>
                      <a:pt x="0" y="108039"/>
                    </a:moveTo>
                    <a:lnTo>
                      <a:pt x="109728" y="0"/>
                    </a:lnTo>
                    <a:lnTo>
                      <a:pt x="109728" y="108039"/>
                    </a:lnTo>
                    <a:lnTo>
                      <a:pt x="0" y="108039"/>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67DCF8FB-F433-465B-993F-1275E956BFD1}"/>
                </a:ext>
              </a:extLst>
            </p:cNvPr>
            <p:cNvGrpSpPr/>
            <p:nvPr/>
          </p:nvGrpSpPr>
          <p:grpSpPr>
            <a:xfrm rot="803453">
              <a:off x="9043778" y="2244605"/>
              <a:ext cx="91440" cy="91440"/>
              <a:chOff x="9053153" y="2244605"/>
              <a:chExt cx="91440" cy="91440"/>
            </a:xfrm>
          </p:grpSpPr>
          <p:sp>
            <p:nvSpPr>
              <p:cNvPr id="61" name="Rectangle 60">
                <a:extLst>
                  <a:ext uri="{FF2B5EF4-FFF2-40B4-BE49-F238E27FC236}">
                    <a16:creationId xmlns:a16="http://schemas.microsoft.com/office/drawing/2014/main" id="{508228E8-B72D-43D1-AA1F-2AEF93970323}"/>
                  </a:ext>
                </a:extLst>
              </p:cNvPr>
              <p:cNvSpPr>
                <a:spLocks noChangeAspect="1"/>
              </p:cNvSpPr>
              <p:nvPr/>
            </p:nvSpPr>
            <p:spPr bwMode="auto">
              <a:xfrm>
                <a:off x="9053153" y="2244605"/>
                <a:ext cx="91440" cy="914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391">
                <a:extLst>
                  <a:ext uri="{FF2B5EF4-FFF2-40B4-BE49-F238E27FC236}">
                    <a16:creationId xmlns:a16="http://schemas.microsoft.com/office/drawing/2014/main" id="{7C1414B7-4A57-4FEC-BB96-390A7E03C6AC}"/>
                  </a:ext>
                </a:extLst>
              </p:cNvPr>
              <p:cNvSpPr>
                <a:spLocks noChangeAspect="1"/>
              </p:cNvSpPr>
              <p:nvPr/>
            </p:nvSpPr>
            <p:spPr bwMode="auto">
              <a:xfrm>
                <a:off x="9053153" y="2244605"/>
                <a:ext cx="91440" cy="91440"/>
              </a:xfrm>
              <a:custGeom>
                <a:avLst/>
                <a:gdLst>
                  <a:gd name="connsiteX0" fmla="*/ 0 w 91440"/>
                  <a:gd name="connsiteY0" fmla="*/ 0 h 91440"/>
                  <a:gd name="connsiteX1" fmla="*/ 91440 w 91440"/>
                  <a:gd name="connsiteY1" fmla="*/ 0 h 91440"/>
                  <a:gd name="connsiteX2" fmla="*/ 91440 w 91440"/>
                  <a:gd name="connsiteY2" fmla="*/ 91440 h 91440"/>
                  <a:gd name="connsiteX3" fmla="*/ 0 w 91440"/>
                  <a:gd name="connsiteY3" fmla="*/ 91440 h 91440"/>
                  <a:gd name="connsiteX4" fmla="*/ 0 w 91440"/>
                  <a:gd name="connsiteY4" fmla="*/ 0 h 91440"/>
                  <a:gd name="connsiteX0" fmla="*/ 0 w 91440"/>
                  <a:gd name="connsiteY0" fmla="*/ 91440 h 91440"/>
                  <a:gd name="connsiteX1" fmla="*/ 91440 w 91440"/>
                  <a:gd name="connsiteY1" fmla="*/ 0 h 91440"/>
                  <a:gd name="connsiteX2" fmla="*/ 91440 w 91440"/>
                  <a:gd name="connsiteY2" fmla="*/ 91440 h 91440"/>
                  <a:gd name="connsiteX3" fmla="*/ 0 w 91440"/>
                  <a:gd name="connsiteY3" fmla="*/ 91440 h 91440"/>
                </a:gdLst>
                <a:ahLst/>
                <a:cxnLst>
                  <a:cxn ang="0">
                    <a:pos x="connsiteX0" y="connsiteY0"/>
                  </a:cxn>
                  <a:cxn ang="0">
                    <a:pos x="connsiteX1" y="connsiteY1"/>
                  </a:cxn>
                  <a:cxn ang="0">
                    <a:pos x="connsiteX2" y="connsiteY2"/>
                  </a:cxn>
                  <a:cxn ang="0">
                    <a:pos x="connsiteX3" y="connsiteY3"/>
                  </a:cxn>
                </a:cxnLst>
                <a:rect l="l" t="t" r="r" b="b"/>
                <a:pathLst>
                  <a:path w="91440" h="91440">
                    <a:moveTo>
                      <a:pt x="0" y="91440"/>
                    </a:moveTo>
                    <a:lnTo>
                      <a:pt x="91440" y="0"/>
                    </a:lnTo>
                    <a:lnTo>
                      <a:pt x="91440" y="91440"/>
                    </a:lnTo>
                    <a:lnTo>
                      <a:pt x="0" y="91440"/>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3E6C88F9-9E97-45CB-8292-5C103850C9A7}"/>
                </a:ext>
              </a:extLst>
            </p:cNvPr>
            <p:cNvGrpSpPr/>
            <p:nvPr/>
          </p:nvGrpSpPr>
          <p:grpSpPr>
            <a:xfrm rot="2490714">
              <a:off x="9226814" y="2517010"/>
              <a:ext cx="73152" cy="73152"/>
              <a:chOff x="9268204" y="2543262"/>
              <a:chExt cx="73152" cy="73152"/>
            </a:xfrm>
          </p:grpSpPr>
          <p:sp>
            <p:nvSpPr>
              <p:cNvPr id="59" name="Rectangle 58">
                <a:extLst>
                  <a:ext uri="{FF2B5EF4-FFF2-40B4-BE49-F238E27FC236}">
                    <a16:creationId xmlns:a16="http://schemas.microsoft.com/office/drawing/2014/main" id="{2C101B0E-5F20-498D-BE85-A689CFC7B68F}"/>
                  </a:ext>
                </a:extLst>
              </p:cNvPr>
              <p:cNvSpPr>
                <a:spLocks noChangeAspect="1"/>
              </p:cNvSpPr>
              <p:nvPr/>
            </p:nvSpPr>
            <p:spPr bwMode="auto">
              <a:xfrm>
                <a:off x="9268204" y="2543262"/>
                <a:ext cx="73152" cy="731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392">
                <a:extLst>
                  <a:ext uri="{FF2B5EF4-FFF2-40B4-BE49-F238E27FC236}">
                    <a16:creationId xmlns:a16="http://schemas.microsoft.com/office/drawing/2014/main" id="{90A0983A-A097-49B0-AFAF-8CB6395AE575}"/>
                  </a:ext>
                </a:extLst>
              </p:cNvPr>
              <p:cNvSpPr>
                <a:spLocks noChangeAspect="1"/>
              </p:cNvSpPr>
              <p:nvPr/>
            </p:nvSpPr>
            <p:spPr bwMode="auto">
              <a:xfrm>
                <a:off x="9268204" y="2543262"/>
                <a:ext cx="73152" cy="73152"/>
              </a:xfrm>
              <a:custGeom>
                <a:avLst/>
                <a:gdLst>
                  <a:gd name="connsiteX0" fmla="*/ 0 w 73152"/>
                  <a:gd name="connsiteY0" fmla="*/ 0 h 73152"/>
                  <a:gd name="connsiteX1" fmla="*/ 73152 w 73152"/>
                  <a:gd name="connsiteY1" fmla="*/ 0 h 73152"/>
                  <a:gd name="connsiteX2" fmla="*/ 73152 w 73152"/>
                  <a:gd name="connsiteY2" fmla="*/ 73152 h 73152"/>
                  <a:gd name="connsiteX3" fmla="*/ 0 w 73152"/>
                  <a:gd name="connsiteY3" fmla="*/ 73152 h 73152"/>
                  <a:gd name="connsiteX4" fmla="*/ 0 w 73152"/>
                  <a:gd name="connsiteY4" fmla="*/ 0 h 73152"/>
                  <a:gd name="connsiteX0" fmla="*/ 0 w 73152"/>
                  <a:gd name="connsiteY0" fmla="*/ 73152 h 73152"/>
                  <a:gd name="connsiteX1" fmla="*/ 73152 w 73152"/>
                  <a:gd name="connsiteY1" fmla="*/ 0 h 73152"/>
                  <a:gd name="connsiteX2" fmla="*/ 73152 w 73152"/>
                  <a:gd name="connsiteY2" fmla="*/ 73152 h 73152"/>
                  <a:gd name="connsiteX3" fmla="*/ 0 w 73152"/>
                  <a:gd name="connsiteY3" fmla="*/ 73152 h 73152"/>
                </a:gdLst>
                <a:ahLst/>
                <a:cxnLst>
                  <a:cxn ang="0">
                    <a:pos x="connsiteX0" y="connsiteY0"/>
                  </a:cxn>
                  <a:cxn ang="0">
                    <a:pos x="connsiteX1" y="connsiteY1"/>
                  </a:cxn>
                  <a:cxn ang="0">
                    <a:pos x="connsiteX2" y="connsiteY2"/>
                  </a:cxn>
                  <a:cxn ang="0">
                    <a:pos x="connsiteX3" y="connsiteY3"/>
                  </a:cxn>
                </a:cxnLst>
                <a:rect l="l" t="t" r="r" b="b"/>
                <a:pathLst>
                  <a:path w="73152" h="73152">
                    <a:moveTo>
                      <a:pt x="0" y="73152"/>
                    </a:moveTo>
                    <a:lnTo>
                      <a:pt x="73152" y="0"/>
                    </a:lnTo>
                    <a:lnTo>
                      <a:pt x="73152" y="73152"/>
                    </a:lnTo>
                    <a:lnTo>
                      <a:pt x="0" y="73152"/>
                    </a:ln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9" name="Knowledge mining">
            <a:extLst>
              <a:ext uri="{FF2B5EF4-FFF2-40B4-BE49-F238E27FC236}">
                <a16:creationId xmlns:a16="http://schemas.microsoft.com/office/drawing/2014/main" id="{DFF8C6BE-A3C9-4697-8046-4019FB09C5FD}"/>
              </a:ext>
            </a:extLst>
          </p:cNvPr>
          <p:cNvGrpSpPr>
            <a:grpSpLocks noChangeAspect="1"/>
          </p:cNvGrpSpPr>
          <p:nvPr/>
        </p:nvGrpSpPr>
        <p:grpSpPr>
          <a:xfrm>
            <a:off x="5145368" y="5044307"/>
            <a:ext cx="307413" cy="301427"/>
            <a:chOff x="2899218" y="2647245"/>
            <a:chExt cx="1900903" cy="1863882"/>
          </a:xfrm>
        </p:grpSpPr>
        <p:sp>
          <p:nvSpPr>
            <p:cNvPr id="70" name="Rectangle 69">
              <a:extLst>
                <a:ext uri="{FF2B5EF4-FFF2-40B4-BE49-F238E27FC236}">
                  <a16:creationId xmlns:a16="http://schemas.microsoft.com/office/drawing/2014/main" id="{7901A66A-9BC7-4B04-A01A-D29B84F28409}"/>
                </a:ext>
              </a:extLst>
            </p:cNvPr>
            <p:cNvSpPr/>
            <p:nvPr/>
          </p:nvSpPr>
          <p:spPr bwMode="auto">
            <a:xfrm>
              <a:off x="3885721" y="264724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AF695CFE-2BCD-45D3-9C69-2524BC538F71}"/>
                </a:ext>
              </a:extLst>
            </p:cNvPr>
            <p:cNvSpPr/>
            <p:nvPr/>
          </p:nvSpPr>
          <p:spPr bwMode="auto">
            <a:xfrm>
              <a:off x="2901370"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A77BD41D-AAC9-4DC3-94A5-CB172FC10AFF}"/>
                </a:ext>
              </a:extLst>
            </p:cNvPr>
            <p:cNvSpPr/>
            <p:nvPr/>
          </p:nvSpPr>
          <p:spPr bwMode="auto">
            <a:xfrm>
              <a:off x="3396259" y="264724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6AB8314A-F621-4DAD-973F-C549C3FF49DC}"/>
                </a:ext>
              </a:extLst>
            </p:cNvPr>
            <p:cNvSpPr/>
            <p:nvPr/>
          </p:nvSpPr>
          <p:spPr bwMode="auto">
            <a:xfrm>
              <a:off x="2901370"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Rectangle 73">
              <a:extLst>
                <a:ext uri="{FF2B5EF4-FFF2-40B4-BE49-F238E27FC236}">
                  <a16:creationId xmlns:a16="http://schemas.microsoft.com/office/drawing/2014/main" id="{9059B041-B776-4E76-8D80-FAD56D8C0EB4}"/>
                </a:ext>
              </a:extLst>
            </p:cNvPr>
            <p:cNvSpPr/>
            <p:nvPr/>
          </p:nvSpPr>
          <p:spPr bwMode="auto">
            <a:xfrm>
              <a:off x="3396259" y="3150165"/>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Rectangle 74">
              <a:extLst>
                <a:ext uri="{FF2B5EF4-FFF2-40B4-BE49-F238E27FC236}">
                  <a16:creationId xmlns:a16="http://schemas.microsoft.com/office/drawing/2014/main" id="{529172CE-E77B-4BE7-87F7-3B2B87A0A6DB}"/>
                </a:ext>
              </a:extLst>
            </p:cNvPr>
            <p:cNvSpPr/>
            <p:nvPr/>
          </p:nvSpPr>
          <p:spPr bwMode="auto">
            <a:xfrm>
              <a:off x="2901370"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Rectangle 75">
              <a:extLst>
                <a:ext uri="{FF2B5EF4-FFF2-40B4-BE49-F238E27FC236}">
                  <a16:creationId xmlns:a16="http://schemas.microsoft.com/office/drawing/2014/main" id="{B4540AD6-BFFD-468C-BD9C-23294C16F187}"/>
                </a:ext>
              </a:extLst>
            </p:cNvPr>
            <p:cNvSpPr/>
            <p:nvPr/>
          </p:nvSpPr>
          <p:spPr bwMode="auto">
            <a:xfrm>
              <a:off x="3396259" y="3638251"/>
              <a:ext cx="411480" cy="411480"/>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Rectangle 76">
              <a:extLst>
                <a:ext uri="{FF2B5EF4-FFF2-40B4-BE49-F238E27FC236}">
                  <a16:creationId xmlns:a16="http://schemas.microsoft.com/office/drawing/2014/main" id="{BD3FE4F2-CE8E-4BB9-8946-0C59C13C9921}"/>
                </a:ext>
              </a:extLst>
            </p:cNvPr>
            <p:cNvSpPr/>
            <p:nvPr/>
          </p:nvSpPr>
          <p:spPr bwMode="auto">
            <a:xfrm>
              <a:off x="3893752"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9E112A94-0E0B-4B07-90BE-7616CE81FE8B}"/>
                </a:ext>
              </a:extLst>
            </p:cNvPr>
            <p:cNvSpPr/>
            <p:nvPr/>
          </p:nvSpPr>
          <p:spPr bwMode="auto">
            <a:xfrm>
              <a:off x="4388641" y="3638251"/>
              <a:ext cx="411480" cy="4114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9" name="Group 78">
              <a:extLst>
                <a:ext uri="{FF2B5EF4-FFF2-40B4-BE49-F238E27FC236}">
                  <a16:creationId xmlns:a16="http://schemas.microsoft.com/office/drawing/2014/main" id="{606665FA-9C14-4398-8A35-10FA6B23C031}"/>
                </a:ext>
              </a:extLst>
            </p:cNvPr>
            <p:cNvGrpSpPr>
              <a:grpSpLocks noChangeAspect="1"/>
            </p:cNvGrpSpPr>
            <p:nvPr/>
          </p:nvGrpSpPr>
          <p:grpSpPr>
            <a:xfrm>
              <a:off x="2899218" y="4099695"/>
              <a:ext cx="411481" cy="411432"/>
              <a:chOff x="2901370" y="4126337"/>
              <a:chExt cx="849841" cy="849740"/>
            </a:xfrm>
          </p:grpSpPr>
          <p:sp>
            <p:nvSpPr>
              <p:cNvPr id="89" name="Rectangle 88">
                <a:extLst>
                  <a:ext uri="{FF2B5EF4-FFF2-40B4-BE49-F238E27FC236}">
                    <a16:creationId xmlns:a16="http://schemas.microsoft.com/office/drawing/2014/main" id="{186A542A-96CC-4B93-A89D-669201C122C2}"/>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DFF1C0FD-FCB9-43B0-9526-795FA4B0B1B1}"/>
                  </a:ext>
                </a:extLst>
              </p:cNvPr>
              <p:cNvSpPr>
                <a:spLocks noChangeAspect="1"/>
              </p:cNvSpPr>
              <p:nvPr/>
            </p:nvSpPr>
            <p:spPr bwMode="auto">
              <a:xfrm>
                <a:off x="3327624" y="4126337"/>
                <a:ext cx="423587" cy="423587"/>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0" name="Group 79">
              <a:extLst>
                <a:ext uri="{FF2B5EF4-FFF2-40B4-BE49-F238E27FC236}">
                  <a16:creationId xmlns:a16="http://schemas.microsoft.com/office/drawing/2014/main" id="{2C3DEEB2-5795-495E-9C86-B210F8ECC31F}"/>
                </a:ext>
              </a:extLst>
            </p:cNvPr>
            <p:cNvGrpSpPr>
              <a:grpSpLocks noChangeAspect="1"/>
            </p:cNvGrpSpPr>
            <p:nvPr/>
          </p:nvGrpSpPr>
          <p:grpSpPr>
            <a:xfrm>
              <a:off x="3387817" y="4099695"/>
              <a:ext cx="411481" cy="411432"/>
              <a:chOff x="2901370" y="4126337"/>
              <a:chExt cx="849841" cy="849740"/>
            </a:xfrm>
          </p:grpSpPr>
          <p:sp>
            <p:nvSpPr>
              <p:cNvPr id="87" name="Rectangle 86">
                <a:extLst>
                  <a:ext uri="{FF2B5EF4-FFF2-40B4-BE49-F238E27FC236}">
                    <a16:creationId xmlns:a16="http://schemas.microsoft.com/office/drawing/2014/main" id="{5BA32EC9-34BF-41D3-9015-8C9A15043209}"/>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570298A-CF0B-4C2F-BB90-356A9D3FF8D0}"/>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1" name="Group 80">
              <a:extLst>
                <a:ext uri="{FF2B5EF4-FFF2-40B4-BE49-F238E27FC236}">
                  <a16:creationId xmlns:a16="http://schemas.microsoft.com/office/drawing/2014/main" id="{3BABB270-2A78-4CC5-AAB7-FB4A7932ED20}"/>
                </a:ext>
              </a:extLst>
            </p:cNvPr>
            <p:cNvGrpSpPr>
              <a:grpSpLocks noChangeAspect="1"/>
            </p:cNvGrpSpPr>
            <p:nvPr/>
          </p:nvGrpSpPr>
          <p:grpSpPr>
            <a:xfrm>
              <a:off x="3876416" y="4099695"/>
              <a:ext cx="411481" cy="411432"/>
              <a:chOff x="2901370" y="4126337"/>
              <a:chExt cx="849841" cy="849740"/>
            </a:xfrm>
          </p:grpSpPr>
          <p:sp>
            <p:nvSpPr>
              <p:cNvPr id="85" name="Rectangle 84">
                <a:extLst>
                  <a:ext uri="{FF2B5EF4-FFF2-40B4-BE49-F238E27FC236}">
                    <a16:creationId xmlns:a16="http://schemas.microsoft.com/office/drawing/2014/main" id="{AEB90765-569A-4944-92A5-5499CC6E3288}"/>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08E87082-0E13-4E06-9F20-BA0F4A99CB3C}"/>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27F30BDF-837B-4FB6-B097-1FB2CD492A96}"/>
                </a:ext>
              </a:extLst>
            </p:cNvPr>
            <p:cNvGrpSpPr>
              <a:grpSpLocks noChangeAspect="1"/>
            </p:cNvGrpSpPr>
            <p:nvPr/>
          </p:nvGrpSpPr>
          <p:grpSpPr>
            <a:xfrm>
              <a:off x="4365015" y="4099695"/>
              <a:ext cx="411481" cy="411432"/>
              <a:chOff x="2901370" y="4126337"/>
              <a:chExt cx="849841" cy="849740"/>
            </a:xfrm>
          </p:grpSpPr>
          <p:sp>
            <p:nvSpPr>
              <p:cNvPr id="83" name="Rectangle 82">
                <a:extLst>
                  <a:ext uri="{FF2B5EF4-FFF2-40B4-BE49-F238E27FC236}">
                    <a16:creationId xmlns:a16="http://schemas.microsoft.com/office/drawing/2014/main" id="{3A4B9825-EECB-4B7C-A051-4E9F894A12EC}"/>
                  </a:ext>
                </a:extLst>
              </p:cNvPr>
              <p:cNvSpPr>
                <a:spLocks noChangeAspect="1"/>
              </p:cNvSpPr>
              <p:nvPr/>
            </p:nvSpPr>
            <p:spPr bwMode="auto">
              <a:xfrm>
                <a:off x="2901370" y="4552490"/>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28A9AE75-9202-408E-97C6-11E09A115BEF}"/>
                  </a:ext>
                </a:extLst>
              </p:cNvPr>
              <p:cNvSpPr>
                <a:spLocks noChangeAspect="1"/>
              </p:cNvSpPr>
              <p:nvPr/>
            </p:nvSpPr>
            <p:spPr bwMode="auto">
              <a:xfrm>
                <a:off x="3327624" y="4126337"/>
                <a:ext cx="423587" cy="42358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91" name="AI apps and agents">
            <a:extLst>
              <a:ext uri="{FF2B5EF4-FFF2-40B4-BE49-F238E27FC236}">
                <a16:creationId xmlns:a16="http://schemas.microsoft.com/office/drawing/2014/main" id="{A620E6D2-7DEC-4EB2-8528-DD3026535E87}"/>
              </a:ext>
            </a:extLst>
          </p:cNvPr>
          <p:cNvGrpSpPr>
            <a:grpSpLocks noChangeAspect="1"/>
          </p:cNvGrpSpPr>
          <p:nvPr/>
        </p:nvGrpSpPr>
        <p:grpSpPr>
          <a:xfrm>
            <a:off x="3514602" y="6001236"/>
            <a:ext cx="303457" cy="301426"/>
            <a:chOff x="5030655" y="2708065"/>
            <a:chExt cx="1920589" cy="1907730"/>
          </a:xfrm>
        </p:grpSpPr>
        <p:sp>
          <p:nvSpPr>
            <p:cNvPr id="92" name="Rectangle 91">
              <a:extLst>
                <a:ext uri="{FF2B5EF4-FFF2-40B4-BE49-F238E27FC236}">
                  <a16:creationId xmlns:a16="http://schemas.microsoft.com/office/drawing/2014/main" id="{344E6433-AA9A-43A9-9028-77957796213F}"/>
                </a:ext>
              </a:extLst>
            </p:cNvPr>
            <p:cNvSpPr/>
            <p:nvPr/>
          </p:nvSpPr>
          <p:spPr bwMode="auto">
            <a:xfrm>
              <a:off x="5030655" y="270806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F45C147B-8B91-4EE1-99F5-FCAC1730928A}"/>
                </a:ext>
              </a:extLst>
            </p:cNvPr>
            <p:cNvSpPr/>
            <p:nvPr/>
          </p:nvSpPr>
          <p:spPr bwMode="auto">
            <a:xfrm>
              <a:off x="5030655"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Rectangle 93">
              <a:extLst>
                <a:ext uri="{FF2B5EF4-FFF2-40B4-BE49-F238E27FC236}">
                  <a16:creationId xmlns:a16="http://schemas.microsoft.com/office/drawing/2014/main" id="{0E2F1A43-E58A-4C5B-85CA-2E7DEC5C0D58}"/>
                </a:ext>
              </a:extLst>
            </p:cNvPr>
            <p:cNvSpPr/>
            <p:nvPr/>
          </p:nvSpPr>
          <p:spPr bwMode="auto">
            <a:xfrm>
              <a:off x="6036844" y="3701395"/>
              <a:ext cx="914400" cy="9144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CLOUD">
              <a:extLst>
                <a:ext uri="{FF2B5EF4-FFF2-40B4-BE49-F238E27FC236}">
                  <a16:creationId xmlns:a16="http://schemas.microsoft.com/office/drawing/2014/main" id="{D288D415-6B59-4A38-97B9-570EBF10C24F}"/>
                </a:ext>
              </a:extLst>
            </p:cNvPr>
            <p:cNvGrpSpPr>
              <a:grpSpLocks noChangeAspect="1"/>
            </p:cNvGrpSpPr>
            <p:nvPr/>
          </p:nvGrpSpPr>
          <p:grpSpPr>
            <a:xfrm>
              <a:off x="6172622" y="2974975"/>
              <a:ext cx="615229" cy="397577"/>
              <a:chOff x="6172622" y="2974975"/>
              <a:chExt cx="615229" cy="397577"/>
            </a:xfrm>
            <a:solidFill>
              <a:srgbClr val="00BCF2"/>
            </a:solidFill>
          </p:grpSpPr>
          <p:sp>
            <p:nvSpPr>
              <p:cNvPr id="96" name="Oval 95">
                <a:extLst>
                  <a:ext uri="{FF2B5EF4-FFF2-40B4-BE49-F238E27FC236}">
                    <a16:creationId xmlns:a16="http://schemas.microsoft.com/office/drawing/2014/main" id="{94281844-E5AB-45E8-BBD4-8538F20A0830}"/>
                  </a:ext>
                </a:extLst>
              </p:cNvPr>
              <p:cNvSpPr/>
              <p:nvPr/>
            </p:nvSpPr>
            <p:spPr bwMode="auto">
              <a:xfrm>
                <a:off x="6276167" y="2974975"/>
                <a:ext cx="305428" cy="323045"/>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Oval 96">
                <a:extLst>
                  <a:ext uri="{FF2B5EF4-FFF2-40B4-BE49-F238E27FC236}">
                    <a16:creationId xmlns:a16="http://schemas.microsoft.com/office/drawing/2014/main" id="{2A57E2E0-4D7A-4A0E-A0FC-4AED5BD7C248}"/>
                  </a:ext>
                </a:extLst>
              </p:cNvPr>
              <p:cNvSpPr/>
              <p:nvPr/>
            </p:nvSpPr>
            <p:spPr bwMode="auto">
              <a:xfrm>
                <a:off x="6495978" y="3039418"/>
                <a:ext cx="223119" cy="23598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Oval 97">
                <a:extLst>
                  <a:ext uri="{FF2B5EF4-FFF2-40B4-BE49-F238E27FC236}">
                    <a16:creationId xmlns:a16="http://schemas.microsoft.com/office/drawing/2014/main" id="{4572713C-5CF4-4283-870D-98745D441FFB}"/>
                  </a:ext>
                </a:extLst>
              </p:cNvPr>
              <p:cNvSpPr/>
              <p:nvPr/>
            </p:nvSpPr>
            <p:spPr bwMode="auto">
              <a:xfrm>
                <a:off x="6233421" y="3071813"/>
                <a:ext cx="127642" cy="135004"/>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Rectangle: Rounded Corners 98">
                <a:extLst>
                  <a:ext uri="{FF2B5EF4-FFF2-40B4-BE49-F238E27FC236}">
                    <a16:creationId xmlns:a16="http://schemas.microsoft.com/office/drawing/2014/main" id="{F404B7CA-59AD-4BC3-8174-5714DDF90A8B}"/>
                  </a:ext>
                </a:extLst>
              </p:cNvPr>
              <p:cNvSpPr/>
              <p:nvPr/>
            </p:nvSpPr>
            <p:spPr bwMode="auto">
              <a:xfrm>
                <a:off x="6172622" y="3174930"/>
                <a:ext cx="615229" cy="197622"/>
              </a:xfrm>
              <a:prstGeom prst="roundRect">
                <a:avLst>
                  <a:gd name="adj" fmla="val 5000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0" name="Group 21" descr="IAAS">
            <a:extLst>
              <a:ext uri="{FF2B5EF4-FFF2-40B4-BE49-F238E27FC236}">
                <a16:creationId xmlns:a16="http://schemas.microsoft.com/office/drawing/2014/main" id="{1AA91120-A59B-4238-AFD6-EA026957D855}"/>
              </a:ext>
            </a:extLst>
          </p:cNvPr>
          <p:cNvGrpSpPr>
            <a:grpSpLocks noChangeAspect="1"/>
          </p:cNvGrpSpPr>
          <p:nvPr/>
        </p:nvGrpSpPr>
        <p:grpSpPr bwMode="auto">
          <a:xfrm>
            <a:off x="8412191" y="5926524"/>
            <a:ext cx="452437" cy="450850"/>
            <a:chOff x="2211" y="778"/>
            <a:chExt cx="285" cy="284"/>
          </a:xfrm>
        </p:grpSpPr>
        <p:sp>
          <p:nvSpPr>
            <p:cNvPr id="101" name="AutoShape 20">
              <a:extLst>
                <a:ext uri="{FF2B5EF4-FFF2-40B4-BE49-F238E27FC236}">
                  <a16:creationId xmlns:a16="http://schemas.microsoft.com/office/drawing/2014/main" id="{70A24F6E-C8D6-40E9-A861-8406BC154C39}"/>
                </a:ext>
              </a:extLst>
            </p:cNvPr>
            <p:cNvSpPr>
              <a:spLocks noChangeAspect="1" noChangeArrowheads="1" noTextEdit="1"/>
            </p:cNvSpPr>
            <p:nvPr/>
          </p:nvSpPr>
          <p:spPr bwMode="auto">
            <a:xfrm>
              <a:off x="2211" y="778"/>
              <a:ext cx="285"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02" name="Oval 22">
              <a:extLst>
                <a:ext uri="{FF2B5EF4-FFF2-40B4-BE49-F238E27FC236}">
                  <a16:creationId xmlns:a16="http://schemas.microsoft.com/office/drawing/2014/main" id="{CE766536-6537-4870-9B54-74E355AF0CF2}"/>
                </a:ext>
              </a:extLst>
            </p:cNvPr>
            <p:cNvSpPr>
              <a:spLocks noChangeArrowheads="1"/>
            </p:cNvSpPr>
            <p:nvPr/>
          </p:nvSpPr>
          <p:spPr bwMode="auto">
            <a:xfrm>
              <a:off x="2331" y="898"/>
              <a:ext cx="45" cy="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03" name="Freeform 23">
              <a:extLst>
                <a:ext uri="{FF2B5EF4-FFF2-40B4-BE49-F238E27FC236}">
                  <a16:creationId xmlns:a16="http://schemas.microsoft.com/office/drawing/2014/main" id="{1256458A-20DC-43C2-8505-9C15A4377597}"/>
                </a:ext>
              </a:extLst>
            </p:cNvPr>
            <p:cNvSpPr>
              <a:spLocks noEditPoints="1"/>
            </p:cNvSpPr>
            <p:nvPr/>
          </p:nvSpPr>
          <p:spPr bwMode="auto">
            <a:xfrm>
              <a:off x="2247" y="809"/>
              <a:ext cx="213" cy="218"/>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04" name="Freeform 24">
              <a:extLst>
                <a:ext uri="{FF2B5EF4-FFF2-40B4-BE49-F238E27FC236}">
                  <a16:creationId xmlns:a16="http://schemas.microsoft.com/office/drawing/2014/main" id="{B3B01738-329A-4B93-A491-1FBB94C2968F}"/>
                </a:ext>
              </a:extLst>
            </p:cNvPr>
            <p:cNvSpPr>
              <a:spLocks noEditPoints="1"/>
            </p:cNvSpPr>
            <p:nvPr/>
          </p:nvSpPr>
          <p:spPr bwMode="auto">
            <a:xfrm>
              <a:off x="2211" y="780"/>
              <a:ext cx="285" cy="282"/>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05" name="Freeform 25">
              <a:extLst>
                <a:ext uri="{FF2B5EF4-FFF2-40B4-BE49-F238E27FC236}">
                  <a16:creationId xmlns:a16="http://schemas.microsoft.com/office/drawing/2014/main" id="{D83E18FB-F74C-4400-A7EE-AD77BCA78694}"/>
                </a:ext>
              </a:extLst>
            </p:cNvPr>
            <p:cNvSpPr>
              <a:spLocks noEditPoints="1"/>
            </p:cNvSpPr>
            <p:nvPr/>
          </p:nvSpPr>
          <p:spPr bwMode="auto">
            <a:xfrm>
              <a:off x="2272" y="849"/>
              <a:ext cx="153" cy="14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grpSp>
      <p:grpSp>
        <p:nvGrpSpPr>
          <p:cNvPr id="129" name="Graphic 260" descr="perpetual upload, storage">
            <a:extLst>
              <a:ext uri="{FF2B5EF4-FFF2-40B4-BE49-F238E27FC236}">
                <a16:creationId xmlns:a16="http://schemas.microsoft.com/office/drawing/2014/main" id="{D5546824-A4B0-4526-8F89-B6464FD784E0}"/>
              </a:ext>
            </a:extLst>
          </p:cNvPr>
          <p:cNvGrpSpPr/>
          <p:nvPr/>
        </p:nvGrpSpPr>
        <p:grpSpPr>
          <a:xfrm>
            <a:off x="9445108" y="4024679"/>
            <a:ext cx="487043" cy="487043"/>
            <a:chOff x="3515744" y="1204310"/>
            <a:chExt cx="487043" cy="487043"/>
          </a:xfrm>
        </p:grpSpPr>
        <p:sp>
          <p:nvSpPr>
            <p:cNvPr id="130" name="Freeform: Shape 129">
              <a:extLst>
                <a:ext uri="{FF2B5EF4-FFF2-40B4-BE49-F238E27FC236}">
                  <a16:creationId xmlns:a16="http://schemas.microsoft.com/office/drawing/2014/main" id="{EB82D5D7-DF35-432E-834D-21C085C7FA28}"/>
                </a:ext>
              </a:extLst>
            </p:cNvPr>
            <p:cNvSpPr/>
            <p:nvPr/>
          </p:nvSpPr>
          <p:spPr>
            <a:xfrm>
              <a:off x="3579042" y="1368124"/>
              <a:ext cx="360209" cy="197861"/>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1" name="Freeform: Shape 130">
              <a:extLst>
                <a:ext uri="{FF2B5EF4-FFF2-40B4-BE49-F238E27FC236}">
                  <a16:creationId xmlns:a16="http://schemas.microsoft.com/office/drawing/2014/main" id="{B96CB47F-B162-483A-B061-EF1D15619EE8}"/>
                </a:ext>
              </a:extLst>
            </p:cNvPr>
            <p:cNvSpPr/>
            <p:nvPr/>
          </p:nvSpPr>
          <p:spPr>
            <a:xfrm>
              <a:off x="3514753"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2" name="Freeform: Shape 131">
              <a:extLst>
                <a:ext uri="{FF2B5EF4-FFF2-40B4-BE49-F238E27FC236}">
                  <a16:creationId xmlns:a16="http://schemas.microsoft.com/office/drawing/2014/main" id="{713266C8-0057-4EA3-A028-0FC615FDC40A}"/>
                </a:ext>
              </a:extLst>
            </p:cNvPr>
            <p:cNvSpPr/>
            <p:nvPr/>
          </p:nvSpPr>
          <p:spPr>
            <a:xfrm>
              <a:off x="3538138"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3" name="Freeform: Shape 132">
              <a:extLst>
                <a:ext uri="{FF2B5EF4-FFF2-40B4-BE49-F238E27FC236}">
                  <a16:creationId xmlns:a16="http://schemas.microsoft.com/office/drawing/2014/main" id="{245AC60C-9F22-43F0-BD6B-CE06B8E9201C}"/>
                </a:ext>
              </a:extLst>
            </p:cNvPr>
            <p:cNvSpPr/>
            <p:nvPr/>
          </p:nvSpPr>
          <p:spPr>
            <a:xfrm>
              <a:off x="3847415"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4" name="Freeform: Shape 133">
              <a:extLst>
                <a:ext uri="{FF2B5EF4-FFF2-40B4-BE49-F238E27FC236}">
                  <a16:creationId xmlns:a16="http://schemas.microsoft.com/office/drawing/2014/main" id="{B73F9AF8-687C-4788-94AB-C7A15F623538}"/>
                </a:ext>
              </a:extLst>
            </p:cNvPr>
            <p:cNvSpPr/>
            <p:nvPr/>
          </p:nvSpPr>
          <p:spPr>
            <a:xfrm>
              <a:off x="3870800"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5" name="Freeform: Shape 134">
              <a:extLst>
                <a:ext uri="{FF2B5EF4-FFF2-40B4-BE49-F238E27FC236}">
                  <a16:creationId xmlns:a16="http://schemas.microsoft.com/office/drawing/2014/main" id="{0EBB34BF-9A1B-4517-B6BE-565A6A90FB85}"/>
                </a:ext>
              </a:extLst>
            </p:cNvPr>
            <p:cNvSpPr/>
            <p:nvPr/>
          </p:nvSpPr>
          <p:spPr>
            <a:xfrm>
              <a:off x="3680906" y="1535466"/>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6" name="Freeform: Shape 135">
              <a:extLst>
                <a:ext uri="{FF2B5EF4-FFF2-40B4-BE49-F238E27FC236}">
                  <a16:creationId xmlns:a16="http://schemas.microsoft.com/office/drawing/2014/main" id="{72B99E14-0AAF-4A93-829E-2176A9477701}"/>
                </a:ext>
              </a:extLst>
            </p:cNvPr>
            <p:cNvSpPr/>
            <p:nvPr/>
          </p:nvSpPr>
          <p:spPr>
            <a:xfrm>
              <a:off x="3704291" y="1547515"/>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7" name="Freeform: Shape 136">
              <a:extLst>
                <a:ext uri="{FF2B5EF4-FFF2-40B4-BE49-F238E27FC236}">
                  <a16:creationId xmlns:a16="http://schemas.microsoft.com/office/drawing/2014/main" id="{932FC4D5-0A42-4CBE-BE76-6D52084B3271}"/>
                </a:ext>
              </a:extLst>
            </p:cNvPr>
            <p:cNvSpPr/>
            <p:nvPr/>
          </p:nvSpPr>
          <p:spPr>
            <a:xfrm>
              <a:off x="3680827" y="1280173"/>
              <a:ext cx="152201" cy="10654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8" name="Freeform: Shape 137">
              <a:extLst>
                <a:ext uri="{FF2B5EF4-FFF2-40B4-BE49-F238E27FC236}">
                  <a16:creationId xmlns:a16="http://schemas.microsoft.com/office/drawing/2014/main" id="{13275A19-06A2-46E6-BD62-736B7CEAF2F3}"/>
                </a:ext>
              </a:extLst>
            </p:cNvPr>
            <p:cNvSpPr/>
            <p:nvPr/>
          </p:nvSpPr>
          <p:spPr>
            <a:xfrm>
              <a:off x="3704212" y="1292183"/>
              <a:ext cx="106541" cy="81174"/>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39" name="Freeform: Shape 138">
              <a:extLst>
                <a:ext uri="{FF2B5EF4-FFF2-40B4-BE49-F238E27FC236}">
                  <a16:creationId xmlns:a16="http://schemas.microsoft.com/office/drawing/2014/main" id="{EAEC3A89-0A59-4F57-BCD8-D0E734D3EE8D}"/>
                </a:ext>
              </a:extLst>
            </p:cNvPr>
            <p:cNvSpPr/>
            <p:nvPr/>
          </p:nvSpPr>
          <p:spPr>
            <a:xfrm>
              <a:off x="3717608" y="1309186"/>
              <a:ext cx="81174" cy="40587"/>
            </a:xfrm>
            <a:custGeom>
              <a:avLst/>
              <a:gdLst>
                <a:gd name="connsiteX0" fmla="*/ 2041 w 81173"/>
                <a:gd name="connsiteY0" fmla="*/ 20979 h 40586"/>
                <a:gd name="connsiteX1" fmla="*/ 20826 w 81173"/>
                <a:gd name="connsiteY1" fmla="*/ 2193 h 40586"/>
                <a:gd name="connsiteX2" fmla="*/ 37647 w 81173"/>
                <a:gd name="connsiteY2" fmla="*/ 10305 h 40586"/>
                <a:gd name="connsiteX3" fmla="*/ 39953 w 81173"/>
                <a:gd name="connsiteY3" fmla="*/ 12696 h 40586"/>
                <a:gd name="connsiteX4" fmla="*/ 34658 w 81173"/>
                <a:gd name="connsiteY4" fmla="*/ 19869 h 40586"/>
                <a:gd name="connsiteX5" fmla="*/ 32524 w 81173"/>
                <a:gd name="connsiteY5" fmla="*/ 17221 h 40586"/>
                <a:gd name="connsiteX6" fmla="*/ 19801 w 81173"/>
                <a:gd name="connsiteY6" fmla="*/ 9537 h 40586"/>
                <a:gd name="connsiteX7" fmla="*/ 9384 w 81173"/>
                <a:gd name="connsiteY7" fmla="*/ 22259 h 40586"/>
                <a:gd name="connsiteX8" fmla="*/ 19716 w 81173"/>
                <a:gd name="connsiteY8" fmla="*/ 32335 h 40586"/>
                <a:gd name="connsiteX9" fmla="*/ 36110 w 81173"/>
                <a:gd name="connsiteY9" fmla="*/ 21662 h 40586"/>
                <a:gd name="connsiteX10" fmla="*/ 39013 w 81173"/>
                <a:gd name="connsiteY10" fmla="*/ 17478 h 40586"/>
                <a:gd name="connsiteX11" fmla="*/ 41319 w 81173"/>
                <a:gd name="connsiteY11" fmla="*/ 14147 h 40586"/>
                <a:gd name="connsiteX12" fmla="*/ 61213 w 81173"/>
                <a:gd name="connsiteY12" fmla="*/ 2023 h 40586"/>
                <a:gd name="connsiteX13" fmla="*/ 80169 w 81173"/>
                <a:gd name="connsiteY13" fmla="*/ 20808 h 40586"/>
                <a:gd name="connsiteX14" fmla="*/ 61384 w 81173"/>
                <a:gd name="connsiteY14" fmla="*/ 39593 h 40586"/>
                <a:gd name="connsiteX15" fmla="*/ 43026 w 81173"/>
                <a:gd name="connsiteY15" fmla="*/ 29773 h 40586"/>
                <a:gd name="connsiteX16" fmla="*/ 42428 w 81173"/>
                <a:gd name="connsiteY16" fmla="*/ 29090 h 40586"/>
                <a:gd name="connsiteX17" fmla="*/ 47466 w 81173"/>
                <a:gd name="connsiteY17" fmla="*/ 22601 h 40586"/>
                <a:gd name="connsiteX18" fmla="*/ 47979 w 81173"/>
                <a:gd name="connsiteY18" fmla="*/ 23113 h 40586"/>
                <a:gd name="connsiteX19" fmla="*/ 62495 w 81173"/>
                <a:gd name="connsiteY19" fmla="*/ 32079 h 40586"/>
                <a:gd name="connsiteX20" fmla="*/ 72912 w 81173"/>
                <a:gd name="connsiteY20" fmla="*/ 19356 h 40586"/>
                <a:gd name="connsiteX21" fmla="*/ 62580 w 81173"/>
                <a:gd name="connsiteY21" fmla="*/ 9280 h 40586"/>
                <a:gd name="connsiteX22" fmla="*/ 46186 w 81173"/>
                <a:gd name="connsiteY22" fmla="*/ 19954 h 40586"/>
                <a:gd name="connsiteX23" fmla="*/ 43283 w 81173"/>
                <a:gd name="connsiteY23" fmla="*/ 24138 h 40586"/>
                <a:gd name="connsiteX24" fmla="*/ 40892 w 81173"/>
                <a:gd name="connsiteY24" fmla="*/ 27382 h 40586"/>
                <a:gd name="connsiteX25" fmla="*/ 21082 w 81173"/>
                <a:gd name="connsiteY25" fmla="*/ 39507 h 40586"/>
                <a:gd name="connsiteX26" fmla="*/ 2041 w 81173"/>
                <a:gd name="connsiteY26" fmla="*/ 20979 h 40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173" h="40586">
                  <a:moveTo>
                    <a:pt x="2041" y="20979"/>
                  </a:moveTo>
                  <a:cubicBezTo>
                    <a:pt x="2382" y="6463"/>
                    <a:pt x="12714" y="2193"/>
                    <a:pt x="20826" y="2193"/>
                  </a:cubicBezTo>
                  <a:cubicBezTo>
                    <a:pt x="26803" y="2193"/>
                    <a:pt x="31756" y="4499"/>
                    <a:pt x="37647" y="10305"/>
                  </a:cubicBezTo>
                  <a:cubicBezTo>
                    <a:pt x="38330" y="10988"/>
                    <a:pt x="39953" y="12696"/>
                    <a:pt x="39953" y="12696"/>
                  </a:cubicBezTo>
                  <a:lnTo>
                    <a:pt x="34658" y="19869"/>
                  </a:lnTo>
                  <a:cubicBezTo>
                    <a:pt x="34658" y="19869"/>
                    <a:pt x="33207" y="18075"/>
                    <a:pt x="32524" y="17221"/>
                  </a:cubicBezTo>
                  <a:cubicBezTo>
                    <a:pt x="27571" y="11244"/>
                    <a:pt x="25010" y="9537"/>
                    <a:pt x="19801" y="9537"/>
                  </a:cubicBezTo>
                  <a:cubicBezTo>
                    <a:pt x="12970" y="9451"/>
                    <a:pt x="9128" y="16367"/>
                    <a:pt x="9384" y="22259"/>
                  </a:cubicBezTo>
                  <a:cubicBezTo>
                    <a:pt x="9640" y="28236"/>
                    <a:pt x="14422" y="32335"/>
                    <a:pt x="19716" y="32335"/>
                  </a:cubicBezTo>
                  <a:cubicBezTo>
                    <a:pt x="24241" y="32335"/>
                    <a:pt x="29792" y="29944"/>
                    <a:pt x="36110" y="21662"/>
                  </a:cubicBezTo>
                  <a:cubicBezTo>
                    <a:pt x="37049" y="20466"/>
                    <a:pt x="37989" y="19015"/>
                    <a:pt x="39013" y="17478"/>
                  </a:cubicBezTo>
                  <a:cubicBezTo>
                    <a:pt x="39696" y="16282"/>
                    <a:pt x="40550" y="15172"/>
                    <a:pt x="41319" y="14147"/>
                  </a:cubicBezTo>
                  <a:cubicBezTo>
                    <a:pt x="48064" y="5011"/>
                    <a:pt x="54383" y="2193"/>
                    <a:pt x="61213" y="2023"/>
                  </a:cubicBezTo>
                  <a:cubicBezTo>
                    <a:pt x="67959" y="1937"/>
                    <a:pt x="80169" y="6804"/>
                    <a:pt x="80169" y="20808"/>
                  </a:cubicBezTo>
                  <a:cubicBezTo>
                    <a:pt x="80169" y="34811"/>
                    <a:pt x="69496" y="39593"/>
                    <a:pt x="61384" y="39593"/>
                  </a:cubicBezTo>
                  <a:cubicBezTo>
                    <a:pt x="54809" y="39593"/>
                    <a:pt x="49601" y="36946"/>
                    <a:pt x="43026" y="29773"/>
                  </a:cubicBezTo>
                  <a:cubicBezTo>
                    <a:pt x="42770" y="29517"/>
                    <a:pt x="42428" y="29090"/>
                    <a:pt x="42428" y="29090"/>
                  </a:cubicBezTo>
                  <a:lnTo>
                    <a:pt x="47466" y="22601"/>
                  </a:lnTo>
                  <a:cubicBezTo>
                    <a:pt x="47466" y="22601"/>
                    <a:pt x="47722" y="22943"/>
                    <a:pt x="47979" y="23113"/>
                  </a:cubicBezTo>
                  <a:cubicBezTo>
                    <a:pt x="53870" y="30456"/>
                    <a:pt x="56859" y="31993"/>
                    <a:pt x="62495" y="32079"/>
                  </a:cubicBezTo>
                  <a:cubicBezTo>
                    <a:pt x="69325" y="32164"/>
                    <a:pt x="73168" y="25248"/>
                    <a:pt x="72912" y="19356"/>
                  </a:cubicBezTo>
                  <a:cubicBezTo>
                    <a:pt x="72655" y="13464"/>
                    <a:pt x="67874" y="9280"/>
                    <a:pt x="62580" y="9280"/>
                  </a:cubicBezTo>
                  <a:cubicBezTo>
                    <a:pt x="58054" y="9280"/>
                    <a:pt x="52504" y="11672"/>
                    <a:pt x="46186" y="19954"/>
                  </a:cubicBezTo>
                  <a:cubicBezTo>
                    <a:pt x="45246" y="21149"/>
                    <a:pt x="44307" y="22601"/>
                    <a:pt x="43283" y="24138"/>
                  </a:cubicBezTo>
                  <a:cubicBezTo>
                    <a:pt x="42599" y="25333"/>
                    <a:pt x="41745" y="26443"/>
                    <a:pt x="40892" y="27382"/>
                  </a:cubicBezTo>
                  <a:cubicBezTo>
                    <a:pt x="33805" y="36519"/>
                    <a:pt x="25522" y="39337"/>
                    <a:pt x="21082" y="39507"/>
                  </a:cubicBezTo>
                  <a:cubicBezTo>
                    <a:pt x="11263" y="40019"/>
                    <a:pt x="1528" y="34811"/>
                    <a:pt x="2041" y="20979"/>
                  </a:cubicBez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40" name="Freeform: Shape 139">
              <a:extLst>
                <a:ext uri="{FF2B5EF4-FFF2-40B4-BE49-F238E27FC236}">
                  <a16:creationId xmlns:a16="http://schemas.microsoft.com/office/drawing/2014/main" id="{295E795D-9F05-482D-9653-7C4C43AE6AD7}"/>
                </a:ext>
              </a:extLst>
            </p:cNvPr>
            <p:cNvSpPr/>
            <p:nvPr/>
          </p:nvSpPr>
          <p:spPr>
            <a:xfrm>
              <a:off x="3565368"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41" name="Freeform: Shape 140">
              <a:extLst>
                <a:ext uri="{FF2B5EF4-FFF2-40B4-BE49-F238E27FC236}">
                  <a16:creationId xmlns:a16="http://schemas.microsoft.com/office/drawing/2014/main" id="{5D20C812-7372-43F7-A1BF-8768759FF100}"/>
                </a:ext>
              </a:extLst>
            </p:cNvPr>
            <p:cNvSpPr/>
            <p:nvPr/>
          </p:nvSpPr>
          <p:spPr>
            <a:xfrm>
              <a:off x="3731560" y="1561942"/>
              <a:ext cx="50734" cy="5073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sp>
          <p:nvSpPr>
            <p:cNvPr id="142" name="Freeform: Shape 141">
              <a:extLst>
                <a:ext uri="{FF2B5EF4-FFF2-40B4-BE49-F238E27FC236}">
                  <a16:creationId xmlns:a16="http://schemas.microsoft.com/office/drawing/2014/main" id="{3276367A-1212-4BA2-AA45-2B37B57E58A3}"/>
                </a:ext>
              </a:extLst>
            </p:cNvPr>
            <p:cNvSpPr/>
            <p:nvPr/>
          </p:nvSpPr>
          <p:spPr>
            <a:xfrm>
              <a:off x="3898030" y="1561942"/>
              <a:ext cx="50734" cy="5073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Arial Unicode MS" pitchFamily="34" charset="-128"/>
                <a:cs typeface="+mn-cs"/>
              </a:endParaRPr>
            </a:p>
          </p:txBody>
        </p:sp>
      </p:grpSp>
      <p:pic>
        <p:nvPicPr>
          <p:cNvPr id="7" name="Graphic 6" descr="Upward trend">
            <a:extLst>
              <a:ext uri="{FF2B5EF4-FFF2-40B4-BE49-F238E27FC236}">
                <a16:creationId xmlns:a16="http://schemas.microsoft.com/office/drawing/2014/main" id="{7B585F32-83AE-4B3E-8EB4-903D8E874A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47339" y="4105681"/>
            <a:ext cx="415681" cy="415681"/>
          </a:xfrm>
          <a:prstGeom prst="rect">
            <a:avLst/>
          </a:prstGeom>
        </p:spPr>
      </p:pic>
    </p:spTree>
    <p:extLst>
      <p:ext uri="{BB962C8B-B14F-4D97-AF65-F5344CB8AC3E}">
        <p14:creationId xmlns:p14="http://schemas.microsoft.com/office/powerpoint/2010/main" val="119671775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4DC8B88-6C59-4A8F-A443-11CDDA825C68}"/>
              </a:ext>
            </a:extLst>
          </p:cNvPr>
          <p:cNvSpPr>
            <a:spLocks noGrp="1"/>
          </p:cNvSpPr>
          <p:nvPr>
            <p:ph type="title"/>
          </p:nvPr>
        </p:nvSpPr>
        <p:spPr/>
        <p:txBody>
          <a:bodyPr/>
          <a:lstStyle/>
          <a:p>
            <a:r>
              <a:rPr lang="en-US" dirty="0"/>
              <a:t>Open platform</a:t>
            </a:r>
          </a:p>
        </p:txBody>
      </p:sp>
      <p:pic>
        <p:nvPicPr>
          <p:cNvPr id="1030" name="Picture 6">
            <a:extLst>
              <a:ext uri="{FF2B5EF4-FFF2-40B4-BE49-F238E27FC236}">
                <a16:creationId xmlns:a16="http://schemas.microsoft.com/office/drawing/2014/main" id="{8E71FCEF-A1E6-4388-A3ED-3CE36DD713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07"/>
          <a:stretch/>
        </p:blipFill>
        <p:spPr bwMode="auto">
          <a:xfrm>
            <a:off x="3945402" y="2356423"/>
            <a:ext cx="957390" cy="366952"/>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a:extLst>
              <a:ext uri="{FF2B5EF4-FFF2-40B4-BE49-F238E27FC236}">
                <a16:creationId xmlns:a16="http://schemas.microsoft.com/office/drawing/2014/main" id="{D5516ABE-5C2A-4F9E-8DEF-54162291B3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46613" y="5457980"/>
            <a:ext cx="767201" cy="767201"/>
          </a:xfrm>
          <a:prstGeom prst="rect">
            <a:avLst/>
          </a:prstGeom>
        </p:spPr>
      </p:pic>
      <p:sp>
        <p:nvSpPr>
          <p:cNvPr id="24" name="Oval 23">
            <a:extLst>
              <a:ext uri="{FF2B5EF4-FFF2-40B4-BE49-F238E27FC236}">
                <a16:creationId xmlns:a16="http://schemas.microsoft.com/office/drawing/2014/main" id="{D663C70D-71FE-455E-A410-13A98305BEFD}"/>
              </a:ext>
            </a:extLst>
          </p:cNvPr>
          <p:cNvSpPr>
            <a:spLocks noChangeAspect="1"/>
          </p:cNvSpPr>
          <p:nvPr/>
        </p:nvSpPr>
        <p:spPr bwMode="auto">
          <a:xfrm>
            <a:off x="3791419" y="1907220"/>
            <a:ext cx="1265358" cy="1265358"/>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25" name="Oval 24">
            <a:extLst>
              <a:ext uri="{FF2B5EF4-FFF2-40B4-BE49-F238E27FC236}">
                <a16:creationId xmlns:a16="http://schemas.microsoft.com/office/drawing/2014/main" id="{135507A5-8F73-4805-95D6-DE20FB769599}"/>
              </a:ext>
            </a:extLst>
          </p:cNvPr>
          <p:cNvSpPr>
            <a:spLocks noChangeAspect="1"/>
          </p:cNvSpPr>
          <p:nvPr/>
        </p:nvSpPr>
        <p:spPr bwMode="auto">
          <a:xfrm>
            <a:off x="3791419" y="3571911"/>
            <a:ext cx="1265358" cy="1265358"/>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26" name="Oval 25">
            <a:extLst>
              <a:ext uri="{FF2B5EF4-FFF2-40B4-BE49-F238E27FC236}">
                <a16:creationId xmlns:a16="http://schemas.microsoft.com/office/drawing/2014/main" id="{0770D5C7-D5C5-4738-95E8-549056E8E436}"/>
              </a:ext>
            </a:extLst>
          </p:cNvPr>
          <p:cNvSpPr>
            <a:spLocks noChangeAspect="1"/>
          </p:cNvSpPr>
          <p:nvPr/>
        </p:nvSpPr>
        <p:spPr bwMode="auto">
          <a:xfrm>
            <a:off x="3791419" y="5236601"/>
            <a:ext cx="1265358" cy="1265358"/>
          </a:xfrm>
          <a:prstGeom prst="ellipse">
            <a:avLst/>
          </a:prstGeom>
          <a:noFill/>
          <a:ln w="25400" cap="flat" cmpd="sng" algn="ctr">
            <a:solidFill>
              <a:schemeClr val="accent2"/>
            </a:solid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sp>
        <p:nvSpPr>
          <p:cNvPr id="27" name="Rectangle 26">
            <a:extLst>
              <a:ext uri="{FF2B5EF4-FFF2-40B4-BE49-F238E27FC236}">
                <a16:creationId xmlns:a16="http://schemas.microsoft.com/office/drawing/2014/main" id="{E6B01EEC-FB8F-4ECC-9AA1-D19B72F45BDD}"/>
              </a:ext>
            </a:extLst>
          </p:cNvPr>
          <p:cNvSpPr/>
          <p:nvPr/>
        </p:nvSpPr>
        <p:spPr>
          <a:xfrm>
            <a:off x="5329594" y="2318550"/>
            <a:ext cx="4438520" cy="400110"/>
          </a:xfrm>
          <a:prstGeom prst="rect">
            <a:avLst/>
          </a:prstGeom>
        </p:spPr>
        <p:txBody>
          <a:bodyPr wrap="square" lIns="91440" tIns="45720" rIns="91440" bIns="45720" anchor="ctr">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Native MLflow support</a:t>
            </a:r>
          </a:p>
        </p:txBody>
      </p:sp>
      <p:sp>
        <p:nvSpPr>
          <p:cNvPr id="28" name="TextBox 27">
            <a:extLst>
              <a:ext uri="{FF2B5EF4-FFF2-40B4-BE49-F238E27FC236}">
                <a16:creationId xmlns:a16="http://schemas.microsoft.com/office/drawing/2014/main" id="{4849CD90-8769-4F15-AA22-A1460B5F9215}"/>
              </a:ext>
            </a:extLst>
          </p:cNvPr>
          <p:cNvSpPr txBox="1"/>
          <p:nvPr/>
        </p:nvSpPr>
        <p:spPr>
          <a:xfrm>
            <a:off x="5329594" y="4019923"/>
            <a:ext cx="4438520" cy="400110"/>
          </a:xfrm>
          <a:prstGeom prst="rect">
            <a:avLst/>
          </a:prstGeom>
          <a:noFill/>
        </p:spPr>
        <p:txBody>
          <a:bodyPr wrap="square" lIns="91440" tIns="45720" rIns="91440" bIns="4572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ONNX Runtime updates</a:t>
            </a:r>
          </a:p>
        </p:txBody>
      </p:sp>
      <p:sp>
        <p:nvSpPr>
          <p:cNvPr id="29" name="TextBox 28">
            <a:extLst>
              <a:ext uri="{FF2B5EF4-FFF2-40B4-BE49-F238E27FC236}">
                <a16:creationId xmlns:a16="http://schemas.microsoft.com/office/drawing/2014/main" id="{604781FC-6B0A-4393-ACCB-C025C966F800}"/>
              </a:ext>
            </a:extLst>
          </p:cNvPr>
          <p:cNvSpPr txBox="1"/>
          <p:nvPr/>
        </p:nvSpPr>
        <p:spPr>
          <a:xfrm>
            <a:off x="5329594" y="5641525"/>
            <a:ext cx="4438520" cy="400110"/>
          </a:xfrm>
          <a:prstGeom prst="rect">
            <a:avLst/>
          </a:prstGeom>
          <a:noFill/>
        </p:spPr>
        <p:txBody>
          <a:bodyPr wrap="square" lIns="91440" tIns="45720" rIns="91440" bIns="45720" rtlCol="0" anchor="ctr">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Azure Open Datasets</a:t>
            </a:r>
          </a:p>
        </p:txBody>
      </p:sp>
      <p:pic>
        <p:nvPicPr>
          <p:cNvPr id="6" name="Picture 5">
            <a:extLst>
              <a:ext uri="{FF2B5EF4-FFF2-40B4-BE49-F238E27FC236}">
                <a16:creationId xmlns:a16="http://schemas.microsoft.com/office/drawing/2014/main" id="{DE4CA36F-B0E3-4277-A9DE-5541D550148F}"/>
              </a:ext>
            </a:extLst>
          </p:cNvPr>
          <p:cNvPicPr>
            <a:picLocks noChangeAspect="1"/>
          </p:cNvPicPr>
          <p:nvPr/>
        </p:nvPicPr>
        <p:blipFill rotWithShape="1">
          <a:blip r:embed="rId6">
            <a:extLst>
              <a:ext uri="{28A0092B-C50C-407E-A947-70E740481C1C}">
                <a14:useLocalDpi xmlns:a14="http://schemas.microsoft.com/office/drawing/2010/main" val="0"/>
              </a:ext>
            </a:extLst>
          </a:blip>
          <a:srcRect l="8455" t="19845" r="58524" b="24450"/>
          <a:stretch/>
        </p:blipFill>
        <p:spPr>
          <a:xfrm>
            <a:off x="3971560" y="3732554"/>
            <a:ext cx="931232" cy="883765"/>
          </a:xfrm>
          <a:prstGeom prst="rect">
            <a:avLst/>
          </a:prstGeom>
        </p:spPr>
      </p:pic>
    </p:spTree>
    <p:extLst>
      <p:ext uri="{BB962C8B-B14F-4D97-AF65-F5344CB8AC3E}">
        <p14:creationId xmlns:p14="http://schemas.microsoft.com/office/powerpoint/2010/main" val="13096924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anim calcmode="lin" valueType="num">
                                      <p:cBhvr>
                                        <p:cTn id="18" dur="500" fill="hold"/>
                                        <p:tgtEl>
                                          <p:spTgt spid="29"/>
                                        </p:tgtEl>
                                        <p:attrNameLst>
                                          <p:attrName>ppt_x</p:attrName>
                                        </p:attrNameLst>
                                      </p:cBhvr>
                                      <p:tavLst>
                                        <p:tav tm="0">
                                          <p:val>
                                            <p:strVal val="#ppt_x"/>
                                          </p:val>
                                        </p:tav>
                                        <p:tav tm="100000">
                                          <p:val>
                                            <p:strVal val="#ppt_x"/>
                                          </p:val>
                                        </p:tav>
                                      </p:tavLst>
                                    </p:anim>
                                    <p:anim calcmode="lin" valueType="num">
                                      <p:cBhvr>
                                        <p:cTn id="19" dur="500" fill="hold"/>
                                        <p:tgtEl>
                                          <p:spTgt spid="2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anim calcmode="lin" valueType="num">
                                      <p:cBhvr>
                                        <p:cTn id="23" dur="500" fill="hold"/>
                                        <p:tgtEl>
                                          <p:spTgt spid="25"/>
                                        </p:tgtEl>
                                        <p:attrNameLst>
                                          <p:attrName>ppt_x</p:attrName>
                                        </p:attrNameLst>
                                      </p:cBhvr>
                                      <p:tavLst>
                                        <p:tav tm="0">
                                          <p:val>
                                            <p:strVal val="#ppt_x"/>
                                          </p:val>
                                        </p:tav>
                                        <p:tav tm="100000">
                                          <p:val>
                                            <p:strVal val="#ppt_x"/>
                                          </p:val>
                                        </p:tav>
                                      </p:tavLst>
                                    </p:anim>
                                    <p:anim calcmode="lin" valueType="num">
                                      <p:cBhvr>
                                        <p:cTn id="24" dur="5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3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anim calcmode="lin" valueType="num">
                                      <p:cBhvr>
                                        <p:cTn id="28" dur="500" fill="hold"/>
                                        <p:tgtEl>
                                          <p:spTgt spid="6"/>
                                        </p:tgtEl>
                                        <p:attrNameLst>
                                          <p:attrName>ppt_x</p:attrName>
                                        </p:attrNameLst>
                                      </p:cBhvr>
                                      <p:tavLst>
                                        <p:tav tm="0">
                                          <p:val>
                                            <p:strVal val="#ppt_x"/>
                                          </p:val>
                                        </p:tav>
                                        <p:tav tm="100000">
                                          <p:val>
                                            <p:strVal val="#ppt_x"/>
                                          </p:val>
                                        </p:tav>
                                      </p:tavLst>
                                    </p:anim>
                                    <p:anim calcmode="lin" valueType="num">
                                      <p:cBhvr>
                                        <p:cTn id="29" dur="500" fill="hold"/>
                                        <p:tgtEl>
                                          <p:spTgt spid="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anim calcmode="lin" valueType="num">
                                      <p:cBhvr>
                                        <p:cTn id="33" dur="500" fill="hold"/>
                                        <p:tgtEl>
                                          <p:spTgt spid="24"/>
                                        </p:tgtEl>
                                        <p:attrNameLst>
                                          <p:attrName>ppt_x</p:attrName>
                                        </p:attrNameLst>
                                      </p:cBhvr>
                                      <p:tavLst>
                                        <p:tav tm="0">
                                          <p:val>
                                            <p:strVal val="#ppt_x"/>
                                          </p:val>
                                        </p:tav>
                                        <p:tav tm="100000">
                                          <p:val>
                                            <p:strVal val="#ppt_x"/>
                                          </p:val>
                                        </p:tav>
                                      </p:tavLst>
                                    </p:anim>
                                    <p:anim calcmode="lin" valueType="num">
                                      <p:cBhvr>
                                        <p:cTn id="34" dur="500" fill="hold"/>
                                        <p:tgtEl>
                                          <p:spTgt spid="24"/>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60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500"/>
                                        <p:tgtEl>
                                          <p:spTgt spid="26"/>
                                        </p:tgtEl>
                                      </p:cBhvr>
                                    </p:animEffect>
                                    <p:anim calcmode="lin" valueType="num">
                                      <p:cBhvr>
                                        <p:cTn id="38" dur="500" fill="hold"/>
                                        <p:tgtEl>
                                          <p:spTgt spid="26"/>
                                        </p:tgtEl>
                                        <p:attrNameLst>
                                          <p:attrName>ppt_x</p:attrName>
                                        </p:attrNameLst>
                                      </p:cBhvr>
                                      <p:tavLst>
                                        <p:tav tm="0">
                                          <p:val>
                                            <p:strVal val="#ppt_x"/>
                                          </p:val>
                                        </p:tav>
                                        <p:tav tm="100000">
                                          <p:val>
                                            <p:strVal val="#ppt_x"/>
                                          </p:val>
                                        </p:tav>
                                      </p:tavLst>
                                    </p:anim>
                                    <p:anim calcmode="lin" valueType="num">
                                      <p:cBhvr>
                                        <p:cTn id="39" dur="5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030"/>
                                        </p:tgtEl>
                                        <p:attrNameLst>
                                          <p:attrName>style.visibility</p:attrName>
                                        </p:attrNameLst>
                                      </p:cBhvr>
                                      <p:to>
                                        <p:strVal val="visible"/>
                                      </p:to>
                                    </p:set>
                                    <p:animEffect transition="in" filter="fade">
                                      <p:cBhvr>
                                        <p:cTn id="42" dur="500"/>
                                        <p:tgtEl>
                                          <p:spTgt spid="1030"/>
                                        </p:tgtEl>
                                      </p:cBhvr>
                                    </p:animEffect>
                                    <p:anim calcmode="lin" valueType="num">
                                      <p:cBhvr>
                                        <p:cTn id="43" dur="500" fill="hold"/>
                                        <p:tgtEl>
                                          <p:spTgt spid="1030"/>
                                        </p:tgtEl>
                                        <p:attrNameLst>
                                          <p:attrName>ppt_x</p:attrName>
                                        </p:attrNameLst>
                                      </p:cBhvr>
                                      <p:tavLst>
                                        <p:tav tm="0">
                                          <p:val>
                                            <p:strVal val="#ppt_x"/>
                                          </p:val>
                                        </p:tav>
                                        <p:tav tm="100000">
                                          <p:val>
                                            <p:strVal val="#ppt_x"/>
                                          </p:val>
                                        </p:tav>
                                      </p:tavLst>
                                    </p:anim>
                                    <p:anim calcmode="lin" valueType="num">
                                      <p:cBhvr>
                                        <p:cTn id="44" dur="500" fill="hold"/>
                                        <p:tgtEl>
                                          <p:spTgt spid="1030"/>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6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anim calcmode="lin" valueType="num">
                                      <p:cBhvr>
                                        <p:cTn id="48" dur="500" fill="hold"/>
                                        <p:tgtEl>
                                          <p:spTgt spid="4"/>
                                        </p:tgtEl>
                                        <p:attrNameLst>
                                          <p:attrName>ppt_x</p:attrName>
                                        </p:attrNameLst>
                                      </p:cBhvr>
                                      <p:tavLst>
                                        <p:tav tm="0">
                                          <p:val>
                                            <p:strVal val="#ppt_x"/>
                                          </p:val>
                                        </p:tav>
                                        <p:tav tm="100000">
                                          <p:val>
                                            <p:strVal val="#ppt_x"/>
                                          </p:val>
                                        </p:tav>
                                      </p:tavLst>
                                    </p:anim>
                                    <p:anim calcmode="lin" valueType="num">
                                      <p:cBhvr>
                                        <p:cTn id="4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a:solidFill>
                  <a:schemeClr val="accent2"/>
                </a:solidFill>
              </a:rPr>
              <a:t>Azure Machine Learning</a:t>
            </a:r>
          </a:p>
        </p:txBody>
      </p:sp>
    </p:spTree>
    <p:extLst>
      <p:ext uri="{BB962C8B-B14F-4D97-AF65-F5344CB8AC3E}">
        <p14:creationId xmlns:p14="http://schemas.microsoft.com/office/powerpoint/2010/main" val="188382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9F8848-40B9-4EFE-B401-5CADC85191C1}"/>
              </a:ext>
            </a:extLst>
          </p:cNvPr>
          <p:cNvSpPr>
            <a:spLocks noGrp="1"/>
          </p:cNvSpPr>
          <p:nvPr>
            <p:ph type="title"/>
          </p:nvPr>
        </p:nvSpPr>
        <p:spPr/>
        <p:txBody>
          <a:bodyPr/>
          <a:lstStyle/>
          <a:p>
            <a:r>
              <a:rPr lang="en-US" dirty="0"/>
              <a:t>What’s new?</a:t>
            </a:r>
          </a:p>
        </p:txBody>
      </p:sp>
    </p:spTree>
    <p:extLst>
      <p:ext uri="{BB962C8B-B14F-4D97-AF65-F5344CB8AC3E}">
        <p14:creationId xmlns:p14="http://schemas.microsoft.com/office/powerpoint/2010/main" val="14903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59238-BFCA-4491-BA19-041C8F7FA0E9}"/>
              </a:ext>
            </a:extLst>
          </p:cNvPr>
          <p:cNvPicPr>
            <a:picLocks noChangeAspect="1"/>
          </p:cNvPicPr>
          <p:nvPr/>
        </p:nvPicPr>
        <p:blipFill>
          <a:blip r:embed="rId2"/>
          <a:stretch>
            <a:fillRect/>
          </a:stretch>
        </p:blipFill>
        <p:spPr>
          <a:xfrm>
            <a:off x="1542555" y="0"/>
            <a:ext cx="9106890" cy="6858000"/>
          </a:xfrm>
          <a:prstGeom prst="rect">
            <a:avLst/>
          </a:prstGeom>
        </p:spPr>
      </p:pic>
    </p:spTree>
    <p:extLst>
      <p:ext uri="{BB962C8B-B14F-4D97-AF65-F5344CB8AC3E}">
        <p14:creationId xmlns:p14="http://schemas.microsoft.com/office/powerpoint/2010/main" val="21831573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83CB-4107-4FC2-836E-15F5CB1DAD4A}"/>
              </a:ext>
            </a:extLst>
          </p:cNvPr>
          <p:cNvSpPr>
            <a:spLocks noGrp="1"/>
          </p:cNvSpPr>
          <p:nvPr>
            <p:ph type="title"/>
          </p:nvPr>
        </p:nvSpPr>
        <p:spPr>
          <a:xfrm>
            <a:off x="588263" y="1852583"/>
            <a:ext cx="3477325" cy="553998"/>
          </a:xfrm>
        </p:spPr>
        <p:txBody>
          <a:bodyPr/>
          <a:lstStyle/>
          <a:p>
            <a:r>
              <a:rPr lang="en-US" dirty="0"/>
              <a:t>Functionality</a:t>
            </a:r>
          </a:p>
        </p:txBody>
      </p:sp>
      <p:sp>
        <p:nvSpPr>
          <p:cNvPr id="3" name="Text Placeholder 2">
            <a:extLst>
              <a:ext uri="{FF2B5EF4-FFF2-40B4-BE49-F238E27FC236}">
                <a16:creationId xmlns:a16="http://schemas.microsoft.com/office/drawing/2014/main" id="{9B639CD0-A4C8-446F-AC83-E1ADE1002159}"/>
              </a:ext>
            </a:extLst>
          </p:cNvPr>
          <p:cNvSpPr>
            <a:spLocks noGrp="1"/>
          </p:cNvSpPr>
          <p:nvPr>
            <p:ph type="body" sz="quarter" idx="10"/>
          </p:nvPr>
        </p:nvSpPr>
        <p:spPr>
          <a:xfrm>
            <a:off x="588963" y="2521278"/>
            <a:ext cx="3560762" cy="3533275"/>
          </a:xfrm>
        </p:spPr>
        <p:txBody>
          <a:bodyPr/>
          <a:lstStyle/>
          <a:p>
            <a:r>
              <a:rPr lang="en-US" dirty="0"/>
              <a:t>Studio</a:t>
            </a:r>
          </a:p>
          <a:p>
            <a:r>
              <a:rPr lang="en-US" dirty="0"/>
              <a:t>Designer</a:t>
            </a:r>
          </a:p>
          <a:p>
            <a:r>
              <a:rPr lang="en-US" dirty="0"/>
              <a:t>Datasets</a:t>
            </a:r>
          </a:p>
          <a:p>
            <a:r>
              <a:rPr lang="en-US" dirty="0"/>
              <a:t>Pipelines</a:t>
            </a:r>
          </a:p>
          <a:p>
            <a:r>
              <a:rPr lang="en-US" dirty="0"/>
              <a:t>Notebooks</a:t>
            </a:r>
          </a:p>
          <a:p>
            <a:r>
              <a:rPr lang="en-US" dirty="0"/>
              <a:t>Auto ML</a:t>
            </a:r>
          </a:p>
          <a:p>
            <a:r>
              <a:rPr lang="en-US" dirty="0"/>
              <a:t>Labeling</a:t>
            </a:r>
          </a:p>
        </p:txBody>
      </p:sp>
      <p:sp>
        <p:nvSpPr>
          <p:cNvPr id="4" name="Title 1">
            <a:extLst>
              <a:ext uri="{FF2B5EF4-FFF2-40B4-BE49-F238E27FC236}">
                <a16:creationId xmlns:a16="http://schemas.microsoft.com/office/drawing/2014/main" id="{D6F5BCB7-8EE1-484E-9871-0533CA078C49}"/>
              </a:ext>
            </a:extLst>
          </p:cNvPr>
          <p:cNvSpPr txBox="1">
            <a:spLocks/>
          </p:cNvSpPr>
          <p:nvPr/>
        </p:nvSpPr>
        <p:spPr>
          <a:xfrm>
            <a:off x="4428837" y="1852583"/>
            <a:ext cx="3477325"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Integration</a:t>
            </a:r>
          </a:p>
        </p:txBody>
      </p:sp>
      <p:sp>
        <p:nvSpPr>
          <p:cNvPr id="5" name="Text Placeholder 2">
            <a:extLst>
              <a:ext uri="{FF2B5EF4-FFF2-40B4-BE49-F238E27FC236}">
                <a16:creationId xmlns:a16="http://schemas.microsoft.com/office/drawing/2014/main" id="{0FA2CDA0-ABEA-4E00-A198-5EE7F018041F}"/>
              </a:ext>
            </a:extLst>
          </p:cNvPr>
          <p:cNvSpPr txBox="1">
            <a:spLocks/>
          </p:cNvSpPr>
          <p:nvPr/>
        </p:nvSpPr>
        <p:spPr>
          <a:xfrm>
            <a:off x="4428837" y="2521278"/>
            <a:ext cx="3560762" cy="353327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 SDK</a:t>
            </a:r>
          </a:p>
          <a:p>
            <a:r>
              <a:rPr lang="en-US" dirty="0"/>
              <a:t>Databricks</a:t>
            </a:r>
          </a:p>
          <a:p>
            <a:r>
              <a:rPr lang="en-US" dirty="0" err="1"/>
              <a:t>mlflow</a:t>
            </a:r>
            <a:endParaRPr lang="en-US" dirty="0"/>
          </a:p>
          <a:p>
            <a:r>
              <a:rPr lang="en-US" dirty="0"/>
              <a:t>Visual Studio Code</a:t>
            </a:r>
          </a:p>
          <a:p>
            <a:r>
              <a:rPr lang="en-US" dirty="0"/>
              <a:t>Event Grid</a:t>
            </a:r>
          </a:p>
          <a:p>
            <a:r>
              <a:rPr lang="en-US" dirty="0"/>
              <a:t>Power BI</a:t>
            </a:r>
          </a:p>
          <a:p>
            <a:r>
              <a:rPr lang="en-US" dirty="0"/>
              <a:t>Open Datasets</a:t>
            </a:r>
          </a:p>
        </p:txBody>
      </p:sp>
      <p:sp>
        <p:nvSpPr>
          <p:cNvPr id="6" name="Text Placeholder 2">
            <a:extLst>
              <a:ext uri="{FF2B5EF4-FFF2-40B4-BE49-F238E27FC236}">
                <a16:creationId xmlns:a16="http://schemas.microsoft.com/office/drawing/2014/main" id="{2D20F701-5568-41BD-8356-9DFBD3D27808}"/>
              </a:ext>
            </a:extLst>
          </p:cNvPr>
          <p:cNvSpPr txBox="1">
            <a:spLocks/>
          </p:cNvSpPr>
          <p:nvPr/>
        </p:nvSpPr>
        <p:spPr>
          <a:xfrm>
            <a:off x="8494423" y="2521278"/>
            <a:ext cx="3560762" cy="301621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accent2"/>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Interpretability</a:t>
            </a:r>
          </a:p>
          <a:p>
            <a:r>
              <a:rPr lang="en-US" dirty="0"/>
              <a:t>RBAC</a:t>
            </a:r>
          </a:p>
          <a:p>
            <a:r>
              <a:rPr lang="en-US" dirty="0"/>
              <a:t>VNET</a:t>
            </a:r>
          </a:p>
          <a:p>
            <a:r>
              <a:rPr lang="en-US" dirty="0"/>
              <a:t>Monitoring</a:t>
            </a:r>
          </a:p>
          <a:p>
            <a:r>
              <a:rPr lang="en-US" dirty="0" err="1"/>
              <a:t>MLOps</a:t>
            </a:r>
            <a:endParaRPr lang="en-US" dirty="0"/>
          </a:p>
          <a:p>
            <a:r>
              <a:rPr lang="en-US" dirty="0"/>
              <a:t>Pricing</a:t>
            </a:r>
          </a:p>
        </p:txBody>
      </p:sp>
      <p:sp>
        <p:nvSpPr>
          <p:cNvPr id="7" name="Title 1">
            <a:extLst>
              <a:ext uri="{FF2B5EF4-FFF2-40B4-BE49-F238E27FC236}">
                <a16:creationId xmlns:a16="http://schemas.microsoft.com/office/drawing/2014/main" id="{EF715341-B336-46D9-897E-8C7BC7AC7154}"/>
              </a:ext>
            </a:extLst>
          </p:cNvPr>
          <p:cNvSpPr txBox="1">
            <a:spLocks/>
          </p:cNvSpPr>
          <p:nvPr/>
        </p:nvSpPr>
        <p:spPr>
          <a:xfrm>
            <a:off x="8494423" y="1852583"/>
            <a:ext cx="3477325"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Enterprise Ready</a:t>
            </a:r>
          </a:p>
        </p:txBody>
      </p:sp>
      <p:sp>
        <p:nvSpPr>
          <p:cNvPr id="8" name="Title 2">
            <a:extLst>
              <a:ext uri="{FF2B5EF4-FFF2-40B4-BE49-F238E27FC236}">
                <a16:creationId xmlns:a16="http://schemas.microsoft.com/office/drawing/2014/main" id="{3BCFE421-5FCC-4F7B-BC2E-0587BF836DCA}"/>
              </a:ext>
            </a:extLst>
          </p:cNvPr>
          <p:cNvSpPr txBox="1">
            <a:spLocks/>
          </p:cNvSpPr>
          <p:nvPr/>
        </p:nvSpPr>
        <p:spPr>
          <a:xfrm>
            <a:off x="588263" y="457200"/>
            <a:ext cx="1101852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Highlights</a:t>
            </a:r>
          </a:p>
        </p:txBody>
      </p:sp>
    </p:spTree>
    <p:extLst>
      <p:ext uri="{BB962C8B-B14F-4D97-AF65-F5344CB8AC3E}">
        <p14:creationId xmlns:p14="http://schemas.microsoft.com/office/powerpoint/2010/main" val="3273156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5888D-1656-4290-AFE4-6F4F338DE1F1}"/>
              </a:ext>
            </a:extLst>
          </p:cNvPr>
          <p:cNvSpPr>
            <a:spLocks noGrp="1"/>
          </p:cNvSpPr>
          <p:nvPr>
            <p:ph type="title"/>
          </p:nvPr>
        </p:nvSpPr>
        <p:spPr/>
        <p:txBody>
          <a:bodyPr/>
          <a:lstStyle/>
          <a:p>
            <a:r>
              <a:rPr lang="en-US" dirty="0"/>
              <a:t>Functionality</a:t>
            </a:r>
          </a:p>
        </p:txBody>
      </p:sp>
      <p:sp>
        <p:nvSpPr>
          <p:cNvPr id="5" name="Text Placeholder 4">
            <a:extLst>
              <a:ext uri="{FF2B5EF4-FFF2-40B4-BE49-F238E27FC236}">
                <a16:creationId xmlns:a16="http://schemas.microsoft.com/office/drawing/2014/main" id="{69323AA6-8896-41A5-9697-CD0A0EE3FE8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60456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58525819-4EE2-4F53-8323-5FB82466CC08}"/>
              </a:ext>
            </a:extLst>
          </p:cNvPr>
          <p:cNvSpPr>
            <a:spLocks noGrp="1"/>
          </p:cNvSpPr>
          <p:nvPr>
            <p:ph type="title"/>
          </p:nvPr>
        </p:nvSpPr>
        <p:spPr>
          <a:xfrm>
            <a:off x="588263" y="2206307"/>
            <a:ext cx="3477325" cy="1107996"/>
          </a:xfrm>
        </p:spPr>
        <p:txBody>
          <a:bodyPr/>
          <a:lstStyle/>
          <a:p>
            <a:r>
              <a:rPr lang="en-US" dirty="0"/>
              <a:t>Azure Machine </a:t>
            </a:r>
            <a:br>
              <a:rPr lang="en-US" dirty="0"/>
            </a:br>
            <a:r>
              <a:rPr lang="en-US" dirty="0"/>
              <a:t>Learning</a:t>
            </a:r>
          </a:p>
        </p:txBody>
      </p:sp>
      <p:sp>
        <p:nvSpPr>
          <p:cNvPr id="20" name="Text Placeholder 3">
            <a:extLst>
              <a:ext uri="{FF2B5EF4-FFF2-40B4-BE49-F238E27FC236}">
                <a16:creationId xmlns:a16="http://schemas.microsoft.com/office/drawing/2014/main" id="{552C5E95-B077-43FA-B1A3-9E3A87C2BECE}"/>
              </a:ext>
            </a:extLst>
          </p:cNvPr>
          <p:cNvSpPr>
            <a:spLocks noGrp="1"/>
          </p:cNvSpPr>
          <p:nvPr>
            <p:ph type="body" sz="quarter" idx="10"/>
          </p:nvPr>
        </p:nvSpPr>
        <p:spPr>
          <a:xfrm>
            <a:off x="588963" y="3429000"/>
            <a:ext cx="3560762" cy="947952"/>
          </a:xfrm>
        </p:spPr>
        <p:txBody>
          <a:bodyPr/>
          <a:lstStyle/>
          <a:p>
            <a:pPr marL="0" indent="0">
              <a:buNone/>
            </a:pPr>
            <a:r>
              <a:rPr lang="en-US" dirty="0"/>
              <a:t>ML for all skill levels</a:t>
            </a:r>
          </a:p>
          <a:p>
            <a:endParaRPr lang="en-US" dirty="0"/>
          </a:p>
        </p:txBody>
      </p:sp>
      <p:grpSp>
        <p:nvGrpSpPr>
          <p:cNvPr id="21" name="Group 20">
            <a:extLst>
              <a:ext uri="{FF2B5EF4-FFF2-40B4-BE49-F238E27FC236}">
                <a16:creationId xmlns:a16="http://schemas.microsoft.com/office/drawing/2014/main" id="{93746EC5-57B3-4DC6-A3D1-3B6917CC3B1A}"/>
              </a:ext>
            </a:extLst>
          </p:cNvPr>
          <p:cNvGrpSpPr/>
          <p:nvPr/>
        </p:nvGrpSpPr>
        <p:grpSpPr>
          <a:xfrm>
            <a:off x="5102779" y="1330713"/>
            <a:ext cx="6976809" cy="4212628"/>
            <a:chOff x="6941590" y="-11230"/>
            <a:chExt cx="5768008" cy="3935302"/>
          </a:xfrm>
          <a:solidFill>
            <a:schemeClr val="accent1"/>
          </a:solidFill>
        </p:grpSpPr>
        <p:sp>
          <p:nvSpPr>
            <p:cNvPr id="22" name="Google Shape;481;p94">
              <a:extLst>
                <a:ext uri="{FF2B5EF4-FFF2-40B4-BE49-F238E27FC236}">
                  <a16:creationId xmlns:a16="http://schemas.microsoft.com/office/drawing/2014/main" id="{2A8CEDED-859B-4989-A2A1-98DD965EEC00}"/>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3" name="Google Shape;486;p94">
              <a:extLst>
                <a:ext uri="{FF2B5EF4-FFF2-40B4-BE49-F238E27FC236}">
                  <a16:creationId xmlns:a16="http://schemas.microsoft.com/office/drawing/2014/main" id="{BF6F83E4-7DD8-4704-A875-099E2F9372D7}"/>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pic>
        <p:nvPicPr>
          <p:cNvPr id="3" name="Picture 2" descr="A screenshot of a cell phone&#10;&#10;Description automatically generated">
            <a:extLst>
              <a:ext uri="{FF2B5EF4-FFF2-40B4-BE49-F238E27FC236}">
                <a16:creationId xmlns:a16="http://schemas.microsoft.com/office/drawing/2014/main" id="{D4EC06FE-7D10-4806-8E72-CBB74B6953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9421" y="1661619"/>
            <a:ext cx="6033550" cy="3660659"/>
          </a:xfrm>
          <a:prstGeom prst="rect">
            <a:avLst/>
          </a:prstGeom>
        </p:spPr>
      </p:pic>
    </p:spTree>
    <p:extLst>
      <p:ext uri="{BB962C8B-B14F-4D97-AF65-F5344CB8AC3E}">
        <p14:creationId xmlns:p14="http://schemas.microsoft.com/office/powerpoint/2010/main" val="37913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0DBE7-9C8A-6B4B-A7F2-22BF420B29F1}"/>
              </a:ext>
            </a:extLst>
          </p:cNvPr>
          <p:cNvSpPr>
            <a:spLocks noGrp="1"/>
          </p:cNvSpPr>
          <p:nvPr>
            <p:ph type="title"/>
          </p:nvPr>
        </p:nvSpPr>
        <p:spPr>
          <a:xfrm>
            <a:off x="588263" y="2206307"/>
            <a:ext cx="3477325" cy="1107996"/>
          </a:xfrm>
        </p:spPr>
        <p:txBody>
          <a:bodyPr/>
          <a:lstStyle/>
          <a:p>
            <a:r>
              <a:rPr lang="en-US" dirty="0"/>
              <a:t>Drag and drop modeling</a:t>
            </a:r>
            <a:br>
              <a:rPr lang="en-US" dirty="0"/>
            </a:br>
            <a:r>
              <a:rPr lang="en-US" dirty="0"/>
              <a:t>with designer </a:t>
            </a:r>
            <a:br>
              <a:rPr lang="en-US" dirty="0"/>
            </a:br>
            <a:endParaRPr lang="en-US" dirty="0"/>
          </a:p>
        </p:txBody>
      </p:sp>
      <p:sp>
        <p:nvSpPr>
          <p:cNvPr id="3" name="Content Placeholder 2">
            <a:extLst>
              <a:ext uri="{FF2B5EF4-FFF2-40B4-BE49-F238E27FC236}">
                <a16:creationId xmlns:a16="http://schemas.microsoft.com/office/drawing/2014/main" id="{7AD347A1-0A9A-184C-9CF0-86FC14CBFA23}"/>
              </a:ext>
            </a:extLst>
          </p:cNvPr>
          <p:cNvSpPr>
            <a:spLocks noGrp="1"/>
          </p:cNvSpPr>
          <p:nvPr>
            <p:ph type="body" sz="quarter" idx="10"/>
          </p:nvPr>
        </p:nvSpPr>
        <p:spPr>
          <a:xfrm>
            <a:off x="398417" y="3429000"/>
            <a:ext cx="3751308" cy="3016210"/>
          </a:xfrm>
        </p:spPr>
        <p:txBody>
          <a:bodyPr/>
          <a:lstStyle/>
          <a:p>
            <a:pPr marL="228600" lvl="1" indent="0">
              <a:buNone/>
            </a:pPr>
            <a:r>
              <a:rPr lang="en-US" dirty="0">
                <a:solidFill>
                  <a:schemeClr val="tx1"/>
                </a:solidFill>
              </a:rPr>
              <a:t>User built in modules, data visualization, model evaluation </a:t>
            </a:r>
          </a:p>
          <a:p>
            <a:pPr marL="228600" lvl="1" indent="0">
              <a:buNone/>
            </a:pPr>
            <a:endParaRPr lang="en-US" dirty="0">
              <a:solidFill>
                <a:schemeClr val="tx1"/>
              </a:solidFill>
            </a:endParaRPr>
          </a:p>
          <a:p>
            <a:pPr marL="228600" lvl="1" indent="0">
              <a:buNone/>
            </a:pPr>
            <a:r>
              <a:rPr lang="en-US" dirty="0">
                <a:solidFill>
                  <a:schemeClr val="tx1"/>
                </a:solidFill>
              </a:rPr>
              <a:t>Automatically generate scoring files, register models and build images using AKS for scale</a:t>
            </a:r>
          </a:p>
          <a:p>
            <a:pPr marL="228600" lvl="1" indent="0">
              <a:buNone/>
            </a:pPr>
            <a:endParaRPr lang="en-US" dirty="0">
              <a:solidFill>
                <a:schemeClr val="tx1"/>
              </a:solidFill>
            </a:endParaRPr>
          </a:p>
          <a:p>
            <a:pPr marL="228600" lvl="1" indent="0">
              <a:buNone/>
            </a:pPr>
            <a:r>
              <a:rPr lang="en-US" dirty="0">
                <a:solidFill>
                  <a:schemeClr val="tx1"/>
                </a:solidFill>
              </a:rPr>
              <a:t>Custom code to run Python and R</a:t>
            </a:r>
          </a:p>
        </p:txBody>
      </p:sp>
      <p:pic>
        <p:nvPicPr>
          <p:cNvPr id="16" name="Picture 15">
            <a:extLst>
              <a:ext uri="{FF2B5EF4-FFF2-40B4-BE49-F238E27FC236}">
                <a16:creationId xmlns:a16="http://schemas.microsoft.com/office/drawing/2014/main" id="{DBB12833-4C3E-442E-A79C-43278058F34F}"/>
              </a:ext>
            </a:extLst>
          </p:cNvPr>
          <p:cNvPicPr>
            <a:picLocks noChangeAspect="1"/>
          </p:cNvPicPr>
          <p:nvPr/>
        </p:nvPicPr>
        <p:blipFill rotWithShape="1">
          <a:blip r:embed="rId3">
            <a:extLst>
              <a:ext uri="{28A0092B-C50C-407E-A947-70E740481C1C}">
                <a14:useLocalDpi xmlns:a14="http://schemas.microsoft.com/office/drawing/2010/main" val="0"/>
              </a:ext>
            </a:extLst>
          </a:blip>
          <a:srcRect r="7027"/>
          <a:stretch/>
        </p:blipFill>
        <p:spPr>
          <a:xfrm>
            <a:off x="5125180" y="803851"/>
            <a:ext cx="6757151" cy="5250298"/>
          </a:xfrm>
          <a:prstGeom prst="rect">
            <a:avLst/>
          </a:prstGeom>
          <a:effectLst/>
        </p:spPr>
      </p:pic>
      <p:pic>
        <p:nvPicPr>
          <p:cNvPr id="11" name="Picture 10" descr="A screenshot of a social media post&#10;&#10;Description automatically generated">
            <a:extLst>
              <a:ext uri="{FF2B5EF4-FFF2-40B4-BE49-F238E27FC236}">
                <a16:creationId xmlns:a16="http://schemas.microsoft.com/office/drawing/2014/main" id="{AE85C7D1-0547-4F27-96D9-9F3C06B932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4040" y="1708659"/>
            <a:ext cx="2385175" cy="2958176"/>
          </a:xfrm>
          <a:prstGeom prst="rect">
            <a:avLst/>
          </a:prstGeom>
        </p:spPr>
      </p:pic>
    </p:spTree>
    <p:extLst>
      <p:ext uri="{BB962C8B-B14F-4D97-AF65-F5344CB8AC3E}">
        <p14:creationId xmlns:p14="http://schemas.microsoft.com/office/powerpoint/2010/main" val="37824591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Short </a:t>
            </a:r>
            <a:r>
              <a:rPr lang="de-DE" dirty="0" err="1"/>
              <a:t>Introduction</a:t>
            </a:r>
            <a:r>
              <a:rPr lang="de-DE" dirty="0"/>
              <a:t> - Marcel</a:t>
            </a:r>
          </a:p>
        </p:txBody>
      </p:sp>
      <p:sp>
        <p:nvSpPr>
          <p:cNvPr id="5" name="Content Placeholder 4">
            <a:extLst>
              <a:ext uri="{FF2B5EF4-FFF2-40B4-BE49-F238E27FC236}">
                <a16:creationId xmlns:a16="http://schemas.microsoft.com/office/drawing/2014/main" id="{D7130962-E0A3-4377-8E7E-C50BBBB63847}"/>
              </a:ext>
            </a:extLst>
          </p:cNvPr>
          <p:cNvSpPr>
            <a:spLocks noGrp="1"/>
          </p:cNvSpPr>
          <p:nvPr>
            <p:ph idx="1"/>
          </p:nvPr>
        </p:nvSpPr>
        <p:spPr/>
        <p:txBody>
          <a:bodyPr/>
          <a:lstStyle/>
          <a:p>
            <a:endParaRPr lang="en-US"/>
          </a:p>
        </p:txBody>
      </p:sp>
      <p:sp>
        <p:nvSpPr>
          <p:cNvPr id="6" name="Text Placeholder 2">
            <a:extLst>
              <a:ext uri="{FF2B5EF4-FFF2-40B4-BE49-F238E27FC236}">
                <a16:creationId xmlns:a16="http://schemas.microsoft.com/office/drawing/2014/main" id="{AED8C259-D27E-4FEB-B29C-8392349EA8A8}"/>
              </a:ext>
            </a:extLst>
          </p:cNvPr>
          <p:cNvSpPr txBox="1">
            <a:spLocks/>
          </p:cNvSpPr>
          <p:nvPr/>
        </p:nvSpPr>
        <p:spPr>
          <a:xfrm>
            <a:off x="5966615" y="2682534"/>
            <a:ext cx="6968548" cy="41036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sz="2133" dirty="0">
                <a:latin typeface="Open Sans" panose="020B0606030504020204"/>
              </a:rPr>
              <a:t>https://github.com/marcelfranke</a:t>
            </a:r>
          </a:p>
        </p:txBody>
      </p:sp>
      <p:pic>
        <p:nvPicPr>
          <p:cNvPr id="7" name="Picture 6" descr="A person wearing a suit and tie smiling at the camera&#10;&#10;Description automatically generated">
            <a:extLst>
              <a:ext uri="{FF2B5EF4-FFF2-40B4-BE49-F238E27FC236}">
                <a16:creationId xmlns:a16="http://schemas.microsoft.com/office/drawing/2014/main" id="{F9B948E0-8C1F-4CCC-A90D-027B66FF2501}"/>
              </a:ext>
            </a:extLst>
          </p:cNvPr>
          <p:cNvPicPr>
            <a:picLocks noChangeAspect="1"/>
          </p:cNvPicPr>
          <p:nvPr/>
        </p:nvPicPr>
        <p:blipFill>
          <a:blip r:embed="rId2"/>
          <a:stretch>
            <a:fillRect/>
          </a:stretch>
        </p:blipFill>
        <p:spPr>
          <a:xfrm>
            <a:off x="584368" y="2083822"/>
            <a:ext cx="3595200" cy="359683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picture containing vector graphics&#10;&#10;Description generated with high confidence">
            <a:extLst>
              <a:ext uri="{FF2B5EF4-FFF2-40B4-BE49-F238E27FC236}">
                <a16:creationId xmlns:a16="http://schemas.microsoft.com/office/drawing/2014/main" id="{7B8C090C-0A4A-46E0-901C-E236BB11ABF4}"/>
              </a:ext>
            </a:extLst>
          </p:cNvPr>
          <p:cNvPicPr>
            <a:picLocks noChangeAspect="1"/>
          </p:cNvPicPr>
          <p:nvPr/>
        </p:nvPicPr>
        <p:blipFill>
          <a:blip r:embed="rId3"/>
          <a:stretch>
            <a:fillRect/>
          </a:stretch>
        </p:blipFill>
        <p:spPr>
          <a:xfrm>
            <a:off x="4963065" y="3687776"/>
            <a:ext cx="559635" cy="559635"/>
          </a:xfrm>
          <a:prstGeom prst="rect">
            <a:avLst/>
          </a:prstGeom>
        </p:spPr>
      </p:pic>
      <p:pic>
        <p:nvPicPr>
          <p:cNvPr id="9" name="Picture 8">
            <a:extLst>
              <a:ext uri="{FF2B5EF4-FFF2-40B4-BE49-F238E27FC236}">
                <a16:creationId xmlns:a16="http://schemas.microsoft.com/office/drawing/2014/main" id="{BC1F1D90-9399-4FE8-9047-96FFADC52024}"/>
              </a:ext>
            </a:extLst>
          </p:cNvPr>
          <p:cNvPicPr>
            <a:picLocks noChangeAspect="1"/>
          </p:cNvPicPr>
          <p:nvPr/>
        </p:nvPicPr>
        <p:blipFill>
          <a:blip r:embed="rId4"/>
          <a:stretch>
            <a:fillRect/>
          </a:stretch>
        </p:blipFill>
        <p:spPr>
          <a:xfrm>
            <a:off x="4843917" y="2488753"/>
            <a:ext cx="797931" cy="797931"/>
          </a:xfrm>
          <a:prstGeom prst="rect">
            <a:avLst/>
          </a:prstGeom>
        </p:spPr>
      </p:pic>
      <p:pic>
        <p:nvPicPr>
          <p:cNvPr id="10" name="Picture 9">
            <a:extLst>
              <a:ext uri="{FF2B5EF4-FFF2-40B4-BE49-F238E27FC236}">
                <a16:creationId xmlns:a16="http://schemas.microsoft.com/office/drawing/2014/main" id="{F2F8356A-DC46-409C-B1D2-FAD63C764A1E}"/>
              </a:ext>
            </a:extLst>
          </p:cNvPr>
          <p:cNvPicPr>
            <a:picLocks noChangeAspect="1"/>
          </p:cNvPicPr>
          <p:nvPr/>
        </p:nvPicPr>
        <p:blipFill>
          <a:blip r:embed="rId5"/>
          <a:stretch>
            <a:fillRect/>
          </a:stretch>
        </p:blipFill>
        <p:spPr>
          <a:xfrm>
            <a:off x="4950939" y="4770981"/>
            <a:ext cx="583888" cy="573252"/>
          </a:xfrm>
          <a:prstGeom prst="rect">
            <a:avLst/>
          </a:prstGeom>
        </p:spPr>
      </p:pic>
      <p:sp>
        <p:nvSpPr>
          <p:cNvPr id="11" name="Text Placeholder 2">
            <a:extLst>
              <a:ext uri="{FF2B5EF4-FFF2-40B4-BE49-F238E27FC236}">
                <a16:creationId xmlns:a16="http://schemas.microsoft.com/office/drawing/2014/main" id="{5E6E3DBC-EEA2-40E7-93C1-E7A77107E6CC}"/>
              </a:ext>
            </a:extLst>
          </p:cNvPr>
          <p:cNvSpPr txBox="1">
            <a:spLocks/>
          </p:cNvSpPr>
          <p:nvPr/>
        </p:nvSpPr>
        <p:spPr>
          <a:xfrm>
            <a:off x="6096001" y="3803446"/>
            <a:ext cx="6968548" cy="3282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33" dirty="0">
                <a:latin typeface="Open Sans" panose="020B0606030504020204"/>
              </a:rPr>
              <a:t>https://www.linkedin.com/in/marcelfranke/</a:t>
            </a:r>
          </a:p>
        </p:txBody>
      </p:sp>
      <p:sp>
        <p:nvSpPr>
          <p:cNvPr id="12" name="Text Placeholder 2">
            <a:extLst>
              <a:ext uri="{FF2B5EF4-FFF2-40B4-BE49-F238E27FC236}">
                <a16:creationId xmlns:a16="http://schemas.microsoft.com/office/drawing/2014/main" id="{D2E5CDF2-4304-4375-A3F9-C1922B673713}"/>
              </a:ext>
            </a:extLst>
          </p:cNvPr>
          <p:cNvSpPr txBox="1">
            <a:spLocks/>
          </p:cNvSpPr>
          <p:nvPr/>
        </p:nvSpPr>
        <p:spPr>
          <a:xfrm>
            <a:off x="6095999" y="4893458"/>
            <a:ext cx="6968548" cy="3282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133" dirty="0">
                <a:latin typeface="Open Sans" panose="020B0606030504020204"/>
              </a:rPr>
              <a:t>marcel.franke@microsoft.com</a:t>
            </a:r>
          </a:p>
        </p:txBody>
      </p:sp>
      <p:pic>
        <p:nvPicPr>
          <p:cNvPr id="3" name="Picture 2" descr="A close up of a sign&#10;&#10;Description automatically generated">
            <a:extLst>
              <a:ext uri="{FF2B5EF4-FFF2-40B4-BE49-F238E27FC236}">
                <a16:creationId xmlns:a16="http://schemas.microsoft.com/office/drawing/2014/main" id="{E24B2715-1A49-4843-A81B-FBB5435C57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39704" y="1417611"/>
            <a:ext cx="2140569" cy="459912"/>
          </a:xfrm>
          <a:prstGeom prst="rect">
            <a:avLst/>
          </a:prstGeom>
        </p:spPr>
      </p:pic>
    </p:spTree>
    <p:extLst>
      <p:ext uri="{BB962C8B-B14F-4D97-AF65-F5344CB8AC3E}">
        <p14:creationId xmlns:p14="http://schemas.microsoft.com/office/powerpoint/2010/main" val="3027551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2349-058F-4923-B0E8-2609E72C1C61}"/>
              </a:ext>
            </a:extLst>
          </p:cNvPr>
          <p:cNvSpPr>
            <a:spLocks noGrp="1"/>
          </p:cNvSpPr>
          <p:nvPr>
            <p:ph type="title"/>
          </p:nvPr>
        </p:nvSpPr>
        <p:spPr>
          <a:xfrm>
            <a:off x="588263" y="457200"/>
            <a:ext cx="11018520" cy="553998"/>
          </a:xfrm>
        </p:spPr>
        <p:txBody>
          <a:bodyPr/>
          <a:lstStyle/>
          <a:p>
            <a:r>
              <a:rPr lang="en-US" dirty="0"/>
              <a:t> Code-first ML with Notebooks </a:t>
            </a:r>
          </a:p>
        </p:txBody>
      </p:sp>
      <p:sp>
        <p:nvSpPr>
          <p:cNvPr id="3" name="Text Placeholder 2">
            <a:extLst>
              <a:ext uri="{FF2B5EF4-FFF2-40B4-BE49-F238E27FC236}">
                <a16:creationId xmlns:a16="http://schemas.microsoft.com/office/drawing/2014/main" id="{53596302-1702-41F6-80C4-8EAC23D0CFCE}"/>
              </a:ext>
            </a:extLst>
          </p:cNvPr>
          <p:cNvSpPr>
            <a:spLocks noGrp="1"/>
          </p:cNvSpPr>
          <p:nvPr>
            <p:ph type="body" sz="quarter" idx="10"/>
          </p:nvPr>
        </p:nvSpPr>
        <p:spPr>
          <a:xfrm>
            <a:off x="588263" y="1187451"/>
            <a:ext cx="5469305" cy="4370427"/>
          </a:xfrm>
        </p:spPr>
        <p:txBody>
          <a:bodyPr/>
          <a:lstStyle/>
          <a:p>
            <a:endParaRPr lang="en-US" sz="2000" dirty="0"/>
          </a:p>
          <a:p>
            <a:endParaRPr lang="en-US" sz="2000" dirty="0"/>
          </a:p>
          <a:p>
            <a:pPr marL="0" indent="0">
              <a:buNone/>
            </a:pPr>
            <a:r>
              <a:rPr lang="en-US" sz="2000" dirty="0"/>
              <a:t>Build and deploy models easily using integrated notebooks and popular tools. Collaboratively debug models and share notebooks within the boundaries of workspace.</a:t>
            </a:r>
          </a:p>
          <a:p>
            <a:pPr marL="0" indent="0">
              <a:buNone/>
            </a:pPr>
            <a:endParaRPr lang="en-US" sz="2000" dirty="0"/>
          </a:p>
          <a:p>
            <a:pPr marL="0" indent="0">
              <a:buNone/>
            </a:pPr>
            <a:r>
              <a:rPr lang="en-US" sz="2000" dirty="0"/>
              <a:t>Broad support for Azure VM types and persisted low-level customization makes advanced scenarios</a:t>
            </a:r>
          </a:p>
          <a:p>
            <a:endParaRPr lang="en-US" sz="2000" dirty="0"/>
          </a:p>
          <a:p>
            <a:pPr marL="0" indent="0">
              <a:buNone/>
            </a:pPr>
            <a:r>
              <a:rPr lang="en-US" sz="2000" dirty="0"/>
              <a:t>Pre-configured environment with up-to-date ML packages, GPU drivers and everything Data Scientists need to save time on setup tasks.</a:t>
            </a:r>
          </a:p>
        </p:txBody>
      </p:sp>
      <p:sp>
        <p:nvSpPr>
          <p:cNvPr id="16" name="TextBox 15">
            <a:extLst>
              <a:ext uri="{FF2B5EF4-FFF2-40B4-BE49-F238E27FC236}">
                <a16:creationId xmlns:a16="http://schemas.microsoft.com/office/drawing/2014/main" id="{7FFFA541-72A8-4E5D-8945-6DB7F7503179}"/>
              </a:ext>
            </a:extLst>
          </p:cNvPr>
          <p:cNvSpPr txBox="1"/>
          <p:nvPr/>
        </p:nvSpPr>
        <p:spPr>
          <a:xfrm>
            <a:off x="488631" y="2703438"/>
            <a:ext cx="4683443" cy="461665"/>
          </a:xfrm>
          <a:prstGeom prst="rect">
            <a:avLst/>
          </a:prstGeom>
          <a:noFill/>
        </p:spPr>
        <p:txBody>
          <a:bodyPr wrap="square" rtlCol="0">
            <a:spAutoFit/>
          </a:bodyPr>
          <a:lstStyle/>
          <a:p>
            <a:endParaRPr lang="en-US" sz="1200">
              <a:latin typeface="Segoe UI Light" panose="020B0502040204020203" pitchFamily="34" charset="0"/>
              <a:cs typeface="Segoe UI Light" panose="020B0502040204020203" pitchFamily="34" charset="0"/>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effectLst/>
              <a:uLnTx/>
              <a:uFillTx/>
              <a:latin typeface="Segoe UI Light" panose="020B0502040204020203" pitchFamily="34" charset="0"/>
              <a:ea typeface="+mn-ea"/>
              <a:cs typeface="Segoe UI Light" panose="020B0502040204020203" pitchFamily="34" charset="0"/>
            </a:endParaRPr>
          </a:p>
        </p:txBody>
      </p:sp>
      <p:pic>
        <p:nvPicPr>
          <p:cNvPr id="4" name="Picture 3" descr="A screenshot of a social media post&#10;&#10;Description automatically generated">
            <a:extLst>
              <a:ext uri="{FF2B5EF4-FFF2-40B4-BE49-F238E27FC236}">
                <a16:creationId xmlns:a16="http://schemas.microsoft.com/office/drawing/2014/main" id="{CD6FA2D0-ED38-433B-9576-22633C8A04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4927" y="2117580"/>
            <a:ext cx="5637073" cy="3674086"/>
          </a:xfrm>
          <a:prstGeom prst="rect">
            <a:avLst/>
          </a:prstGeom>
        </p:spPr>
      </p:pic>
      <p:sp>
        <p:nvSpPr>
          <p:cNvPr id="24" name="Text Placeholder 152">
            <a:extLst>
              <a:ext uri="{FF2B5EF4-FFF2-40B4-BE49-F238E27FC236}">
                <a16:creationId xmlns:a16="http://schemas.microsoft.com/office/drawing/2014/main" id="{03727AEE-508C-40D8-899C-AA8F22B89FA2}"/>
              </a:ext>
            </a:extLst>
          </p:cNvPr>
          <p:cNvSpPr txBox="1">
            <a:spLocks/>
          </p:cNvSpPr>
          <p:nvPr/>
        </p:nvSpPr>
        <p:spPr>
          <a:xfrm>
            <a:off x="215600" y="2189425"/>
            <a:ext cx="5899447" cy="30315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600" dirty="0">
              <a:gradFill>
                <a:gsLst>
                  <a:gs pos="1250">
                    <a:srgbClr val="1A1A1A"/>
                  </a:gs>
                  <a:gs pos="100000">
                    <a:srgbClr val="1A1A1A"/>
                  </a:gs>
                </a:gsLst>
                <a:lin ang="5400000" scaled="0"/>
              </a:gradFill>
              <a:latin typeface="Segoe UI"/>
              <a:cs typeface="Segoe UI Semilight"/>
            </a:endParaRPr>
          </a:p>
        </p:txBody>
      </p:sp>
    </p:spTree>
    <p:extLst>
      <p:ext uri="{BB962C8B-B14F-4D97-AF65-F5344CB8AC3E}">
        <p14:creationId xmlns:p14="http://schemas.microsoft.com/office/powerpoint/2010/main" val="390467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a:solidFill>
                  <a:schemeClr val="accent2"/>
                </a:solidFill>
              </a:rPr>
              <a:t>Studio, Designer, Notebooks</a:t>
            </a:r>
          </a:p>
        </p:txBody>
      </p:sp>
    </p:spTree>
    <p:extLst>
      <p:ext uri="{BB962C8B-B14F-4D97-AF65-F5344CB8AC3E}">
        <p14:creationId xmlns:p14="http://schemas.microsoft.com/office/powerpoint/2010/main" val="4194244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D7E82-C21E-4CA4-AC0E-065226EDCA4B}"/>
              </a:ext>
            </a:extLst>
          </p:cNvPr>
          <p:cNvSpPr>
            <a:spLocks noGrp="1"/>
          </p:cNvSpPr>
          <p:nvPr>
            <p:ph type="title"/>
          </p:nvPr>
        </p:nvSpPr>
        <p:spPr>
          <a:xfrm>
            <a:off x="588263" y="2760305"/>
            <a:ext cx="3477325" cy="553998"/>
          </a:xfrm>
        </p:spPr>
        <p:txBody>
          <a:bodyPr/>
          <a:lstStyle/>
          <a:p>
            <a:r>
              <a:rPr lang="en-US" dirty="0"/>
              <a:t>Datasets</a:t>
            </a:r>
          </a:p>
        </p:txBody>
      </p:sp>
      <p:sp>
        <p:nvSpPr>
          <p:cNvPr id="3" name="Text Placeholder 2">
            <a:extLst>
              <a:ext uri="{FF2B5EF4-FFF2-40B4-BE49-F238E27FC236}">
                <a16:creationId xmlns:a16="http://schemas.microsoft.com/office/drawing/2014/main" id="{7BFD7027-8540-4B62-9C26-33FFF7B70392}"/>
              </a:ext>
            </a:extLst>
          </p:cNvPr>
          <p:cNvSpPr>
            <a:spLocks noGrp="1"/>
          </p:cNvSpPr>
          <p:nvPr>
            <p:ph type="body" sz="quarter" idx="10"/>
          </p:nvPr>
        </p:nvSpPr>
        <p:spPr>
          <a:xfrm>
            <a:off x="588963" y="3429000"/>
            <a:ext cx="3560762" cy="861774"/>
          </a:xfrm>
        </p:spPr>
        <p:txBody>
          <a:bodyPr/>
          <a:lstStyle/>
          <a:p>
            <a:pPr marL="0" indent="0">
              <a:buNone/>
            </a:pPr>
            <a:r>
              <a:rPr lang="en-US" dirty="0"/>
              <a:t>Easily connect with your data</a:t>
            </a:r>
          </a:p>
        </p:txBody>
      </p:sp>
      <p:sp>
        <p:nvSpPr>
          <p:cNvPr id="5" name="AutoShape 4" descr="Data-concept-diagram">
            <a:extLst>
              <a:ext uri="{FF2B5EF4-FFF2-40B4-BE49-F238E27FC236}">
                <a16:creationId xmlns:a16="http://schemas.microsoft.com/office/drawing/2014/main" id="{67CCF0A8-B06D-4368-8000-F21C769D3183}"/>
              </a:ext>
            </a:extLst>
          </p:cNvPr>
          <p:cNvSpPr>
            <a:spLocks noChangeAspect="1" noChangeArrowheads="1"/>
          </p:cNvSpPr>
          <p:nvPr/>
        </p:nvSpPr>
        <p:spPr bwMode="auto">
          <a:xfrm>
            <a:off x="5943600" y="3276600"/>
            <a:ext cx="4668780" cy="46687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D33F8610-6576-45F4-B2C5-FB3B1DA6CE7E}"/>
              </a:ext>
            </a:extLst>
          </p:cNvPr>
          <p:cNvPicPr>
            <a:picLocks noChangeAspect="1"/>
          </p:cNvPicPr>
          <p:nvPr/>
        </p:nvPicPr>
        <p:blipFill>
          <a:blip r:embed="rId2"/>
          <a:stretch>
            <a:fillRect/>
          </a:stretch>
        </p:blipFill>
        <p:spPr>
          <a:xfrm>
            <a:off x="4949783" y="1458298"/>
            <a:ext cx="6653254" cy="3941404"/>
          </a:xfrm>
          <a:prstGeom prst="rect">
            <a:avLst/>
          </a:prstGeom>
        </p:spPr>
      </p:pic>
    </p:spTree>
    <p:extLst>
      <p:ext uri="{BB962C8B-B14F-4D97-AF65-F5344CB8AC3E}">
        <p14:creationId xmlns:p14="http://schemas.microsoft.com/office/powerpoint/2010/main" val="37466515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a:solidFill>
                  <a:schemeClr val="accent2"/>
                </a:solidFill>
              </a:rPr>
              <a:t>Datasets &amp; Data drift</a:t>
            </a:r>
          </a:p>
        </p:txBody>
      </p:sp>
    </p:spTree>
    <p:extLst>
      <p:ext uri="{BB962C8B-B14F-4D97-AF65-F5344CB8AC3E}">
        <p14:creationId xmlns:p14="http://schemas.microsoft.com/office/powerpoint/2010/main" val="213295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E3204-4AE0-4B47-9D82-FFB4089E3972}"/>
              </a:ext>
            </a:extLst>
          </p:cNvPr>
          <p:cNvSpPr>
            <a:spLocks noGrp="1"/>
          </p:cNvSpPr>
          <p:nvPr>
            <p:ph type="title"/>
          </p:nvPr>
        </p:nvSpPr>
        <p:spPr>
          <a:xfrm>
            <a:off x="588263" y="2206307"/>
            <a:ext cx="3477325" cy="1107996"/>
          </a:xfrm>
        </p:spPr>
        <p:txBody>
          <a:bodyPr/>
          <a:lstStyle/>
          <a:p>
            <a:r>
              <a:rPr lang="en-US" dirty="0"/>
              <a:t>Data Drift Monitoring</a:t>
            </a:r>
          </a:p>
        </p:txBody>
      </p:sp>
      <p:sp>
        <p:nvSpPr>
          <p:cNvPr id="3" name="Text Placeholder 2">
            <a:extLst>
              <a:ext uri="{FF2B5EF4-FFF2-40B4-BE49-F238E27FC236}">
                <a16:creationId xmlns:a16="http://schemas.microsoft.com/office/drawing/2014/main" id="{910BD60B-51D2-4CF0-83EF-C269AB711E4C}"/>
              </a:ext>
            </a:extLst>
          </p:cNvPr>
          <p:cNvSpPr>
            <a:spLocks noGrp="1"/>
          </p:cNvSpPr>
          <p:nvPr>
            <p:ph type="body" sz="quarter" idx="10"/>
          </p:nvPr>
        </p:nvSpPr>
        <p:spPr>
          <a:xfrm>
            <a:off x="588963" y="3429000"/>
            <a:ext cx="3560762" cy="1378839"/>
          </a:xfrm>
        </p:spPr>
        <p:txBody>
          <a:bodyPr/>
          <a:lstStyle/>
          <a:p>
            <a:pPr marL="0" indent="0">
              <a:buNone/>
            </a:pPr>
            <a:endParaRPr lang="en-US" dirty="0"/>
          </a:p>
          <a:p>
            <a:pPr marL="0" indent="0">
              <a:buNone/>
            </a:pPr>
            <a:r>
              <a:rPr lang="en-US" dirty="0"/>
              <a:t>Monitor Data Drift on deployed models</a:t>
            </a:r>
          </a:p>
        </p:txBody>
      </p:sp>
      <p:pic>
        <p:nvPicPr>
          <p:cNvPr id="1026" name="Picture 2" descr="See data drift detected by Azure Machine Learning">
            <a:extLst>
              <a:ext uri="{FF2B5EF4-FFF2-40B4-BE49-F238E27FC236}">
                <a16:creationId xmlns:a16="http://schemas.microsoft.com/office/drawing/2014/main" id="{32614E86-7E95-4443-95D6-327FE5E35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1490" y="1778832"/>
            <a:ext cx="7910509" cy="3256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7397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26C879-E9A4-400C-BECC-174748DCCE12}"/>
              </a:ext>
            </a:extLst>
          </p:cNvPr>
          <p:cNvPicPr>
            <a:picLocks noChangeAspect="1"/>
          </p:cNvPicPr>
          <p:nvPr/>
        </p:nvPicPr>
        <p:blipFill>
          <a:blip r:embed="rId2">
            <a:clrChange>
              <a:clrFrom>
                <a:srgbClr val="E6E6E6"/>
              </a:clrFrom>
              <a:clrTo>
                <a:srgbClr val="E6E6E6">
                  <a:alpha val="0"/>
                </a:srgbClr>
              </a:clrTo>
            </a:clrChange>
          </a:blip>
          <a:stretch>
            <a:fillRect/>
          </a:stretch>
        </p:blipFill>
        <p:spPr>
          <a:xfrm>
            <a:off x="906757" y="58157"/>
            <a:ext cx="10378485" cy="6741686"/>
          </a:xfrm>
          <a:prstGeom prst="rect">
            <a:avLst/>
          </a:prstGeom>
        </p:spPr>
      </p:pic>
    </p:spTree>
    <p:extLst>
      <p:ext uri="{BB962C8B-B14F-4D97-AF65-F5344CB8AC3E}">
        <p14:creationId xmlns:p14="http://schemas.microsoft.com/office/powerpoint/2010/main" val="61557162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1">
            <a:extLst>
              <a:ext uri="{FF2B5EF4-FFF2-40B4-BE49-F238E27FC236}">
                <a16:creationId xmlns:a16="http://schemas.microsoft.com/office/drawing/2014/main" id="{C4AC55CB-1E53-4046-9F18-736C738B94F2}"/>
              </a:ext>
            </a:extLst>
          </p:cNvPr>
          <p:cNvSpPr txBox="1">
            <a:spLocks/>
          </p:cNvSpPr>
          <p:nvPr/>
        </p:nvSpPr>
        <p:spPr>
          <a:xfrm>
            <a:off x="2653011" y="4873351"/>
            <a:ext cx="6885978" cy="5688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8D4"/>
                </a:solidFill>
                <a:effectLst/>
                <a:uLnTx/>
                <a:uFillTx/>
                <a:latin typeface="Segoe UI Semibold" panose="020B0702040204020203" pitchFamily="34" charset="0"/>
                <a:ea typeface="+mn-ea"/>
                <a:cs typeface="Segoe UI Semibold" panose="020B0702040204020203" pitchFamily="34" charset="0"/>
              </a:rPr>
              <a:t>How much is this car worth?</a:t>
            </a:r>
          </a:p>
        </p:txBody>
      </p:sp>
      <p:sp>
        <p:nvSpPr>
          <p:cNvPr id="5" name="Freeform 5">
            <a:extLst>
              <a:ext uri="{FF2B5EF4-FFF2-40B4-BE49-F238E27FC236}">
                <a16:creationId xmlns:a16="http://schemas.microsoft.com/office/drawing/2014/main" id="{E3669FDF-B3F4-4C9E-A603-C252A18C2BAB}"/>
              </a:ext>
            </a:extLst>
          </p:cNvPr>
          <p:cNvSpPr>
            <a:spLocks noEditPoints="1"/>
          </p:cNvSpPr>
          <p:nvPr/>
        </p:nvSpPr>
        <p:spPr bwMode="auto">
          <a:xfrm>
            <a:off x="4439031" y="2659496"/>
            <a:ext cx="3298372" cy="1984378"/>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905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4" name="Title 3">
            <a:extLst>
              <a:ext uri="{FF2B5EF4-FFF2-40B4-BE49-F238E27FC236}">
                <a16:creationId xmlns:a16="http://schemas.microsoft.com/office/drawing/2014/main" id="{BC1B64E8-0110-42ED-B8AE-31983F89D9BE}"/>
              </a:ext>
            </a:extLst>
          </p:cNvPr>
          <p:cNvSpPr>
            <a:spLocks noGrp="1"/>
          </p:cNvSpPr>
          <p:nvPr>
            <p:ph type="title"/>
          </p:nvPr>
        </p:nvSpPr>
        <p:spPr/>
        <p:txBody>
          <a:bodyPr/>
          <a:lstStyle/>
          <a:p>
            <a:pPr algn="l"/>
            <a:r>
              <a:rPr lang="en-US" spc="0">
                <a:ln>
                  <a:noFill/>
                </a:ln>
                <a:solidFill>
                  <a:srgbClr val="FFFFFF"/>
                </a:solidFill>
                <a:latin typeface="Segoe UI Semibold" panose="020B0702040204020203" pitchFamily="34" charset="0"/>
                <a:cs typeface="Segoe UI Semibold" panose="020B0702040204020203" pitchFamily="34" charset="0"/>
              </a:rPr>
              <a:t>Azure Machine Learning</a:t>
            </a:r>
            <a:endParaRPr lang="en-US"/>
          </a:p>
        </p:txBody>
      </p:sp>
      <p:sp>
        <p:nvSpPr>
          <p:cNvPr id="6" name="Text Placeholder 5">
            <a:extLst>
              <a:ext uri="{FF2B5EF4-FFF2-40B4-BE49-F238E27FC236}">
                <a16:creationId xmlns:a16="http://schemas.microsoft.com/office/drawing/2014/main" id="{E571579B-B1D8-4234-9E39-6C7606F0C752}"/>
              </a:ext>
            </a:extLst>
          </p:cNvPr>
          <p:cNvSpPr>
            <a:spLocks noGrp="1"/>
          </p:cNvSpPr>
          <p:nvPr>
            <p:ph type="body" sz="quarter" idx="11"/>
          </p:nvPr>
        </p:nvSpPr>
        <p:spPr/>
        <p:txBody>
          <a:bodyPr/>
          <a:lstStyle/>
          <a:p>
            <a:pPr algn="l"/>
            <a:r>
              <a:rPr lang="en-US">
                <a:solidFill>
                  <a:srgbClr val="0078D4"/>
                </a:solidFill>
                <a:cs typeface="Segoe UI" pitchFamily="34" charset="0"/>
              </a:rPr>
              <a:t>Automated machine learning</a:t>
            </a:r>
            <a:endParaRPr lang="en-US" sz="4000">
              <a:solidFill>
                <a:srgbClr val="FFFFFF"/>
              </a:solidFill>
              <a:latin typeface="Segoe UI Semibold" panose="020B0702040204020203" pitchFamily="34" charset="0"/>
              <a:cs typeface="Segoe UI Semibold" panose="020B0702040204020203" pitchFamily="34" charset="0"/>
            </a:endParaRPr>
          </a:p>
        </p:txBody>
      </p:sp>
    </p:spTree>
    <p:custDataLst>
      <p:tags r:id="rId1"/>
    </p:custDataLst>
    <p:extLst>
      <p:ext uri="{BB962C8B-B14F-4D97-AF65-F5344CB8AC3E}">
        <p14:creationId xmlns:p14="http://schemas.microsoft.com/office/powerpoint/2010/main" val="5653961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A458CC-0786-48FB-A64B-B427CE24316B}"/>
              </a:ext>
            </a:extLst>
          </p:cNvPr>
          <p:cNvSpPr/>
          <p:nvPr/>
        </p:nvSpPr>
        <p:spPr bwMode="auto">
          <a:xfrm>
            <a:off x="5577476" y="2780150"/>
            <a:ext cx="1371644"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Parameter 1</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Parameter 2</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Parameter 3</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Parameter 4</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a:t>
            </a:r>
          </a:p>
        </p:txBody>
      </p:sp>
      <p:sp>
        <p:nvSpPr>
          <p:cNvPr id="64" name="Title 2"/>
          <p:cNvSpPr>
            <a:spLocks noGrp="1"/>
          </p:cNvSpPr>
          <p:nvPr>
            <p:ph type="title"/>
          </p:nvPr>
        </p:nvSpPr>
        <p:spPr/>
        <p:txBody>
          <a:bodyPr/>
          <a:lstStyle/>
          <a:p>
            <a:pPr algn="l"/>
            <a:r>
              <a:rPr lang="en-US">
                <a:solidFill>
                  <a:schemeClr val="tx1"/>
                </a:solidFill>
              </a:rPr>
              <a:t>Model creation is typically a time-consuming process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a:t>
            </a:r>
          </a:p>
        </p:txBody>
      </p:sp>
      <p:sp>
        <p:nvSpPr>
          <p:cNvPr id="11" name="Rectangle 10">
            <a:extLst>
              <a:ext uri="{FF2B5EF4-FFF2-40B4-BE49-F238E27FC236}">
                <a16:creationId xmlns:a16="http://schemas.microsoft.com/office/drawing/2014/main" id="{E605D490-EE66-4928-8D25-10151ED50C5B}"/>
              </a:ext>
            </a:extLst>
          </p:cNvPr>
          <p:cNvSpPr/>
          <p:nvPr/>
        </p:nvSpPr>
        <p:spPr bwMode="auto">
          <a:xfrm>
            <a:off x="735582" y="2829079"/>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Mileage</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2802580"/>
            <a:ext cx="2084214" cy="341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Gradient Boosted</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893312"/>
            <a:ext cx="1450614" cy="147003"/>
            <a:chOff x="8120217" y="3558128"/>
            <a:chExt cx="1940664" cy="147003"/>
          </a:xfrm>
          <a:solidFill>
            <a:schemeClr val="accent1"/>
          </a:solidFill>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a:grpFill/>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41014"/>
            <a:ext cx="1450614" cy="146999"/>
            <a:chOff x="8120217" y="3558128"/>
            <a:chExt cx="1940664" cy="146999"/>
          </a:xfrm>
          <a:solidFill>
            <a:schemeClr val="accent1"/>
          </a:solidFill>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a:grpFill/>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88712"/>
            <a:ext cx="1450614" cy="147000"/>
            <a:chOff x="8120217" y="3558128"/>
            <a:chExt cx="1940664" cy="147000"/>
          </a:xfrm>
          <a:solidFill>
            <a:schemeClr val="accent1"/>
          </a:solidFill>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a:grpFill/>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a:solidFill>
            <a:schemeClr val="accent1"/>
          </a:solidFill>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a:grpFill/>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7227837" y="2948871"/>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227837" y="3296571"/>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227837" y="3644271"/>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227837" y="3991970"/>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16019" y="4218340"/>
            <a:ext cx="564577" cy="237757"/>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accent1"/>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DE726EF7-D1FA-4062-B4C5-9B6733D5C31E}"/>
              </a:ext>
            </a:extLst>
          </p:cNvPr>
          <p:cNvGrpSpPr/>
          <p:nvPr/>
        </p:nvGrpSpPr>
        <p:grpSpPr>
          <a:xfrm>
            <a:off x="2469759" y="2268043"/>
            <a:ext cx="7252482" cy="341632"/>
            <a:chOff x="735582" y="2268043"/>
            <a:chExt cx="7252482" cy="341632"/>
          </a:xfrm>
        </p:grpSpPr>
        <p:sp>
          <p:nvSpPr>
            <p:cNvPr id="101" name="Rectangle 100">
              <a:extLst>
                <a:ext uri="{FF2B5EF4-FFF2-40B4-BE49-F238E27FC236}">
                  <a16:creationId xmlns:a16="http://schemas.microsoft.com/office/drawing/2014/main" id="{324E18D1-6B94-4650-90E2-157E1950682B}"/>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102" name="Rectangle 101">
              <a:extLst>
                <a:ext uri="{FF2B5EF4-FFF2-40B4-BE49-F238E27FC236}">
                  <a16:creationId xmlns:a16="http://schemas.microsoft.com/office/drawing/2014/main" id="{A3A8272B-7B63-4A7D-A68B-04789BD8FA46}"/>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103" name="Rectangle 102">
              <a:extLst>
                <a:ext uri="{FF2B5EF4-FFF2-40B4-BE49-F238E27FC236}">
                  <a16:creationId xmlns:a16="http://schemas.microsoft.com/office/drawing/2014/main" id="{10198808-CC0B-495A-81F7-CAE7F8DC4458}"/>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grpSp>
      <p:sp>
        <p:nvSpPr>
          <p:cNvPr id="104" name="Rectangle 103">
            <a:extLst>
              <a:ext uri="{FF2B5EF4-FFF2-40B4-BE49-F238E27FC236}">
                <a16:creationId xmlns:a16="http://schemas.microsoft.com/office/drawing/2014/main" id="{D0CF168F-2132-4758-BFE1-832832D1F6AC}"/>
              </a:ext>
            </a:extLst>
          </p:cNvPr>
          <p:cNvSpPr/>
          <p:nvPr/>
        </p:nvSpPr>
        <p:spPr bwMode="auto">
          <a:xfrm>
            <a:off x="735582" y="3528963"/>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Car brand</a:t>
            </a:r>
          </a:p>
        </p:txBody>
      </p:sp>
      <p:sp>
        <p:nvSpPr>
          <p:cNvPr id="105" name="Rectangle 104">
            <a:extLst>
              <a:ext uri="{FF2B5EF4-FFF2-40B4-BE49-F238E27FC236}">
                <a16:creationId xmlns:a16="http://schemas.microsoft.com/office/drawing/2014/main" id="{FD25B7A3-F9AD-4257-871B-494A13D668C1}"/>
              </a:ext>
            </a:extLst>
          </p:cNvPr>
          <p:cNvSpPr/>
          <p:nvPr/>
        </p:nvSpPr>
        <p:spPr bwMode="auto">
          <a:xfrm>
            <a:off x="735582" y="3879259"/>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Year of make</a:t>
            </a:r>
          </a:p>
        </p:txBody>
      </p:sp>
      <p:grpSp>
        <p:nvGrpSpPr>
          <p:cNvPr id="70" name="Group 69">
            <a:extLst>
              <a:ext uri="{FF2B5EF4-FFF2-40B4-BE49-F238E27FC236}">
                <a16:creationId xmlns:a16="http://schemas.microsoft.com/office/drawing/2014/main" id="{14AA2959-6F4C-429A-A8AB-CE521F9CDFEF}"/>
              </a:ext>
            </a:extLst>
          </p:cNvPr>
          <p:cNvGrpSpPr/>
          <p:nvPr/>
        </p:nvGrpSpPr>
        <p:grpSpPr>
          <a:xfrm>
            <a:off x="7295059" y="4281370"/>
            <a:ext cx="1450614" cy="147002"/>
            <a:chOff x="8120217" y="3558128"/>
            <a:chExt cx="1940664" cy="147002"/>
          </a:xfrm>
          <a:solidFill>
            <a:schemeClr val="accent1"/>
          </a:solidFill>
        </p:grpSpPr>
        <p:cxnSp>
          <p:nvCxnSpPr>
            <p:cNvPr id="71" name="Straight Connector 70">
              <a:extLst>
                <a:ext uri="{FF2B5EF4-FFF2-40B4-BE49-F238E27FC236}">
                  <a16:creationId xmlns:a16="http://schemas.microsoft.com/office/drawing/2014/main" id="{E7EC2C52-1819-4767-80A1-A75A6DFB7A87}"/>
                </a:ext>
              </a:extLst>
            </p:cNvPr>
            <p:cNvCxnSpPr/>
            <p:nvPr/>
          </p:nvCxnSpPr>
          <p:spPr>
            <a:xfrm flipV="1">
              <a:off x="8120217"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6190086-0E14-456D-A3EA-699EEEB26E5F}"/>
                </a:ext>
              </a:extLst>
            </p:cNvPr>
            <p:cNvCxnSpPr/>
            <p:nvPr/>
          </p:nvCxnSpPr>
          <p:spPr>
            <a:xfrm flipV="1">
              <a:off x="1006088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6" name="Group 75">
              <a:extLst>
                <a:ext uri="{FF2B5EF4-FFF2-40B4-BE49-F238E27FC236}">
                  <a16:creationId xmlns:a16="http://schemas.microsoft.com/office/drawing/2014/main" id="{0DCDE0FC-AFB8-4AF2-968D-59AABFF9ADE3}"/>
                </a:ext>
              </a:extLst>
            </p:cNvPr>
            <p:cNvGrpSpPr/>
            <p:nvPr/>
          </p:nvGrpSpPr>
          <p:grpSpPr>
            <a:xfrm>
              <a:off x="8335846" y="3595364"/>
              <a:ext cx="1509402" cy="109766"/>
              <a:chOff x="8335846" y="3502450"/>
              <a:chExt cx="1509402" cy="202679"/>
            </a:xfrm>
            <a:grpFill/>
          </p:grpSpPr>
          <p:cxnSp>
            <p:nvCxnSpPr>
              <p:cNvPr id="77" name="Straight Connector 76">
                <a:extLst>
                  <a:ext uri="{FF2B5EF4-FFF2-40B4-BE49-F238E27FC236}">
                    <a16:creationId xmlns:a16="http://schemas.microsoft.com/office/drawing/2014/main" id="{09E16FAD-08D0-4E8C-A18F-711C4CEECCCE}"/>
                  </a:ext>
                </a:extLst>
              </p:cNvPr>
              <p:cNvCxnSpPr/>
              <p:nvPr/>
            </p:nvCxnSpPr>
            <p:spPr>
              <a:xfrm flipV="1">
                <a:off x="8335846"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158C30-719E-4C2C-825D-490990D26729}"/>
                  </a:ext>
                </a:extLst>
              </p:cNvPr>
              <p:cNvCxnSpPr/>
              <p:nvPr/>
            </p:nvCxnSpPr>
            <p:spPr>
              <a:xfrm flipV="1">
                <a:off x="8551475"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BE32757-C701-41B2-9C72-E2617C77806E}"/>
                  </a:ext>
                </a:extLst>
              </p:cNvPr>
              <p:cNvCxnSpPr/>
              <p:nvPr/>
            </p:nvCxnSpPr>
            <p:spPr>
              <a:xfrm flipV="1">
                <a:off x="8767104"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4D0AAB6-5B96-4A7F-B240-D048BDFF71DF}"/>
                  </a:ext>
                </a:extLst>
              </p:cNvPr>
              <p:cNvCxnSpPr>
                <a:cxnSpLocks/>
              </p:cNvCxnSpPr>
              <p:nvPr/>
            </p:nvCxnSpPr>
            <p:spPr>
              <a:xfrm flipV="1">
                <a:off x="8982733" y="3502450"/>
                <a:ext cx="0" cy="20267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900AE66-D293-4436-84A1-E503410EDAC9}"/>
                  </a:ext>
                </a:extLst>
              </p:cNvPr>
              <p:cNvCxnSpPr/>
              <p:nvPr/>
            </p:nvCxnSpPr>
            <p:spPr>
              <a:xfrm flipV="1">
                <a:off x="9198361"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70103E5-57E3-4E59-ACBC-F5BC090D6906}"/>
                  </a:ext>
                </a:extLst>
              </p:cNvPr>
              <p:cNvCxnSpPr/>
              <p:nvPr/>
            </p:nvCxnSpPr>
            <p:spPr>
              <a:xfrm flipV="1">
                <a:off x="9413990"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D410592-BE65-46FC-BB57-A316F21EA63C}"/>
                  </a:ext>
                </a:extLst>
              </p:cNvPr>
              <p:cNvCxnSpPr/>
              <p:nvPr/>
            </p:nvCxnSpPr>
            <p:spPr>
              <a:xfrm flipV="1">
                <a:off x="9629619"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3C2D859-5A03-4D3C-BFBF-A8976DC67BEA}"/>
                  </a:ext>
                </a:extLst>
              </p:cNvPr>
              <p:cNvCxnSpPr/>
              <p:nvPr/>
            </p:nvCxnSpPr>
            <p:spPr>
              <a:xfrm flipV="1">
                <a:off x="9845248" y="3558128"/>
                <a:ext cx="0" cy="146999"/>
              </a:xfrm>
              <a:prstGeom prst="line">
                <a:avLst/>
              </a:prstGeom>
              <a:grpFill/>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85" name="Isosceles Triangle 84">
            <a:extLst>
              <a:ext uri="{FF2B5EF4-FFF2-40B4-BE49-F238E27FC236}">
                <a16:creationId xmlns:a16="http://schemas.microsoft.com/office/drawing/2014/main" id="{F6F4027C-0511-46B4-9511-0BB75D5B785C}"/>
              </a:ext>
            </a:extLst>
          </p:cNvPr>
          <p:cNvSpPr/>
          <p:nvPr/>
        </p:nvSpPr>
        <p:spPr bwMode="auto">
          <a:xfrm>
            <a:off x="7227837" y="4336929"/>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23A33F65-273D-4BE6-939B-D4F13F542CFB}"/>
              </a:ext>
            </a:extLst>
          </p:cNvPr>
          <p:cNvGrpSpPr/>
          <p:nvPr/>
        </p:nvGrpSpPr>
        <p:grpSpPr>
          <a:xfrm>
            <a:off x="12265211" y="1510205"/>
            <a:ext cx="981849" cy="981849"/>
            <a:chOff x="2234350" y="1976027"/>
            <a:chExt cx="1158327" cy="1158328"/>
          </a:xfrm>
        </p:grpSpPr>
        <p:sp>
          <p:nvSpPr>
            <p:cNvPr id="137" name="Oval 9">
              <a:extLst>
                <a:ext uri="{FF2B5EF4-FFF2-40B4-BE49-F238E27FC236}">
                  <a16:creationId xmlns:a16="http://schemas.microsoft.com/office/drawing/2014/main" id="{0E98B4AE-FC7A-4329-A354-AF19F7921DC7}"/>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38" name="Group 137">
              <a:extLst>
                <a:ext uri="{FF2B5EF4-FFF2-40B4-BE49-F238E27FC236}">
                  <a16:creationId xmlns:a16="http://schemas.microsoft.com/office/drawing/2014/main" id="{A525ADC1-D960-46BD-A4FF-857AD74C0784}"/>
                </a:ext>
              </a:extLst>
            </p:cNvPr>
            <p:cNvGrpSpPr/>
            <p:nvPr/>
          </p:nvGrpSpPr>
          <p:grpSpPr>
            <a:xfrm>
              <a:off x="2506262" y="2276142"/>
              <a:ext cx="629742" cy="436179"/>
              <a:chOff x="3186734" y="2614346"/>
              <a:chExt cx="675958" cy="468190"/>
            </a:xfrm>
          </p:grpSpPr>
          <p:sp>
            <p:nvSpPr>
              <p:cNvPr id="139" name="Freeform: Shape 138">
                <a:extLst>
                  <a:ext uri="{FF2B5EF4-FFF2-40B4-BE49-F238E27FC236}">
                    <a16:creationId xmlns:a16="http://schemas.microsoft.com/office/drawing/2014/main" id="{8ABA208B-0B0F-4264-A1DC-7DEFA1AF57F4}"/>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0" name="Rectangle 27">
                <a:extLst>
                  <a:ext uri="{FF2B5EF4-FFF2-40B4-BE49-F238E27FC236}">
                    <a16:creationId xmlns:a16="http://schemas.microsoft.com/office/drawing/2014/main" id="{B0882D30-A241-4DDE-BDE6-44CAE9F23417}"/>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1" name="Rectangle 31">
                <a:extLst>
                  <a:ext uri="{FF2B5EF4-FFF2-40B4-BE49-F238E27FC236}">
                    <a16:creationId xmlns:a16="http://schemas.microsoft.com/office/drawing/2014/main" id="{802ABAB2-D780-478A-B995-C32BDA055003}"/>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2" name="Rectangle 32">
                <a:extLst>
                  <a:ext uri="{FF2B5EF4-FFF2-40B4-BE49-F238E27FC236}">
                    <a16:creationId xmlns:a16="http://schemas.microsoft.com/office/drawing/2014/main" id="{6E89B756-2DCA-46B9-A09F-C095EA0F41CB}"/>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C4020653-5C5D-49D6-A447-2EFB916A619B}"/>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tx2"/>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33E9554C-597B-4EB3-BC60-502358EFC314}"/>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ED6BF018-FAF0-42B0-A1D8-1DECBD87590E}"/>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84ECB5E3-E013-4367-8194-F4A7D61BD3F6}"/>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7" name="Oval 33">
                <a:extLst>
                  <a:ext uri="{FF2B5EF4-FFF2-40B4-BE49-F238E27FC236}">
                    <a16:creationId xmlns:a16="http://schemas.microsoft.com/office/drawing/2014/main" id="{2E733B09-2E60-4EE1-B716-F60849C7C63C}"/>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8" name="Oval 34">
                <a:extLst>
                  <a:ext uri="{FF2B5EF4-FFF2-40B4-BE49-F238E27FC236}">
                    <a16:creationId xmlns:a16="http://schemas.microsoft.com/office/drawing/2014/main" id="{CF7126E7-0218-4664-8C57-BA2ECEC0796E}"/>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49" name="Freeform 35">
                <a:extLst>
                  <a:ext uri="{FF2B5EF4-FFF2-40B4-BE49-F238E27FC236}">
                    <a16:creationId xmlns:a16="http://schemas.microsoft.com/office/drawing/2014/main" id="{1D46E403-6DBC-46ED-BA32-5DAFA6F7FA22}"/>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0" name="Freeform 36">
                <a:extLst>
                  <a:ext uri="{FF2B5EF4-FFF2-40B4-BE49-F238E27FC236}">
                    <a16:creationId xmlns:a16="http://schemas.microsoft.com/office/drawing/2014/main" id="{0BD5D42E-0628-4813-832F-DEF9FFAF002D}"/>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151" name="Group 150">
            <a:extLst>
              <a:ext uri="{FF2B5EF4-FFF2-40B4-BE49-F238E27FC236}">
                <a16:creationId xmlns:a16="http://schemas.microsoft.com/office/drawing/2014/main" id="{EFB5E1BD-800E-42B4-8C98-4EB07B0C4613}"/>
              </a:ext>
            </a:extLst>
          </p:cNvPr>
          <p:cNvGrpSpPr/>
          <p:nvPr/>
        </p:nvGrpSpPr>
        <p:grpSpPr>
          <a:xfrm>
            <a:off x="12265211" y="2938954"/>
            <a:ext cx="981849" cy="972580"/>
            <a:chOff x="5601137" y="3200412"/>
            <a:chExt cx="981849" cy="972580"/>
          </a:xfrm>
        </p:grpSpPr>
        <p:sp>
          <p:nvSpPr>
            <p:cNvPr id="152" name="Oval 9">
              <a:extLst>
                <a:ext uri="{FF2B5EF4-FFF2-40B4-BE49-F238E27FC236}">
                  <a16:creationId xmlns:a16="http://schemas.microsoft.com/office/drawing/2014/main" id="{9976DF2A-C7C4-4491-A29D-B84D570FDCA0}"/>
                </a:ext>
              </a:extLst>
            </p:cNvPr>
            <p:cNvSpPr>
              <a:spLocks noChangeArrowheads="1"/>
            </p:cNvSpPr>
            <p:nvPr/>
          </p:nvSpPr>
          <p:spPr bwMode="auto">
            <a:xfrm>
              <a:off x="5601137" y="3200412"/>
              <a:ext cx="981849" cy="972580"/>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53" name="Freeform 6">
              <a:extLst>
                <a:ext uri="{FF2B5EF4-FFF2-40B4-BE49-F238E27FC236}">
                  <a16:creationId xmlns:a16="http://schemas.microsoft.com/office/drawing/2014/main" id="{83300020-DC79-450C-9593-4E30FC0AB10B}"/>
                </a:ext>
              </a:extLst>
            </p:cNvPr>
            <p:cNvSpPr>
              <a:spLocks/>
            </p:cNvSpPr>
            <p:nvPr/>
          </p:nvSpPr>
          <p:spPr bwMode="auto">
            <a:xfrm>
              <a:off x="6035388" y="3788469"/>
              <a:ext cx="64351" cy="21427"/>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7">
              <a:extLst>
                <a:ext uri="{FF2B5EF4-FFF2-40B4-BE49-F238E27FC236}">
                  <a16:creationId xmlns:a16="http://schemas.microsoft.com/office/drawing/2014/main" id="{31B7E033-201E-4FC8-A2A0-04FEFEE47759}"/>
                </a:ext>
              </a:extLst>
            </p:cNvPr>
            <p:cNvSpPr>
              <a:spLocks/>
            </p:cNvSpPr>
            <p:nvPr/>
          </p:nvSpPr>
          <p:spPr bwMode="auto">
            <a:xfrm>
              <a:off x="6215464" y="3669551"/>
              <a:ext cx="66515" cy="129095"/>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8">
              <a:extLst>
                <a:ext uri="{FF2B5EF4-FFF2-40B4-BE49-F238E27FC236}">
                  <a16:creationId xmlns:a16="http://schemas.microsoft.com/office/drawing/2014/main" id="{617E2244-F1E2-4DBA-BD64-F1A6DF360008}"/>
                </a:ext>
              </a:extLst>
            </p:cNvPr>
            <p:cNvSpPr>
              <a:spLocks/>
            </p:cNvSpPr>
            <p:nvPr/>
          </p:nvSpPr>
          <p:spPr bwMode="auto">
            <a:xfrm>
              <a:off x="6239258" y="3565633"/>
              <a:ext cx="90850" cy="39104"/>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6" name="Oval 9">
              <a:extLst>
                <a:ext uri="{FF2B5EF4-FFF2-40B4-BE49-F238E27FC236}">
                  <a16:creationId xmlns:a16="http://schemas.microsoft.com/office/drawing/2014/main" id="{C99E162D-576A-4045-8D96-509D1774076D}"/>
                </a:ext>
              </a:extLst>
            </p:cNvPr>
            <p:cNvSpPr>
              <a:spLocks noChangeArrowheads="1"/>
            </p:cNvSpPr>
            <p:nvPr/>
          </p:nvSpPr>
          <p:spPr bwMode="auto">
            <a:xfrm>
              <a:off x="6008890" y="380882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7" name="Oval 11">
              <a:extLst>
                <a:ext uri="{FF2B5EF4-FFF2-40B4-BE49-F238E27FC236}">
                  <a16:creationId xmlns:a16="http://schemas.microsoft.com/office/drawing/2014/main" id="{F4500605-4197-40F4-8553-7AE12546D08D}"/>
                </a:ext>
              </a:extLst>
            </p:cNvPr>
            <p:cNvSpPr>
              <a:spLocks noChangeArrowheads="1"/>
            </p:cNvSpPr>
            <p:nvPr/>
          </p:nvSpPr>
          <p:spPr bwMode="auto">
            <a:xfrm>
              <a:off x="6256022" y="3798646"/>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8" name="Oval 12">
              <a:extLst>
                <a:ext uri="{FF2B5EF4-FFF2-40B4-BE49-F238E27FC236}">
                  <a16:creationId xmlns:a16="http://schemas.microsoft.com/office/drawing/2014/main" id="{9657810D-00A5-46BE-81E8-505A4EB9365A}"/>
                </a:ext>
              </a:extLst>
            </p:cNvPr>
            <p:cNvSpPr>
              <a:spLocks noChangeArrowheads="1"/>
            </p:cNvSpPr>
            <p:nvPr/>
          </p:nvSpPr>
          <p:spPr bwMode="auto">
            <a:xfrm>
              <a:off x="6303609" y="351367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59" name="Freeform 5">
              <a:extLst>
                <a:ext uri="{FF2B5EF4-FFF2-40B4-BE49-F238E27FC236}">
                  <a16:creationId xmlns:a16="http://schemas.microsoft.com/office/drawing/2014/main" id="{D43A6201-308E-49DC-99FA-BF4089A305F7}"/>
                </a:ext>
              </a:extLst>
            </p:cNvPr>
            <p:cNvSpPr>
              <a:spLocks/>
            </p:cNvSpPr>
            <p:nvPr/>
          </p:nvSpPr>
          <p:spPr bwMode="auto">
            <a:xfrm>
              <a:off x="6099740" y="3720440"/>
              <a:ext cx="46506" cy="179447"/>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0" name="Oval 10">
              <a:extLst>
                <a:ext uri="{FF2B5EF4-FFF2-40B4-BE49-F238E27FC236}">
                  <a16:creationId xmlns:a16="http://schemas.microsoft.com/office/drawing/2014/main" id="{DA8D9238-5579-4707-B39C-638D17FF6C32}"/>
                </a:ext>
              </a:extLst>
            </p:cNvPr>
            <p:cNvSpPr>
              <a:spLocks noChangeArrowheads="1"/>
            </p:cNvSpPr>
            <p:nvPr/>
          </p:nvSpPr>
          <p:spPr bwMode="auto">
            <a:xfrm>
              <a:off x="6146246" y="3874175"/>
              <a:ext cx="51914" cy="51424"/>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61" name="Magnifying_Glass">
              <a:extLst>
                <a:ext uri="{FF2B5EF4-FFF2-40B4-BE49-F238E27FC236}">
                  <a16:creationId xmlns:a16="http://schemas.microsoft.com/office/drawing/2014/main" id="{282ACCB5-62E4-49CC-918A-142B107E49DD}"/>
                </a:ext>
              </a:extLst>
            </p:cNvPr>
            <p:cNvGrpSpPr/>
            <p:nvPr/>
          </p:nvGrpSpPr>
          <p:grpSpPr>
            <a:xfrm flipH="1">
              <a:off x="5789089" y="3409228"/>
              <a:ext cx="476390" cy="471893"/>
              <a:chOff x="5741782" y="1706805"/>
              <a:chExt cx="657225" cy="657225"/>
            </a:xfrm>
          </p:grpSpPr>
          <p:sp>
            <p:nvSpPr>
              <p:cNvPr id="162" name="Freeform: Shape 161">
                <a:extLst>
                  <a:ext uri="{FF2B5EF4-FFF2-40B4-BE49-F238E27FC236}">
                    <a16:creationId xmlns:a16="http://schemas.microsoft.com/office/drawing/2014/main" id="{80B8067D-CC10-472E-8CC9-C25441CD371D}"/>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tx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7C8EE0AC-7FB0-4EDE-92FE-0AF67081E96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B39DF663-9562-49D1-B219-8E81D900FC0E}"/>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0E2B6ACD-60D3-4F22-8F59-76BD059F841D}"/>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66" name="Rectangle 165">
            <a:extLst>
              <a:ext uri="{FF2B5EF4-FFF2-40B4-BE49-F238E27FC236}">
                <a16:creationId xmlns:a16="http://schemas.microsoft.com/office/drawing/2014/main" id="{12720928-BB7D-4D83-8373-486646D79835}"/>
              </a:ext>
            </a:extLst>
          </p:cNvPr>
          <p:cNvSpPr/>
          <p:nvPr/>
        </p:nvSpPr>
        <p:spPr bwMode="auto">
          <a:xfrm>
            <a:off x="12196961" y="0"/>
            <a:ext cx="1097280" cy="6858000"/>
          </a:xfrm>
          <a:prstGeom prst="rect">
            <a:avLst/>
          </a:prstGeom>
          <a:solidFill>
            <a:srgbClr val="0D0D0D">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7" name="Group 166">
            <a:extLst>
              <a:ext uri="{FF2B5EF4-FFF2-40B4-BE49-F238E27FC236}">
                <a16:creationId xmlns:a16="http://schemas.microsoft.com/office/drawing/2014/main" id="{98CB7CA2-D3F5-4241-9142-E9F064DE4236}"/>
              </a:ext>
            </a:extLst>
          </p:cNvPr>
          <p:cNvGrpSpPr/>
          <p:nvPr/>
        </p:nvGrpSpPr>
        <p:grpSpPr>
          <a:xfrm>
            <a:off x="12265211" y="4391708"/>
            <a:ext cx="981849" cy="944711"/>
            <a:chOff x="5605076" y="3228477"/>
            <a:chExt cx="981849" cy="944711"/>
          </a:xfrm>
        </p:grpSpPr>
        <p:sp>
          <p:nvSpPr>
            <p:cNvPr id="168" name="Oval 9">
              <a:extLst>
                <a:ext uri="{FF2B5EF4-FFF2-40B4-BE49-F238E27FC236}">
                  <a16:creationId xmlns:a16="http://schemas.microsoft.com/office/drawing/2014/main" id="{A3EE4904-3995-4BB2-A5BB-C89424E123C8}"/>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69" name="Group 30">
              <a:extLst>
                <a:ext uri="{FF2B5EF4-FFF2-40B4-BE49-F238E27FC236}">
                  <a16:creationId xmlns:a16="http://schemas.microsoft.com/office/drawing/2014/main" id="{D622324D-3A23-4BB5-8FA8-29958F5DAF57}"/>
                </a:ext>
              </a:extLst>
            </p:cNvPr>
            <p:cNvGrpSpPr>
              <a:grpSpLocks noChangeAspect="1"/>
            </p:cNvGrpSpPr>
            <p:nvPr/>
          </p:nvGrpSpPr>
          <p:grpSpPr bwMode="auto">
            <a:xfrm>
              <a:off x="5825227" y="3487459"/>
              <a:ext cx="541546" cy="437907"/>
              <a:chOff x="3469" y="1860"/>
              <a:chExt cx="742" cy="600"/>
            </a:xfrm>
            <a:solidFill>
              <a:schemeClr val="bg1"/>
            </a:solidFill>
          </p:grpSpPr>
          <p:sp>
            <p:nvSpPr>
              <p:cNvPr id="170" name="Freeform 31">
                <a:extLst>
                  <a:ext uri="{FF2B5EF4-FFF2-40B4-BE49-F238E27FC236}">
                    <a16:creationId xmlns:a16="http://schemas.microsoft.com/office/drawing/2014/main" id="{D79888F7-727B-4572-8B71-7153D371616F}"/>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1" name="Freeform 32">
                <a:extLst>
                  <a:ext uri="{FF2B5EF4-FFF2-40B4-BE49-F238E27FC236}">
                    <a16:creationId xmlns:a16="http://schemas.microsoft.com/office/drawing/2014/main" id="{4B34E13F-DC49-4515-A841-00978133A273}"/>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33">
                <a:extLst>
                  <a:ext uri="{FF2B5EF4-FFF2-40B4-BE49-F238E27FC236}">
                    <a16:creationId xmlns:a16="http://schemas.microsoft.com/office/drawing/2014/main" id="{BE932778-3BE0-486E-B968-2CC97056CE87}"/>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34">
                <a:extLst>
                  <a:ext uri="{FF2B5EF4-FFF2-40B4-BE49-F238E27FC236}">
                    <a16:creationId xmlns:a16="http://schemas.microsoft.com/office/drawing/2014/main" id="{914C0CAF-027A-472E-93FD-DE4C104C5EA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4" name="Oval 35">
                <a:extLst>
                  <a:ext uri="{FF2B5EF4-FFF2-40B4-BE49-F238E27FC236}">
                    <a16:creationId xmlns:a16="http://schemas.microsoft.com/office/drawing/2014/main" id="{F6B39A9F-4C6B-4F2C-A3D2-4F932A0E95FE}"/>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5" name="Oval 36">
                <a:extLst>
                  <a:ext uri="{FF2B5EF4-FFF2-40B4-BE49-F238E27FC236}">
                    <a16:creationId xmlns:a16="http://schemas.microsoft.com/office/drawing/2014/main" id="{B7D213C4-31B4-4E71-A1F0-EDF67D8AF38A}"/>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6" name="Oval 37">
                <a:extLst>
                  <a:ext uri="{FF2B5EF4-FFF2-40B4-BE49-F238E27FC236}">
                    <a16:creationId xmlns:a16="http://schemas.microsoft.com/office/drawing/2014/main" id="{AB8F67A9-C7E2-4E5A-80D3-86065988377D}"/>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7" name="Oval 38">
                <a:extLst>
                  <a:ext uri="{FF2B5EF4-FFF2-40B4-BE49-F238E27FC236}">
                    <a16:creationId xmlns:a16="http://schemas.microsoft.com/office/drawing/2014/main" id="{2752AC0B-8362-4644-8B33-CA204807D205}"/>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78" name="Oval 39">
                <a:extLst>
                  <a:ext uri="{FF2B5EF4-FFF2-40B4-BE49-F238E27FC236}">
                    <a16:creationId xmlns:a16="http://schemas.microsoft.com/office/drawing/2014/main" id="{76CCF63F-6D65-4DFA-AD04-026A57979788}"/>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Others</a:t>
            </a:r>
          </a:p>
        </p:txBody>
      </p:sp>
    </p:spTree>
    <p:custDataLst>
      <p:tags r:id="rId1"/>
    </p:custDataLst>
    <p:extLst>
      <p:ext uri="{BB962C8B-B14F-4D97-AF65-F5344CB8AC3E}">
        <p14:creationId xmlns:p14="http://schemas.microsoft.com/office/powerpoint/2010/main" val="256641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4.44444E-6 L -0.14232 4.44444E-6 " pathEditMode="relative" rAng="0" ptsTypes="AA">
                                      <p:cBhvr>
                                        <p:cTn id="6" dur="1000" fill="hold"/>
                                        <p:tgtEl>
                                          <p:spTgt spid="100"/>
                                        </p:tgtEl>
                                        <p:attrNameLst>
                                          <p:attrName>ppt_x</p:attrName>
                                          <p:attrName>ppt_y</p:attrName>
                                        </p:attrNameLst>
                                      </p:cBhvr>
                                      <p:rCtr x="-7122" y="0"/>
                                    </p:animMotion>
                                  </p:childTnLst>
                                </p:cTn>
                              </p:par>
                            </p:childTnLst>
                          </p:cTn>
                        </p:par>
                        <p:par>
                          <p:cTn id="7" fill="hold">
                            <p:stCondLst>
                              <p:cond delay="1000"/>
                            </p:stCondLst>
                            <p:childTnLst>
                              <p:par>
                                <p:cTn id="8" presetID="22" presetClass="entr" presetSubtype="1"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par>
                                <p:cTn id="11" presetID="22" presetClass="entr" presetSubtype="1"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par>
                                <p:cTn id="14" presetID="22" presetClass="entr" presetSubtype="1" fill="hold" grpId="0" nodeType="withEffect">
                                  <p:stCondLst>
                                    <p:cond delay="50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4"/>
                                        </p:tgtEl>
                                        <p:attrNameLst>
                                          <p:attrName>style.visibility</p:attrName>
                                        </p:attrNameLst>
                                      </p:cBhvr>
                                      <p:to>
                                        <p:strVal val="visible"/>
                                      </p:to>
                                    </p:set>
                                    <p:animEffect transition="in" filter="fade">
                                      <p:cBhvr>
                                        <p:cTn id="21" dur="500"/>
                                        <p:tgtEl>
                                          <p:spTgt spid="104"/>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xit" presetSubtype="0" fill="hold" grpId="1" nodeType="withEffect">
                                  <p:stCondLst>
                                    <p:cond delay="500"/>
                                  </p:stCondLst>
                                  <p:childTnLst>
                                    <p:animEffect transition="out" filter="fade">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par>
                                <p:cTn id="46" presetID="22" presetClass="entr" presetSubtype="8" fill="hold"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par>
                                <p:cTn id="49" presetID="22" presetClass="entr" presetSubtype="8"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wipe(left)">
                                      <p:cBhvr>
                                        <p:cTn id="51" dur="500"/>
                                        <p:tgtEl>
                                          <p:spTgt spid="40"/>
                                        </p:tgtEl>
                                      </p:cBhvr>
                                    </p:animEffect>
                                  </p:childTnLst>
                                </p:cTn>
                              </p:par>
                              <p:par>
                                <p:cTn id="52" presetID="22" presetClass="entr" presetSubtype="8" fill="hold"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wipe(left)">
                                      <p:cBhvr>
                                        <p:cTn id="54" dur="500"/>
                                        <p:tgtEl>
                                          <p:spTgt spid="53"/>
                                        </p:tgtEl>
                                      </p:cBhvr>
                                    </p:animEffect>
                                  </p:childTnLst>
                                </p:cTn>
                              </p:par>
                              <p:par>
                                <p:cTn id="55" presetID="22" presetClass="entr" presetSubtype="8"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animEffect transition="in" filter="wipe(left)">
                                      <p:cBhvr>
                                        <p:cTn id="57" dur="500"/>
                                        <p:tgtEl>
                                          <p:spTgt spid="70"/>
                                        </p:tgtEl>
                                      </p:cBhvr>
                                    </p:animEffect>
                                  </p:childTnLst>
                                </p:cTn>
                              </p:par>
                              <p:par>
                                <p:cTn id="58" presetID="10" presetClass="entr" presetSubtype="0" fill="hold" grpId="0" nodeType="withEffect">
                                  <p:stCondLst>
                                    <p:cond delay="250"/>
                                  </p:stCondLst>
                                  <p:childTnLst>
                                    <p:set>
                                      <p:cBhvr>
                                        <p:cTn id="59" dur="1" fill="hold">
                                          <p:stCondLst>
                                            <p:cond delay="0"/>
                                          </p:stCondLst>
                                        </p:cTn>
                                        <p:tgtEl>
                                          <p:spTgt spid="66"/>
                                        </p:tgtEl>
                                        <p:attrNameLst>
                                          <p:attrName>style.visibility</p:attrName>
                                        </p:attrNameLst>
                                      </p:cBhvr>
                                      <p:to>
                                        <p:strVal val="visible"/>
                                      </p:to>
                                    </p:set>
                                    <p:animEffect transition="in" filter="fade">
                                      <p:cBhvr>
                                        <p:cTn id="60" dur="250"/>
                                        <p:tgtEl>
                                          <p:spTgt spid="66"/>
                                        </p:tgtEl>
                                      </p:cBhvr>
                                    </p:animEffect>
                                  </p:childTnLst>
                                </p:cTn>
                              </p:par>
                              <p:par>
                                <p:cTn id="61" presetID="10" presetClass="entr" presetSubtype="0" fill="hold" grpId="0" nodeType="withEffect">
                                  <p:stCondLst>
                                    <p:cond delay="250"/>
                                  </p:stCondLst>
                                  <p:childTnLst>
                                    <p:set>
                                      <p:cBhvr>
                                        <p:cTn id="62" dur="1" fill="hold">
                                          <p:stCondLst>
                                            <p:cond delay="0"/>
                                          </p:stCondLst>
                                        </p:cTn>
                                        <p:tgtEl>
                                          <p:spTgt spid="67"/>
                                        </p:tgtEl>
                                        <p:attrNameLst>
                                          <p:attrName>style.visibility</p:attrName>
                                        </p:attrNameLst>
                                      </p:cBhvr>
                                      <p:to>
                                        <p:strVal val="visible"/>
                                      </p:to>
                                    </p:set>
                                    <p:animEffect transition="in" filter="fade">
                                      <p:cBhvr>
                                        <p:cTn id="63" dur="250"/>
                                        <p:tgtEl>
                                          <p:spTgt spid="67"/>
                                        </p:tgtEl>
                                      </p:cBhvr>
                                    </p:animEffect>
                                  </p:childTnLst>
                                </p:cTn>
                              </p:par>
                              <p:par>
                                <p:cTn id="64" presetID="10" presetClass="entr" presetSubtype="0" fill="hold" grpId="0" nodeType="withEffect">
                                  <p:stCondLst>
                                    <p:cond delay="25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250"/>
                                        <p:tgtEl>
                                          <p:spTgt spid="68"/>
                                        </p:tgtEl>
                                      </p:cBhvr>
                                    </p:animEffect>
                                  </p:childTnLst>
                                </p:cTn>
                              </p:par>
                              <p:par>
                                <p:cTn id="67" presetID="10" presetClass="entr" presetSubtype="0" fill="hold" grpId="0" nodeType="withEffect">
                                  <p:stCondLst>
                                    <p:cond delay="250"/>
                                  </p:stCondLst>
                                  <p:childTnLst>
                                    <p:set>
                                      <p:cBhvr>
                                        <p:cTn id="68" dur="1" fill="hold">
                                          <p:stCondLst>
                                            <p:cond delay="0"/>
                                          </p:stCondLst>
                                        </p:cTn>
                                        <p:tgtEl>
                                          <p:spTgt spid="69"/>
                                        </p:tgtEl>
                                        <p:attrNameLst>
                                          <p:attrName>style.visibility</p:attrName>
                                        </p:attrNameLst>
                                      </p:cBhvr>
                                      <p:to>
                                        <p:strVal val="visible"/>
                                      </p:to>
                                    </p:set>
                                    <p:animEffect transition="in" filter="fade">
                                      <p:cBhvr>
                                        <p:cTn id="69" dur="250"/>
                                        <p:tgtEl>
                                          <p:spTgt spid="69"/>
                                        </p:tgtEl>
                                      </p:cBhvr>
                                    </p:animEffect>
                                  </p:childTnLst>
                                </p:cTn>
                              </p:par>
                              <p:par>
                                <p:cTn id="70" presetID="10" presetClass="entr" presetSubtype="0" fill="hold" grpId="0" nodeType="withEffect">
                                  <p:stCondLst>
                                    <p:cond delay="250"/>
                                  </p:stCondLst>
                                  <p:childTnLst>
                                    <p:set>
                                      <p:cBhvr>
                                        <p:cTn id="71" dur="1" fill="hold">
                                          <p:stCondLst>
                                            <p:cond delay="0"/>
                                          </p:stCondLst>
                                        </p:cTn>
                                        <p:tgtEl>
                                          <p:spTgt spid="85"/>
                                        </p:tgtEl>
                                        <p:attrNameLst>
                                          <p:attrName>style.visibility</p:attrName>
                                        </p:attrNameLst>
                                      </p:cBhvr>
                                      <p:to>
                                        <p:strVal val="visible"/>
                                      </p:to>
                                    </p:set>
                                    <p:animEffect transition="in" filter="fade">
                                      <p:cBhvr>
                                        <p:cTn id="72" dur="250"/>
                                        <p:tgtEl>
                                          <p:spTgt spid="85"/>
                                        </p:tgtEl>
                                      </p:cBhvr>
                                    </p:animEffect>
                                  </p:childTnLst>
                                </p:cTn>
                              </p:par>
                            </p:childTnLst>
                          </p:cTn>
                        </p:par>
                        <p:par>
                          <p:cTn id="73" fill="hold">
                            <p:stCondLst>
                              <p:cond delay="500"/>
                            </p:stCondLst>
                            <p:childTnLst>
                              <p:par>
                                <p:cTn id="74" presetID="63" presetClass="path" presetSubtype="0" accel="24000" decel="50000" fill="hold" grpId="1" nodeType="afterEffect">
                                  <p:stCondLst>
                                    <p:cond delay="0"/>
                                  </p:stCondLst>
                                  <p:childTnLst>
                                    <p:animMotion origin="layout" path="M 2.5E-6 -4.07407E-6 L 0.09245 -4.07407E-6 " pathEditMode="relative" rAng="0" ptsTypes="AA">
                                      <p:cBhvr>
                                        <p:cTn id="75" dur="750" fill="hold"/>
                                        <p:tgtEl>
                                          <p:spTgt spid="66"/>
                                        </p:tgtEl>
                                        <p:attrNameLst>
                                          <p:attrName>ppt_x</p:attrName>
                                          <p:attrName>ppt_y</p:attrName>
                                        </p:attrNameLst>
                                      </p:cBhvr>
                                      <p:rCtr x="4622" y="0"/>
                                    </p:animMotion>
                                  </p:childTnLst>
                                </p:cTn>
                              </p:par>
                              <p:par>
                                <p:cTn id="76" presetID="63" presetClass="path" presetSubtype="0" accel="24000" decel="50000" fill="hold" grpId="1" nodeType="withEffect">
                                  <p:stCondLst>
                                    <p:cond delay="0"/>
                                  </p:stCondLst>
                                  <p:childTnLst>
                                    <p:animMotion origin="layout" path="M 2.5E-6 -7.40741E-7 L 0.03958 -7.40741E-7 " pathEditMode="relative" rAng="0" ptsTypes="AA">
                                      <p:cBhvr>
                                        <p:cTn id="77" dur="750" fill="hold"/>
                                        <p:tgtEl>
                                          <p:spTgt spid="67"/>
                                        </p:tgtEl>
                                        <p:attrNameLst>
                                          <p:attrName>ppt_x</p:attrName>
                                          <p:attrName>ppt_y</p:attrName>
                                        </p:attrNameLst>
                                      </p:cBhvr>
                                      <p:rCtr x="1979" y="0"/>
                                    </p:animMotion>
                                  </p:childTnLst>
                                </p:cTn>
                              </p:par>
                              <p:par>
                                <p:cTn id="78" presetID="63" presetClass="path" presetSubtype="0" accel="24000" decel="50000" fill="hold" grpId="1" nodeType="withEffect">
                                  <p:stCondLst>
                                    <p:cond delay="0"/>
                                  </p:stCondLst>
                                  <p:childTnLst>
                                    <p:animMotion origin="layout" path="M 2.5E-6 2.59259E-6 L 0.05286 2.59259E-6 " pathEditMode="relative" rAng="0" ptsTypes="AA">
                                      <p:cBhvr>
                                        <p:cTn id="79" dur="750" fill="hold"/>
                                        <p:tgtEl>
                                          <p:spTgt spid="68"/>
                                        </p:tgtEl>
                                        <p:attrNameLst>
                                          <p:attrName>ppt_x</p:attrName>
                                          <p:attrName>ppt_y</p:attrName>
                                        </p:attrNameLst>
                                      </p:cBhvr>
                                      <p:rCtr x="2643" y="0"/>
                                    </p:animMotion>
                                  </p:childTnLst>
                                </p:cTn>
                              </p:par>
                              <p:par>
                                <p:cTn id="80" presetID="63" presetClass="path" presetSubtype="0" accel="24000" decel="50000" fill="hold" grpId="1" nodeType="withEffect">
                                  <p:stCondLst>
                                    <p:cond delay="0"/>
                                  </p:stCondLst>
                                  <p:childTnLst>
                                    <p:animMotion origin="layout" path="M 2.5E-6 -4.07407E-6 L 0.02643 -4.07407E-6 " pathEditMode="relative" rAng="0" ptsTypes="AA">
                                      <p:cBhvr>
                                        <p:cTn id="81" dur="750" fill="hold"/>
                                        <p:tgtEl>
                                          <p:spTgt spid="69"/>
                                        </p:tgtEl>
                                        <p:attrNameLst>
                                          <p:attrName>ppt_x</p:attrName>
                                          <p:attrName>ppt_y</p:attrName>
                                        </p:attrNameLst>
                                      </p:cBhvr>
                                      <p:rCtr x="1315" y="0"/>
                                    </p:animMotion>
                                  </p:childTnLst>
                                </p:cTn>
                              </p:par>
                              <p:par>
                                <p:cTn id="82" presetID="63" presetClass="path" presetSubtype="0" accel="24000" decel="50000" fill="hold" grpId="1" nodeType="withEffect">
                                  <p:stCondLst>
                                    <p:cond delay="0"/>
                                  </p:stCondLst>
                                  <p:childTnLst>
                                    <p:animMotion origin="layout" path="M 2.5E-6 -3.7037E-7 L 0.07916 -3.7037E-7 " pathEditMode="relative" rAng="0" ptsTypes="AA">
                                      <p:cBhvr>
                                        <p:cTn id="83" dur="750" fill="hold"/>
                                        <p:tgtEl>
                                          <p:spTgt spid="85"/>
                                        </p:tgtEl>
                                        <p:attrNameLst>
                                          <p:attrName>ppt_x</p:attrName>
                                          <p:attrName>ppt_y</p:attrName>
                                        </p:attrNameLst>
                                      </p:cBhvr>
                                      <p:rCtr x="3958" y="0"/>
                                    </p:animMotion>
                                  </p:childTnLst>
                                </p:cTn>
                              </p:par>
                            </p:childTnLst>
                          </p:cTn>
                        </p:par>
                        <p:par>
                          <p:cTn id="84" fill="hold">
                            <p:stCondLst>
                              <p:cond delay="1250"/>
                            </p:stCondLst>
                            <p:childTnLst>
                              <p:par>
                                <p:cTn id="85" presetID="12" presetClass="entr" presetSubtype="8" fill="hold" grpId="0" nodeType="afterEffect">
                                  <p:stCondLst>
                                    <p:cond delay="0"/>
                                  </p:stCondLst>
                                  <p:childTnLst>
                                    <p:set>
                                      <p:cBhvr>
                                        <p:cTn id="86" dur="1" fill="hold">
                                          <p:stCondLst>
                                            <p:cond delay="0"/>
                                          </p:stCondLst>
                                        </p:cTn>
                                        <p:tgtEl>
                                          <p:spTgt spid="75"/>
                                        </p:tgtEl>
                                        <p:attrNameLst>
                                          <p:attrName>style.visibility</p:attrName>
                                        </p:attrNameLst>
                                      </p:cBhvr>
                                      <p:to>
                                        <p:strVal val="visible"/>
                                      </p:to>
                                    </p:set>
                                    <p:anim calcmode="lin" valueType="num">
                                      <p:cBhvr additive="base">
                                        <p:cTn id="87" dur="500"/>
                                        <p:tgtEl>
                                          <p:spTgt spid="75"/>
                                        </p:tgtEl>
                                        <p:attrNameLst>
                                          <p:attrName>ppt_x</p:attrName>
                                        </p:attrNameLst>
                                      </p:cBhvr>
                                      <p:tavLst>
                                        <p:tav tm="0">
                                          <p:val>
                                            <p:strVal val="#ppt_x-#ppt_w*1.125000"/>
                                          </p:val>
                                        </p:tav>
                                        <p:tav tm="100000">
                                          <p:val>
                                            <p:strVal val="#ppt_x"/>
                                          </p:val>
                                        </p:tav>
                                      </p:tavLst>
                                    </p:anim>
                                    <p:animEffect transition="in" filter="wipe(right)">
                                      <p:cBhvr>
                                        <p:cTn id="88" dur="500"/>
                                        <p:tgtEl>
                                          <p:spTgt spid="75"/>
                                        </p:tgtEl>
                                      </p:cBhvr>
                                    </p:animEffect>
                                  </p:childTnLst>
                                </p:cTn>
                              </p:par>
                            </p:childTnLst>
                          </p:cTn>
                        </p:par>
                        <p:par>
                          <p:cTn id="89" fill="hold">
                            <p:stCondLst>
                              <p:cond delay="1750"/>
                            </p:stCondLst>
                            <p:childTnLst>
                              <p:par>
                                <p:cTn id="90" presetID="22" presetClass="entr" presetSubtype="8" fill="hold" grpId="0" nodeType="after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wipe(left)">
                                      <p:cBhvr>
                                        <p:cTn id="92" dur="500"/>
                                        <p:tgtEl>
                                          <p:spTgt spid="73"/>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wipe(left)">
                                      <p:cBhvr>
                                        <p:cTn id="9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6" grpId="0"/>
      <p:bldP spid="9" grpId="0"/>
      <p:bldP spid="11" grpId="0" animBg="1"/>
      <p:bldP spid="12" grpId="0" animBg="1"/>
      <p:bldP spid="66" grpId="0" animBg="1"/>
      <p:bldP spid="66" grpId="1" animBg="1"/>
      <p:bldP spid="67" grpId="0" animBg="1"/>
      <p:bldP spid="67" grpId="1" animBg="1"/>
      <p:bldP spid="68" grpId="0" animBg="1"/>
      <p:bldP spid="68" grpId="1" animBg="1"/>
      <p:bldP spid="69" grpId="0" animBg="1"/>
      <p:bldP spid="69" grpId="1" animBg="1"/>
      <p:bldP spid="73" grpId="0" animBg="1"/>
      <p:bldP spid="74" grpId="0"/>
      <p:bldP spid="75" grpId="0" animBg="1"/>
      <p:bldP spid="104" grpId="0" animBg="1"/>
      <p:bldP spid="105" grpId="0" animBg="1"/>
      <p:bldP spid="85" grpId="0" animBg="1"/>
      <p:bldP spid="85" grpId="1" animBg="1"/>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D24F1C5-AFA1-4EB9-B62D-87EF246C2E29}"/>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Criterion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Loss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Min Samples Split</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Min Samples Leaf</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Others</a:t>
            </a:r>
          </a:p>
        </p:txBody>
      </p:sp>
      <p:sp>
        <p:nvSpPr>
          <p:cNvPr id="84" name="Rectangle 83">
            <a:extLst>
              <a:ext uri="{FF2B5EF4-FFF2-40B4-BE49-F238E27FC236}">
                <a16:creationId xmlns:a16="http://schemas.microsoft.com/office/drawing/2014/main" id="{92192048-1443-47D3-9B5E-3646ED6B16D2}"/>
              </a:ext>
            </a:extLst>
          </p:cNvPr>
          <p:cNvSpPr/>
          <p:nvPr/>
        </p:nvSpPr>
        <p:spPr bwMode="auto">
          <a:xfrm>
            <a:off x="5577476" y="2780150"/>
            <a:ext cx="1669661" cy="17506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N </a:t>
            </a: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Neighbors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Weights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Metric</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P</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Others</a:t>
            </a: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6" name="Rectangle 5">
            <a:extLst>
              <a:ext uri="{FF2B5EF4-FFF2-40B4-BE49-F238E27FC236}">
                <a16:creationId xmlns:a16="http://schemas.microsoft.com/office/drawing/2014/main" id="{1168F540-B516-4595-99BE-669BAE43E877}"/>
              </a:ext>
            </a:extLst>
          </p:cNvPr>
          <p:cNvSpPr/>
          <p:nvPr/>
        </p:nvSpPr>
        <p:spPr bwMode="auto">
          <a:xfrm>
            <a:off x="735582" y="2780150"/>
            <a:ext cx="1775864"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Mileage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Condition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Car brand</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Year of make</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Regulations</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a:t>
            </a:r>
          </a:p>
        </p:txBody>
      </p:sp>
      <p:sp>
        <p:nvSpPr>
          <p:cNvPr id="9" name="Rectangle 8">
            <a:extLst>
              <a:ext uri="{FF2B5EF4-FFF2-40B4-BE49-F238E27FC236}">
                <a16:creationId xmlns:a16="http://schemas.microsoft.com/office/drawing/2014/main" id="{8613D47F-F817-488D-A5C9-E311626DB096}"/>
              </a:ext>
            </a:extLst>
          </p:cNvPr>
          <p:cNvSpPr/>
          <p:nvPr/>
        </p:nvSpPr>
        <p:spPr bwMode="auto">
          <a:xfrm>
            <a:off x="3084711" y="2780150"/>
            <a:ext cx="2281590" cy="2104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Gradient Boosted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Nearest Neighbors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SVM</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Bayesian Regression</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LGBM </a:t>
            </a:r>
          </a:p>
          <a:p>
            <a:pPr marL="0" marR="0" lvl="0" indent="0" algn="l" defTabSz="932472" rtl="0" eaLnBrk="1" fontAlgn="base" latinLnBrk="0" hangingPunct="1">
              <a:lnSpc>
                <a:spcPct val="15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Semibold" panose="020B0702040204020203" pitchFamily="34" charset="0"/>
              </a:rPr>
              <a:t>…</a:t>
            </a:r>
          </a:p>
        </p:txBody>
      </p:sp>
      <p:sp>
        <p:nvSpPr>
          <p:cNvPr id="12" name="Rectangle 11">
            <a:extLst>
              <a:ext uri="{FF2B5EF4-FFF2-40B4-BE49-F238E27FC236}">
                <a16:creationId xmlns:a16="http://schemas.microsoft.com/office/drawing/2014/main" id="{839EEEBE-474C-4A48-8C83-5F1694ABB77B}"/>
              </a:ext>
            </a:extLst>
          </p:cNvPr>
          <p:cNvSpPr/>
          <p:nvPr/>
        </p:nvSpPr>
        <p:spPr bwMode="auto">
          <a:xfrm>
            <a:off x="3084711" y="3183788"/>
            <a:ext cx="2084214"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Nearest</a:t>
            </a:r>
            <a:r>
              <a:rPr kumimoji="0" lang="en-US" sz="1200" b="0" i="0" u="none" strike="noStrike" kern="1200" cap="none" spc="0" normalizeH="0" baseline="0" noProof="0">
                <a:ln>
                  <a:noFill/>
                </a:ln>
                <a:solidFill>
                  <a:srgbClr val="1A1A1A"/>
                </a:solidFill>
                <a:effectLst/>
                <a:uLnTx/>
                <a:uFillTx/>
                <a:latin typeface="Segoe UI Semibold"/>
                <a:ea typeface="Segoe UI" pitchFamily="34" charset="0"/>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Neighbors</a:t>
            </a:r>
          </a:p>
        </p:txBody>
      </p:sp>
      <p:grpSp>
        <p:nvGrpSpPr>
          <p:cNvPr id="14" name="Group 13">
            <a:extLst>
              <a:ext uri="{FF2B5EF4-FFF2-40B4-BE49-F238E27FC236}">
                <a16:creationId xmlns:a16="http://schemas.microsoft.com/office/drawing/2014/main" id="{EB7F8B3D-BA5D-451F-A1DB-80D9356B9AD0}"/>
              </a:ext>
            </a:extLst>
          </p:cNvPr>
          <p:cNvGrpSpPr/>
          <p:nvPr/>
        </p:nvGrpSpPr>
        <p:grpSpPr>
          <a:xfrm>
            <a:off x="7295059" y="2917625"/>
            <a:ext cx="1450614" cy="147003"/>
            <a:chOff x="8120217" y="3558128"/>
            <a:chExt cx="1940664" cy="147003"/>
          </a:xfrm>
        </p:grpSpPr>
        <p:cxnSp>
          <p:nvCxnSpPr>
            <p:cNvPr id="15" name="Straight Connector 14">
              <a:extLst>
                <a:ext uri="{FF2B5EF4-FFF2-40B4-BE49-F238E27FC236}">
                  <a16:creationId xmlns:a16="http://schemas.microsoft.com/office/drawing/2014/main" id="{36E66D7F-221D-4A0D-A9EC-9E8497E2AEAA}"/>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F721B48-8884-4907-8896-F0A5619E29E6}"/>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70DBDBC-C4D7-4D6E-9975-A40CD248796E}"/>
                </a:ext>
              </a:extLst>
            </p:cNvPr>
            <p:cNvGrpSpPr/>
            <p:nvPr/>
          </p:nvGrpSpPr>
          <p:grpSpPr>
            <a:xfrm>
              <a:off x="8335846" y="3593256"/>
              <a:ext cx="1509402" cy="111875"/>
              <a:chOff x="8335846" y="3498555"/>
              <a:chExt cx="1509402" cy="206573"/>
            </a:xfrm>
          </p:grpSpPr>
          <p:cxnSp>
            <p:nvCxnSpPr>
              <p:cNvPr id="18" name="Straight Connector 17">
                <a:extLst>
                  <a:ext uri="{FF2B5EF4-FFF2-40B4-BE49-F238E27FC236}">
                    <a16:creationId xmlns:a16="http://schemas.microsoft.com/office/drawing/2014/main" id="{33F4E9F9-A7BB-417B-B7D8-44E513C1E35E}"/>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4471F8A-A6FF-478F-B21C-16B27F79EA16}"/>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7BD7BAD-A456-4CDA-AAF2-5B28F66CF7AC}"/>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D93968D-4ED1-4D98-BC02-7CE789FA38B2}"/>
                  </a:ext>
                </a:extLst>
              </p:cNvPr>
              <p:cNvCxnSpPr>
                <a:cxnSpLocks/>
              </p:cNvCxnSpPr>
              <p:nvPr/>
            </p:nvCxnSpPr>
            <p:spPr>
              <a:xfrm flipV="1">
                <a:off x="8982733" y="3498555"/>
                <a:ext cx="0" cy="20657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F79CF59-778A-4310-9EAA-73FC5193DBEB}"/>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35C58FA-21CF-4D4E-8F85-D218ABD5DBD4}"/>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307C462-2E34-4B78-AF4D-6D93FF61EB7D}"/>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482B236-4337-4E82-BF42-5F3BF652CD04}"/>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6" name="Group 25">
            <a:extLst>
              <a:ext uri="{FF2B5EF4-FFF2-40B4-BE49-F238E27FC236}">
                <a16:creationId xmlns:a16="http://schemas.microsoft.com/office/drawing/2014/main" id="{AE3E6691-849A-42CE-B310-226C974D8545}"/>
              </a:ext>
            </a:extLst>
          </p:cNvPr>
          <p:cNvGrpSpPr/>
          <p:nvPr/>
        </p:nvGrpSpPr>
        <p:grpSpPr>
          <a:xfrm>
            <a:off x="7295059" y="3257223"/>
            <a:ext cx="1450614" cy="146999"/>
            <a:chOff x="8120217" y="3558128"/>
            <a:chExt cx="1940664" cy="146999"/>
          </a:xfrm>
        </p:grpSpPr>
        <p:cxnSp>
          <p:nvCxnSpPr>
            <p:cNvPr id="27" name="Straight Connector 26">
              <a:extLst>
                <a:ext uri="{FF2B5EF4-FFF2-40B4-BE49-F238E27FC236}">
                  <a16:creationId xmlns:a16="http://schemas.microsoft.com/office/drawing/2014/main" id="{4A2AADB1-5ACB-4B06-8960-DA5B2CBA9577}"/>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971EAF7-2482-48BE-B9D1-ED930A7D5255}"/>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1B140EAB-319E-4A3D-BADD-1487F2A8610F}"/>
                </a:ext>
              </a:extLst>
            </p:cNvPr>
            <p:cNvGrpSpPr/>
            <p:nvPr/>
          </p:nvGrpSpPr>
          <p:grpSpPr>
            <a:xfrm>
              <a:off x="8335846" y="3592140"/>
              <a:ext cx="1509402" cy="112986"/>
              <a:chOff x="8335846" y="3496504"/>
              <a:chExt cx="1509402" cy="208625"/>
            </a:xfrm>
          </p:grpSpPr>
          <p:cxnSp>
            <p:nvCxnSpPr>
              <p:cNvPr id="31" name="Straight Connector 30">
                <a:extLst>
                  <a:ext uri="{FF2B5EF4-FFF2-40B4-BE49-F238E27FC236}">
                    <a16:creationId xmlns:a16="http://schemas.microsoft.com/office/drawing/2014/main" id="{E00BEBDB-ED9F-4CF4-86F8-6932A394656B}"/>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85136C-A8BF-418A-AC51-79F632211548}"/>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CE1A0-DB70-4794-98EC-7F2367C9D904}"/>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FE2E449-5E21-4074-AE06-FFA79787AFB8}"/>
                  </a:ext>
                </a:extLst>
              </p:cNvPr>
              <p:cNvCxnSpPr>
                <a:cxnSpLocks/>
              </p:cNvCxnSpPr>
              <p:nvPr/>
            </p:nvCxnSpPr>
            <p:spPr>
              <a:xfrm flipV="1">
                <a:off x="8982733" y="3496504"/>
                <a:ext cx="0" cy="208625"/>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7693B8E-21A1-4B6A-B15E-5563F05446DF}"/>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085440-B678-4A53-91EA-F68A0F5D3ABF}"/>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ECADAF9-6666-4671-8DF5-6C4B0902B046}"/>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39F7B7-30CE-40EC-BD52-084CB961FCF6}"/>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42862650-122D-478D-A643-4F78F1CFC9AD}"/>
              </a:ext>
            </a:extLst>
          </p:cNvPr>
          <p:cNvGrpSpPr/>
          <p:nvPr/>
        </p:nvGrpSpPr>
        <p:grpSpPr>
          <a:xfrm>
            <a:off x="7295059" y="3596817"/>
            <a:ext cx="1450614" cy="147000"/>
            <a:chOff x="8120217" y="3558128"/>
            <a:chExt cx="1940664" cy="147000"/>
          </a:xfrm>
        </p:grpSpPr>
        <p:cxnSp>
          <p:nvCxnSpPr>
            <p:cNvPr id="41" name="Straight Connector 40">
              <a:extLst>
                <a:ext uri="{FF2B5EF4-FFF2-40B4-BE49-F238E27FC236}">
                  <a16:creationId xmlns:a16="http://schemas.microsoft.com/office/drawing/2014/main" id="{9D607C2D-C5DF-442D-8A48-59D656A91493}"/>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DA20C60-AB0F-478B-8CA7-BFE6B3F9DBD4}"/>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0211F3B-8C0B-4A97-9EA8-D67A0CB21FF3}"/>
                </a:ext>
              </a:extLst>
            </p:cNvPr>
            <p:cNvGrpSpPr/>
            <p:nvPr/>
          </p:nvGrpSpPr>
          <p:grpSpPr>
            <a:xfrm>
              <a:off x="8335846" y="3593752"/>
              <a:ext cx="1509402" cy="111376"/>
              <a:chOff x="8335846" y="3499477"/>
              <a:chExt cx="1509402" cy="205652"/>
            </a:xfrm>
          </p:grpSpPr>
          <p:cxnSp>
            <p:nvCxnSpPr>
              <p:cNvPr id="45" name="Straight Connector 44">
                <a:extLst>
                  <a:ext uri="{FF2B5EF4-FFF2-40B4-BE49-F238E27FC236}">
                    <a16:creationId xmlns:a16="http://schemas.microsoft.com/office/drawing/2014/main" id="{7F1B9279-5D72-436B-AA70-8DE4EE1BA9C3}"/>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EFC06FA-2399-48C8-B905-D7338CDD3CDC}"/>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4B3B114-19EA-47E8-BE1A-AABBCF4D4F21}"/>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817593F-BEB3-4069-B7AD-0436D92788C8}"/>
                  </a:ext>
                </a:extLst>
              </p:cNvPr>
              <p:cNvCxnSpPr>
                <a:cxnSpLocks/>
              </p:cNvCxnSpPr>
              <p:nvPr/>
            </p:nvCxnSpPr>
            <p:spPr>
              <a:xfrm flipV="1">
                <a:off x="8982733" y="3499477"/>
                <a:ext cx="0" cy="20565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A67F6FE-9B8F-4A1B-A058-5414093A731F}"/>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F0A976-453B-463F-91D6-0C611B815CBC}"/>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565DDC2-7B47-4B83-A0FB-2DC7C7C8BC1B}"/>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D3691DC-B356-4D59-99E2-0970AE2C758A}"/>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3" name="Group 52">
            <a:extLst>
              <a:ext uri="{FF2B5EF4-FFF2-40B4-BE49-F238E27FC236}">
                <a16:creationId xmlns:a16="http://schemas.microsoft.com/office/drawing/2014/main" id="{B4CEA875-FCA7-44FB-A4C6-37F4D145A96D}"/>
              </a:ext>
            </a:extLst>
          </p:cNvPr>
          <p:cNvGrpSpPr/>
          <p:nvPr/>
        </p:nvGrpSpPr>
        <p:grpSpPr>
          <a:xfrm>
            <a:off x="7295059" y="3936411"/>
            <a:ext cx="1450614" cy="147002"/>
            <a:chOff x="8120217" y="3558128"/>
            <a:chExt cx="1940664" cy="147002"/>
          </a:xfrm>
        </p:grpSpPr>
        <p:cxnSp>
          <p:nvCxnSpPr>
            <p:cNvPr id="54" name="Straight Connector 53">
              <a:extLst>
                <a:ext uri="{FF2B5EF4-FFF2-40B4-BE49-F238E27FC236}">
                  <a16:creationId xmlns:a16="http://schemas.microsoft.com/office/drawing/2014/main" id="{B967AD7B-F52F-4B1F-B557-CDADFF492C20}"/>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2E85ECC0-806C-4FB5-AAC3-F83E14B7B514}"/>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1E82DF8A-9DA7-42CE-A9D7-D153E0037A75}"/>
                </a:ext>
              </a:extLst>
            </p:cNvPr>
            <p:cNvGrpSpPr/>
            <p:nvPr/>
          </p:nvGrpSpPr>
          <p:grpSpPr>
            <a:xfrm>
              <a:off x="8335846" y="3595364"/>
              <a:ext cx="1509402" cy="109766"/>
              <a:chOff x="8335846" y="3502450"/>
              <a:chExt cx="1509402" cy="202679"/>
            </a:xfrm>
          </p:grpSpPr>
          <p:cxnSp>
            <p:nvCxnSpPr>
              <p:cNvPr id="57" name="Straight Connector 56">
                <a:extLst>
                  <a:ext uri="{FF2B5EF4-FFF2-40B4-BE49-F238E27FC236}">
                    <a16:creationId xmlns:a16="http://schemas.microsoft.com/office/drawing/2014/main" id="{B49411CB-20CD-4961-BCEF-F473BF9DE50E}"/>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03961EE-4D11-41B0-A80C-6F74F6E972D2}"/>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EB82067-4994-4ABF-9DFE-E6EDD20ACAD8}"/>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3EC73D7-0229-49D8-9310-B919F1C32BD2}"/>
                  </a:ext>
                </a:extLst>
              </p:cNvPr>
              <p:cNvCxnSpPr>
                <a:cxnSpLocks/>
              </p:cNvCxnSpPr>
              <p:nvPr/>
            </p:nvCxnSpPr>
            <p:spPr>
              <a:xfrm flipV="1">
                <a:off x="8982733" y="3502450"/>
                <a:ext cx="0" cy="2026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EB320E5-A7E5-43E0-B8AA-F97D163948B3}"/>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48D1FB-D453-418E-825B-CD0FE7434ECD}"/>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9C819F-C82D-4546-96FF-9F6354F14FA0}"/>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438182D-82AE-4512-8139-D435A9D2FB23}"/>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6" name="Isosceles Triangle 65">
            <a:extLst>
              <a:ext uri="{FF2B5EF4-FFF2-40B4-BE49-F238E27FC236}">
                <a16:creationId xmlns:a16="http://schemas.microsoft.com/office/drawing/2014/main" id="{B0DD8EC6-0046-4274-B5A9-B81B57C48785}"/>
              </a:ext>
            </a:extLst>
          </p:cNvPr>
          <p:cNvSpPr/>
          <p:nvPr/>
        </p:nvSpPr>
        <p:spPr bwMode="auto">
          <a:xfrm>
            <a:off x="8354730" y="2973188"/>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7" name="Isosceles Triangle 66">
            <a:extLst>
              <a:ext uri="{FF2B5EF4-FFF2-40B4-BE49-F238E27FC236}">
                <a16:creationId xmlns:a16="http://schemas.microsoft.com/office/drawing/2014/main" id="{B25060C6-9AA8-42B4-9FAE-2F09F4C71448}"/>
              </a:ext>
            </a:extLst>
          </p:cNvPr>
          <p:cNvSpPr/>
          <p:nvPr/>
        </p:nvSpPr>
        <p:spPr bwMode="auto">
          <a:xfrm>
            <a:off x="7712911" y="3312783"/>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8" name="Isosceles Triangle 67">
            <a:extLst>
              <a:ext uri="{FF2B5EF4-FFF2-40B4-BE49-F238E27FC236}">
                <a16:creationId xmlns:a16="http://schemas.microsoft.com/office/drawing/2014/main" id="{3DD55A1A-0126-4F4B-8DAB-7170E3312892}"/>
              </a:ext>
            </a:extLst>
          </p:cNvPr>
          <p:cNvSpPr/>
          <p:nvPr/>
        </p:nvSpPr>
        <p:spPr bwMode="auto">
          <a:xfrm>
            <a:off x="7863791" y="3652378"/>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69" name="Isosceles Triangle 68">
            <a:extLst>
              <a:ext uri="{FF2B5EF4-FFF2-40B4-BE49-F238E27FC236}">
                <a16:creationId xmlns:a16="http://schemas.microsoft.com/office/drawing/2014/main" id="{D4F56831-466C-490B-994D-C4E766A67456}"/>
              </a:ext>
            </a:extLst>
          </p:cNvPr>
          <p:cNvSpPr/>
          <p:nvPr/>
        </p:nvSpPr>
        <p:spPr bwMode="auto">
          <a:xfrm>
            <a:off x="7542627" y="3991973"/>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8073F30B-1B75-468A-9E11-233BEF8B686E}"/>
              </a:ext>
            </a:extLst>
          </p:cNvPr>
          <p:cNvSpPr/>
          <p:nvPr/>
        </p:nvSpPr>
        <p:spPr bwMode="auto">
          <a:xfrm>
            <a:off x="9571688" y="3743449"/>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50%</a:t>
            </a:r>
          </a:p>
        </p:txBody>
      </p:sp>
      <p:sp>
        <p:nvSpPr>
          <p:cNvPr id="74" name="TextBox 73">
            <a:extLst>
              <a:ext uri="{FF2B5EF4-FFF2-40B4-BE49-F238E27FC236}">
                <a16:creationId xmlns:a16="http://schemas.microsoft.com/office/drawing/2014/main" id="{5819BF1A-393F-4DC0-AAFF-F23D33A65562}"/>
              </a:ext>
            </a:extLst>
          </p:cNvPr>
          <p:cNvSpPr txBox="1"/>
          <p:nvPr/>
        </p:nvSpPr>
        <p:spPr>
          <a:xfrm>
            <a:off x="9605599" y="4225265"/>
            <a:ext cx="585417" cy="244682"/>
          </a:xfrm>
          <a:prstGeom prst="rect">
            <a:avLst/>
          </a:prstGeom>
          <a:noFill/>
        </p:spPr>
        <p:txBody>
          <a:bodyPr wrap="non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UI"/>
                <a:ea typeface="+mn-ea"/>
                <a:cs typeface="+mn-cs"/>
              </a:rPr>
              <a:t>Model</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accent1"/>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nvGrpSpPr>
          <p:cNvPr id="77" name="Group 76">
            <a:extLst>
              <a:ext uri="{FF2B5EF4-FFF2-40B4-BE49-F238E27FC236}">
                <a16:creationId xmlns:a16="http://schemas.microsoft.com/office/drawing/2014/main" id="{77B495D5-2B30-4AA1-AA98-F45B619A2F83}"/>
              </a:ext>
            </a:extLst>
          </p:cNvPr>
          <p:cNvGrpSpPr/>
          <p:nvPr/>
        </p:nvGrpSpPr>
        <p:grpSpPr>
          <a:xfrm>
            <a:off x="588264" y="5680406"/>
            <a:ext cx="8661068" cy="663526"/>
            <a:chOff x="837632" y="5844616"/>
            <a:chExt cx="9792001" cy="663526"/>
          </a:xfrm>
        </p:grpSpPr>
        <p:cxnSp>
          <p:nvCxnSpPr>
            <p:cNvPr id="78" name="Connector: Elbow 77">
              <a:extLst>
                <a:ext uri="{FF2B5EF4-FFF2-40B4-BE49-F238E27FC236}">
                  <a16:creationId xmlns:a16="http://schemas.microsoft.com/office/drawing/2014/main" id="{CD9E5583-191B-46A7-89A0-4970E92444FC}"/>
                </a:ext>
              </a:extLst>
            </p:cNvPr>
            <p:cNvCxnSpPr>
              <a:cxnSpLocks/>
            </p:cNvCxnSpPr>
            <p:nvPr/>
          </p:nvCxnSpPr>
          <p:spPr>
            <a:xfrm rot="5400000">
              <a:off x="5727283" y="954965"/>
              <a:ext cx="12700" cy="9792001"/>
            </a:xfrm>
            <a:prstGeom prst="bentConnector3">
              <a:avLst>
                <a:gd name="adj1" fmla="val 2170835"/>
              </a:avLst>
            </a:prstGeom>
            <a:ln w="12700">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619FF23F-887C-46B1-9898-6C2E0700A7A2}"/>
                </a:ext>
              </a:extLst>
            </p:cNvPr>
            <p:cNvSpPr/>
            <p:nvPr/>
          </p:nvSpPr>
          <p:spPr bwMode="auto">
            <a:xfrm>
              <a:off x="5160653" y="6221910"/>
              <a:ext cx="1145960" cy="2862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80" name="Rectangle 79">
            <a:extLst>
              <a:ext uri="{FF2B5EF4-FFF2-40B4-BE49-F238E27FC236}">
                <a16:creationId xmlns:a16="http://schemas.microsoft.com/office/drawing/2014/main" id="{6C1DA2B4-1C0E-4041-B2C8-AE1DBE888000}"/>
              </a:ext>
            </a:extLst>
          </p:cNvPr>
          <p:cNvSpPr/>
          <p:nvPr/>
        </p:nvSpPr>
        <p:spPr bwMode="auto">
          <a:xfrm>
            <a:off x="9571688" y="3743449"/>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30%</a:t>
            </a:r>
          </a:p>
        </p:txBody>
      </p:sp>
      <p:sp>
        <p:nvSpPr>
          <p:cNvPr id="83" name="Rectangle 82">
            <a:extLst>
              <a:ext uri="{FF2B5EF4-FFF2-40B4-BE49-F238E27FC236}">
                <a16:creationId xmlns:a16="http://schemas.microsoft.com/office/drawing/2014/main" id="{766313DE-E1C9-40AE-938F-A49589B1BBD4}"/>
              </a:ext>
            </a:extLst>
          </p:cNvPr>
          <p:cNvSpPr/>
          <p:nvPr/>
        </p:nvSpPr>
        <p:spPr bwMode="auto">
          <a:xfrm>
            <a:off x="3084711" y="2834097"/>
            <a:ext cx="2084214"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Gradient</a:t>
            </a:r>
            <a:r>
              <a:rPr kumimoji="0" lang="en-US" sz="1200" b="0" i="0" u="none" strike="noStrike" kern="1200" cap="none" spc="0" normalizeH="0" baseline="0" noProof="0">
                <a:ln>
                  <a:noFill/>
                </a:ln>
                <a:solidFill>
                  <a:srgbClr val="1A1A1A"/>
                </a:solidFill>
                <a:effectLst/>
                <a:uLnTx/>
                <a:uFillTx/>
                <a:latin typeface="Segoe UI Semibold"/>
                <a:ea typeface="Segoe UI" pitchFamily="34" charset="0"/>
                <a:cs typeface="Segoe UI Semibold" panose="020B0702040204020203" pitchFamily="34" charset="0"/>
              </a:rPr>
              <a:t> </a:t>
            </a: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Boosted</a:t>
            </a:r>
          </a:p>
        </p:txBody>
      </p:sp>
      <p:grpSp>
        <p:nvGrpSpPr>
          <p:cNvPr id="97" name="Group 96">
            <a:extLst>
              <a:ext uri="{FF2B5EF4-FFF2-40B4-BE49-F238E27FC236}">
                <a16:creationId xmlns:a16="http://schemas.microsoft.com/office/drawing/2014/main" id="{A5076285-431D-44B4-824C-4F8DF6C6B7A4}"/>
              </a:ext>
            </a:extLst>
          </p:cNvPr>
          <p:cNvGrpSpPr/>
          <p:nvPr/>
        </p:nvGrpSpPr>
        <p:grpSpPr>
          <a:xfrm>
            <a:off x="736222" y="2831239"/>
            <a:ext cx="1859572" cy="1345646"/>
            <a:chOff x="887982" y="2981479"/>
            <a:chExt cx="1859572" cy="1345646"/>
          </a:xfrm>
          <a:solidFill>
            <a:schemeClr val="accent1"/>
          </a:solidFill>
        </p:grpSpPr>
        <p:sp>
          <p:nvSpPr>
            <p:cNvPr id="98" name="Rectangle 97">
              <a:extLst>
                <a:ext uri="{FF2B5EF4-FFF2-40B4-BE49-F238E27FC236}">
                  <a16:creationId xmlns:a16="http://schemas.microsoft.com/office/drawing/2014/main" id="{2DB19555-5C4A-423A-81BC-6D0081323C7C}"/>
                </a:ext>
              </a:extLst>
            </p:cNvPr>
            <p:cNvSpPr/>
            <p:nvPr/>
          </p:nvSpPr>
          <p:spPr bwMode="auto">
            <a:xfrm>
              <a:off x="887982" y="298147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Mileage</a:t>
              </a:r>
            </a:p>
          </p:txBody>
        </p:sp>
        <p:sp>
          <p:nvSpPr>
            <p:cNvPr id="99" name="Rectangle 98">
              <a:extLst>
                <a:ext uri="{FF2B5EF4-FFF2-40B4-BE49-F238E27FC236}">
                  <a16:creationId xmlns:a16="http://schemas.microsoft.com/office/drawing/2014/main" id="{71FE8245-9253-4C95-833E-F8CE7A73D919}"/>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Car brand</a:t>
              </a:r>
            </a:p>
          </p:txBody>
        </p:sp>
        <p:sp>
          <p:nvSpPr>
            <p:cNvPr id="103" name="Rectangle 102">
              <a:extLst>
                <a:ext uri="{FF2B5EF4-FFF2-40B4-BE49-F238E27FC236}">
                  <a16:creationId xmlns:a16="http://schemas.microsoft.com/office/drawing/2014/main" id="{A5C9A6E2-03E2-4179-B9E9-43BE2661A750}"/>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Year of make</a:t>
              </a:r>
            </a:p>
          </p:txBody>
        </p:sp>
      </p:grpSp>
      <p:grpSp>
        <p:nvGrpSpPr>
          <p:cNvPr id="82" name="Group 81">
            <a:extLst>
              <a:ext uri="{FF2B5EF4-FFF2-40B4-BE49-F238E27FC236}">
                <a16:creationId xmlns:a16="http://schemas.microsoft.com/office/drawing/2014/main" id="{112BEC75-D81D-4186-8772-659189043A0B}"/>
              </a:ext>
            </a:extLst>
          </p:cNvPr>
          <p:cNvGrpSpPr/>
          <p:nvPr/>
        </p:nvGrpSpPr>
        <p:grpSpPr>
          <a:xfrm>
            <a:off x="736222" y="3181181"/>
            <a:ext cx="1859572" cy="995704"/>
            <a:chOff x="887982" y="3331421"/>
            <a:chExt cx="1859572" cy="995704"/>
          </a:xfrm>
          <a:solidFill>
            <a:schemeClr val="accent1"/>
          </a:solidFill>
        </p:grpSpPr>
        <p:sp>
          <p:nvSpPr>
            <p:cNvPr id="87" name="Rectangle 86">
              <a:extLst>
                <a:ext uri="{FF2B5EF4-FFF2-40B4-BE49-F238E27FC236}">
                  <a16:creationId xmlns:a16="http://schemas.microsoft.com/office/drawing/2014/main" id="{893B809B-6138-4491-82C4-842FA4297CF5}"/>
                </a:ext>
              </a:extLst>
            </p:cNvPr>
            <p:cNvSpPr/>
            <p:nvPr/>
          </p:nvSpPr>
          <p:spPr bwMode="auto">
            <a:xfrm>
              <a:off x="887982" y="3681363"/>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Car brand</a:t>
              </a:r>
            </a:p>
          </p:txBody>
        </p:sp>
        <p:sp>
          <p:nvSpPr>
            <p:cNvPr id="88" name="Rectangle 87">
              <a:extLst>
                <a:ext uri="{FF2B5EF4-FFF2-40B4-BE49-F238E27FC236}">
                  <a16:creationId xmlns:a16="http://schemas.microsoft.com/office/drawing/2014/main" id="{F10017AA-64D2-4E65-84D5-C84A8DD03586}"/>
                </a:ext>
              </a:extLst>
            </p:cNvPr>
            <p:cNvSpPr/>
            <p:nvPr/>
          </p:nvSpPr>
          <p:spPr bwMode="auto">
            <a:xfrm>
              <a:off x="887982" y="4031659"/>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Year of make</a:t>
              </a:r>
            </a:p>
          </p:txBody>
        </p:sp>
        <p:sp>
          <p:nvSpPr>
            <p:cNvPr id="89" name="Rectangle 88">
              <a:extLst>
                <a:ext uri="{FF2B5EF4-FFF2-40B4-BE49-F238E27FC236}">
                  <a16:creationId xmlns:a16="http://schemas.microsoft.com/office/drawing/2014/main" id="{EF5445C5-73C5-489C-9D10-B4969B450FE9}"/>
                </a:ext>
              </a:extLst>
            </p:cNvPr>
            <p:cNvSpPr/>
            <p:nvPr/>
          </p:nvSpPr>
          <p:spPr bwMode="auto">
            <a:xfrm>
              <a:off x="887982" y="3331421"/>
              <a:ext cx="1859572" cy="29546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Condition</a:t>
              </a:r>
            </a:p>
          </p:txBody>
        </p:sp>
      </p:grpSp>
      <p:grpSp>
        <p:nvGrpSpPr>
          <p:cNvPr id="81" name="Group 80">
            <a:extLst>
              <a:ext uri="{FF2B5EF4-FFF2-40B4-BE49-F238E27FC236}">
                <a16:creationId xmlns:a16="http://schemas.microsoft.com/office/drawing/2014/main" id="{ACF85DC9-5BD9-4A30-A0F4-9AD7F813FBBF}"/>
              </a:ext>
            </a:extLst>
          </p:cNvPr>
          <p:cNvGrpSpPr/>
          <p:nvPr/>
        </p:nvGrpSpPr>
        <p:grpSpPr>
          <a:xfrm>
            <a:off x="7295059" y="4281370"/>
            <a:ext cx="1450614" cy="147002"/>
            <a:chOff x="8120217" y="3558128"/>
            <a:chExt cx="1940664" cy="147002"/>
          </a:xfrm>
        </p:grpSpPr>
        <p:cxnSp>
          <p:nvCxnSpPr>
            <p:cNvPr id="86" name="Straight Connector 85">
              <a:extLst>
                <a:ext uri="{FF2B5EF4-FFF2-40B4-BE49-F238E27FC236}">
                  <a16:creationId xmlns:a16="http://schemas.microsoft.com/office/drawing/2014/main" id="{FD831044-E06F-46BE-B791-C4588AA8B0FD}"/>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673CF05-855A-42F6-B8B4-6815B4183A86}"/>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EB13C6-CB43-4DFB-ACBA-BA73ADB8BA5A}"/>
                </a:ext>
              </a:extLst>
            </p:cNvPr>
            <p:cNvGrpSpPr/>
            <p:nvPr/>
          </p:nvGrpSpPr>
          <p:grpSpPr>
            <a:xfrm>
              <a:off x="8335846" y="3595364"/>
              <a:ext cx="1509402" cy="109766"/>
              <a:chOff x="8335846" y="3502450"/>
              <a:chExt cx="1509402" cy="202679"/>
            </a:xfrm>
          </p:grpSpPr>
          <p:cxnSp>
            <p:nvCxnSpPr>
              <p:cNvPr id="92" name="Straight Connector 91">
                <a:extLst>
                  <a:ext uri="{FF2B5EF4-FFF2-40B4-BE49-F238E27FC236}">
                    <a16:creationId xmlns:a16="http://schemas.microsoft.com/office/drawing/2014/main" id="{36177D08-0A16-4664-BCEF-F8466BAA5189}"/>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8327A26-4063-4476-A929-43C18A757171}"/>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135E53D-F0C8-4E22-A844-588BEFBD2306}"/>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87D8D64-1156-4C04-AC90-9AFA7DFFD56F}"/>
                  </a:ext>
                </a:extLst>
              </p:cNvPr>
              <p:cNvCxnSpPr>
                <a:cxnSpLocks/>
              </p:cNvCxnSpPr>
              <p:nvPr/>
            </p:nvCxnSpPr>
            <p:spPr>
              <a:xfrm flipV="1">
                <a:off x="8982733" y="3502450"/>
                <a:ext cx="0" cy="2026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A1925A22-FA2D-4017-A757-00855BF459B8}"/>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F5EC524-7BB5-43E7-8A12-AB79994538B1}"/>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4FFD033-D313-436C-B4DD-4B40BA2517DF}"/>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6C3F520-E24D-45F8-8BA0-3C8FC04BB182}"/>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04" name="Isosceles Triangle 103">
            <a:extLst>
              <a:ext uri="{FF2B5EF4-FFF2-40B4-BE49-F238E27FC236}">
                <a16:creationId xmlns:a16="http://schemas.microsoft.com/office/drawing/2014/main" id="{6445037D-370B-4B1F-84C2-A80D4B35AC29}"/>
              </a:ext>
            </a:extLst>
          </p:cNvPr>
          <p:cNvSpPr/>
          <p:nvPr/>
        </p:nvSpPr>
        <p:spPr bwMode="auto">
          <a:xfrm>
            <a:off x="8193551" y="4336929"/>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grpSp>
        <p:nvGrpSpPr>
          <p:cNvPr id="149" name="Group 148">
            <a:extLst>
              <a:ext uri="{FF2B5EF4-FFF2-40B4-BE49-F238E27FC236}">
                <a16:creationId xmlns:a16="http://schemas.microsoft.com/office/drawing/2014/main" id="{F575D2A4-74EB-4E19-BFF7-516478E9E8C6}"/>
              </a:ext>
            </a:extLst>
          </p:cNvPr>
          <p:cNvGrpSpPr/>
          <p:nvPr/>
        </p:nvGrpSpPr>
        <p:grpSpPr>
          <a:xfrm>
            <a:off x="12265211" y="1510205"/>
            <a:ext cx="981849" cy="981849"/>
            <a:chOff x="2234350" y="1976027"/>
            <a:chExt cx="1158327" cy="1158328"/>
          </a:xfrm>
        </p:grpSpPr>
        <p:sp>
          <p:nvSpPr>
            <p:cNvPr id="150" name="Oval 9">
              <a:extLst>
                <a:ext uri="{FF2B5EF4-FFF2-40B4-BE49-F238E27FC236}">
                  <a16:creationId xmlns:a16="http://schemas.microsoft.com/office/drawing/2014/main" id="{660AFB26-D94F-402F-BBF4-CEBF9BEB5476}"/>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51" name="Group 150">
              <a:extLst>
                <a:ext uri="{FF2B5EF4-FFF2-40B4-BE49-F238E27FC236}">
                  <a16:creationId xmlns:a16="http://schemas.microsoft.com/office/drawing/2014/main" id="{2CA4F22D-94F6-4E68-85F5-4E8D68336EC7}"/>
                </a:ext>
              </a:extLst>
            </p:cNvPr>
            <p:cNvGrpSpPr/>
            <p:nvPr/>
          </p:nvGrpSpPr>
          <p:grpSpPr>
            <a:xfrm>
              <a:off x="2506262" y="2276142"/>
              <a:ext cx="629742" cy="436179"/>
              <a:chOff x="3186734" y="2614346"/>
              <a:chExt cx="675958" cy="468190"/>
            </a:xfrm>
          </p:grpSpPr>
          <p:sp>
            <p:nvSpPr>
              <p:cNvPr id="152" name="Freeform: Shape 151">
                <a:extLst>
                  <a:ext uri="{FF2B5EF4-FFF2-40B4-BE49-F238E27FC236}">
                    <a16:creationId xmlns:a16="http://schemas.microsoft.com/office/drawing/2014/main" id="{DAC0E5A1-C530-4DFA-9E58-2E1CA33A3E33}"/>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3" name="Rectangle 27">
                <a:extLst>
                  <a:ext uri="{FF2B5EF4-FFF2-40B4-BE49-F238E27FC236}">
                    <a16:creationId xmlns:a16="http://schemas.microsoft.com/office/drawing/2014/main" id="{4810811D-6EFF-4C15-AD80-63CA89765874}"/>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4" name="Rectangle 31">
                <a:extLst>
                  <a:ext uri="{FF2B5EF4-FFF2-40B4-BE49-F238E27FC236}">
                    <a16:creationId xmlns:a16="http://schemas.microsoft.com/office/drawing/2014/main" id="{9A58D882-EB35-41BA-BDF6-AEBF915A1C3E}"/>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5" name="Rectangle 32">
                <a:extLst>
                  <a:ext uri="{FF2B5EF4-FFF2-40B4-BE49-F238E27FC236}">
                    <a16:creationId xmlns:a16="http://schemas.microsoft.com/office/drawing/2014/main" id="{0F77C678-3EF4-4336-9A05-526DBBEB4126}"/>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7145FD5-AFE7-4D8D-AAAA-5A43F90FD410}"/>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tx2"/>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8C9344BF-3574-4A4B-9B1A-225DB36F92AF}"/>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040B431C-1CDD-4D30-9739-53F4555AE286}"/>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255E7DC0-4F3A-4431-B17E-B50BC649AE53}"/>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0" name="Oval 33">
                <a:extLst>
                  <a:ext uri="{FF2B5EF4-FFF2-40B4-BE49-F238E27FC236}">
                    <a16:creationId xmlns:a16="http://schemas.microsoft.com/office/drawing/2014/main" id="{5786EC73-35EC-4C5B-94F8-A694C47B9BAB}"/>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1" name="Oval 34">
                <a:extLst>
                  <a:ext uri="{FF2B5EF4-FFF2-40B4-BE49-F238E27FC236}">
                    <a16:creationId xmlns:a16="http://schemas.microsoft.com/office/drawing/2014/main" id="{E9CDE4BD-ACC5-44A2-85A3-BFF70B2E2E5A}"/>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2" name="Freeform 35">
                <a:extLst>
                  <a:ext uri="{FF2B5EF4-FFF2-40B4-BE49-F238E27FC236}">
                    <a16:creationId xmlns:a16="http://schemas.microsoft.com/office/drawing/2014/main" id="{7006C5D5-2D3E-418B-A034-5D5277CCEC5B}"/>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63" name="Freeform 36">
                <a:extLst>
                  <a:ext uri="{FF2B5EF4-FFF2-40B4-BE49-F238E27FC236}">
                    <a16:creationId xmlns:a16="http://schemas.microsoft.com/office/drawing/2014/main" id="{A989C6D5-2C2F-4617-9E0E-4346ED1E053D}"/>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164" name="Group 163">
            <a:extLst>
              <a:ext uri="{FF2B5EF4-FFF2-40B4-BE49-F238E27FC236}">
                <a16:creationId xmlns:a16="http://schemas.microsoft.com/office/drawing/2014/main" id="{82B1A8CC-9B99-42AF-A42E-8B94AC9D8AA9}"/>
              </a:ext>
            </a:extLst>
          </p:cNvPr>
          <p:cNvGrpSpPr/>
          <p:nvPr/>
        </p:nvGrpSpPr>
        <p:grpSpPr>
          <a:xfrm>
            <a:off x="12265211" y="2938954"/>
            <a:ext cx="981849" cy="972580"/>
            <a:chOff x="5601137" y="3200412"/>
            <a:chExt cx="981849" cy="972580"/>
          </a:xfrm>
        </p:grpSpPr>
        <p:sp>
          <p:nvSpPr>
            <p:cNvPr id="165" name="Oval 9">
              <a:extLst>
                <a:ext uri="{FF2B5EF4-FFF2-40B4-BE49-F238E27FC236}">
                  <a16:creationId xmlns:a16="http://schemas.microsoft.com/office/drawing/2014/main" id="{7B8E503E-8720-4CE0-9FD9-A4D70ABE2752}"/>
                </a:ext>
              </a:extLst>
            </p:cNvPr>
            <p:cNvSpPr>
              <a:spLocks noChangeArrowheads="1"/>
            </p:cNvSpPr>
            <p:nvPr/>
          </p:nvSpPr>
          <p:spPr bwMode="auto">
            <a:xfrm>
              <a:off x="5601137" y="3200412"/>
              <a:ext cx="981849" cy="972580"/>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166" name="Freeform 6">
              <a:extLst>
                <a:ext uri="{FF2B5EF4-FFF2-40B4-BE49-F238E27FC236}">
                  <a16:creationId xmlns:a16="http://schemas.microsoft.com/office/drawing/2014/main" id="{4AE9B4ED-27FD-406A-B581-32D0A4F2217F}"/>
                </a:ext>
              </a:extLst>
            </p:cNvPr>
            <p:cNvSpPr>
              <a:spLocks/>
            </p:cNvSpPr>
            <p:nvPr/>
          </p:nvSpPr>
          <p:spPr bwMode="auto">
            <a:xfrm>
              <a:off x="6035388" y="3788469"/>
              <a:ext cx="64351" cy="21427"/>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7" name="Freeform 7">
              <a:extLst>
                <a:ext uri="{FF2B5EF4-FFF2-40B4-BE49-F238E27FC236}">
                  <a16:creationId xmlns:a16="http://schemas.microsoft.com/office/drawing/2014/main" id="{50C3AFA1-8DD2-4B63-ABA4-88DA44A4E454}"/>
                </a:ext>
              </a:extLst>
            </p:cNvPr>
            <p:cNvSpPr>
              <a:spLocks/>
            </p:cNvSpPr>
            <p:nvPr/>
          </p:nvSpPr>
          <p:spPr bwMode="auto">
            <a:xfrm>
              <a:off x="6215464" y="3669551"/>
              <a:ext cx="66515" cy="129095"/>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8" name="Freeform 8">
              <a:extLst>
                <a:ext uri="{FF2B5EF4-FFF2-40B4-BE49-F238E27FC236}">
                  <a16:creationId xmlns:a16="http://schemas.microsoft.com/office/drawing/2014/main" id="{9C6BFF5E-E5AA-44A1-8D9E-8A7E8B8B0D1B}"/>
                </a:ext>
              </a:extLst>
            </p:cNvPr>
            <p:cNvSpPr>
              <a:spLocks/>
            </p:cNvSpPr>
            <p:nvPr/>
          </p:nvSpPr>
          <p:spPr bwMode="auto">
            <a:xfrm>
              <a:off x="6239258" y="3565633"/>
              <a:ext cx="90850" cy="39104"/>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69" name="Oval 9">
              <a:extLst>
                <a:ext uri="{FF2B5EF4-FFF2-40B4-BE49-F238E27FC236}">
                  <a16:creationId xmlns:a16="http://schemas.microsoft.com/office/drawing/2014/main" id="{752284F3-C9A8-4942-80F4-30D085FA1A23}"/>
                </a:ext>
              </a:extLst>
            </p:cNvPr>
            <p:cNvSpPr>
              <a:spLocks noChangeArrowheads="1"/>
            </p:cNvSpPr>
            <p:nvPr/>
          </p:nvSpPr>
          <p:spPr bwMode="auto">
            <a:xfrm>
              <a:off x="6008890" y="380882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0" name="Oval 11">
              <a:extLst>
                <a:ext uri="{FF2B5EF4-FFF2-40B4-BE49-F238E27FC236}">
                  <a16:creationId xmlns:a16="http://schemas.microsoft.com/office/drawing/2014/main" id="{C9B5AC8D-2D27-4C2E-A53D-50FD124D996C}"/>
                </a:ext>
              </a:extLst>
            </p:cNvPr>
            <p:cNvSpPr>
              <a:spLocks noChangeArrowheads="1"/>
            </p:cNvSpPr>
            <p:nvPr/>
          </p:nvSpPr>
          <p:spPr bwMode="auto">
            <a:xfrm>
              <a:off x="6256022" y="3798646"/>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1" name="Oval 12">
              <a:extLst>
                <a:ext uri="{FF2B5EF4-FFF2-40B4-BE49-F238E27FC236}">
                  <a16:creationId xmlns:a16="http://schemas.microsoft.com/office/drawing/2014/main" id="{7C7972DF-8328-4078-A8A4-8AAB8D4ED727}"/>
                </a:ext>
              </a:extLst>
            </p:cNvPr>
            <p:cNvSpPr>
              <a:spLocks noChangeArrowheads="1"/>
            </p:cNvSpPr>
            <p:nvPr/>
          </p:nvSpPr>
          <p:spPr bwMode="auto">
            <a:xfrm>
              <a:off x="6303609" y="351367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2" name="Freeform 5">
              <a:extLst>
                <a:ext uri="{FF2B5EF4-FFF2-40B4-BE49-F238E27FC236}">
                  <a16:creationId xmlns:a16="http://schemas.microsoft.com/office/drawing/2014/main" id="{39736693-12B8-4BA8-8754-6CEC8AA504F1}"/>
                </a:ext>
              </a:extLst>
            </p:cNvPr>
            <p:cNvSpPr>
              <a:spLocks/>
            </p:cNvSpPr>
            <p:nvPr/>
          </p:nvSpPr>
          <p:spPr bwMode="auto">
            <a:xfrm>
              <a:off x="6099740" y="3720440"/>
              <a:ext cx="46506" cy="179447"/>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3" name="Oval 10">
              <a:extLst>
                <a:ext uri="{FF2B5EF4-FFF2-40B4-BE49-F238E27FC236}">
                  <a16:creationId xmlns:a16="http://schemas.microsoft.com/office/drawing/2014/main" id="{793D46D6-E9E7-4372-A02A-5A61C8A47C68}"/>
                </a:ext>
              </a:extLst>
            </p:cNvPr>
            <p:cNvSpPr>
              <a:spLocks noChangeArrowheads="1"/>
            </p:cNvSpPr>
            <p:nvPr/>
          </p:nvSpPr>
          <p:spPr bwMode="auto">
            <a:xfrm>
              <a:off x="6146246" y="3874175"/>
              <a:ext cx="51914" cy="51424"/>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174" name="Magnifying_Glass">
              <a:extLst>
                <a:ext uri="{FF2B5EF4-FFF2-40B4-BE49-F238E27FC236}">
                  <a16:creationId xmlns:a16="http://schemas.microsoft.com/office/drawing/2014/main" id="{4E1C2529-E35C-4D8D-9685-7F66A82733CB}"/>
                </a:ext>
              </a:extLst>
            </p:cNvPr>
            <p:cNvGrpSpPr/>
            <p:nvPr/>
          </p:nvGrpSpPr>
          <p:grpSpPr>
            <a:xfrm flipH="1">
              <a:off x="5789089" y="3409228"/>
              <a:ext cx="476390" cy="471893"/>
              <a:chOff x="5741782" y="1706805"/>
              <a:chExt cx="657225" cy="657225"/>
            </a:xfrm>
          </p:grpSpPr>
          <p:sp>
            <p:nvSpPr>
              <p:cNvPr id="175" name="Freeform: Shape 174">
                <a:extLst>
                  <a:ext uri="{FF2B5EF4-FFF2-40B4-BE49-F238E27FC236}">
                    <a16:creationId xmlns:a16="http://schemas.microsoft.com/office/drawing/2014/main" id="{C20F58CD-E615-476D-9040-DE298B98FBCC}"/>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tx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6DD631F4-B844-4B86-B997-D9B4F2F13719}"/>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05CAC359-C170-44F4-9C49-FAC875B03A3F}"/>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54FC3456-4285-4EC3-9900-53461C307A6D}"/>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79" name="Rectangle 178">
            <a:extLst>
              <a:ext uri="{FF2B5EF4-FFF2-40B4-BE49-F238E27FC236}">
                <a16:creationId xmlns:a16="http://schemas.microsoft.com/office/drawing/2014/main" id="{BF5B48C9-981B-4E0B-9098-57EE5E7FD886}"/>
              </a:ext>
            </a:extLst>
          </p:cNvPr>
          <p:cNvSpPr/>
          <p:nvPr/>
        </p:nvSpPr>
        <p:spPr bwMode="auto">
          <a:xfrm>
            <a:off x="12196961" y="0"/>
            <a:ext cx="1097280" cy="6858000"/>
          </a:xfrm>
          <a:prstGeom prst="rect">
            <a:avLst/>
          </a:prstGeom>
          <a:solidFill>
            <a:srgbClr val="0D0D0D">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0" name="Group 179">
            <a:extLst>
              <a:ext uri="{FF2B5EF4-FFF2-40B4-BE49-F238E27FC236}">
                <a16:creationId xmlns:a16="http://schemas.microsoft.com/office/drawing/2014/main" id="{E2BB1C54-9B33-42AE-B94C-02D23441398F}"/>
              </a:ext>
            </a:extLst>
          </p:cNvPr>
          <p:cNvGrpSpPr/>
          <p:nvPr/>
        </p:nvGrpSpPr>
        <p:grpSpPr>
          <a:xfrm>
            <a:off x="12265211" y="4391708"/>
            <a:ext cx="981849" cy="944711"/>
            <a:chOff x="5605076" y="3228477"/>
            <a:chExt cx="981849" cy="944711"/>
          </a:xfrm>
        </p:grpSpPr>
        <p:sp>
          <p:nvSpPr>
            <p:cNvPr id="181" name="Oval 9">
              <a:extLst>
                <a:ext uri="{FF2B5EF4-FFF2-40B4-BE49-F238E27FC236}">
                  <a16:creationId xmlns:a16="http://schemas.microsoft.com/office/drawing/2014/main" id="{37D0DC48-3308-43FF-94B1-90DF1D182252}"/>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82" name="Group 30">
              <a:extLst>
                <a:ext uri="{FF2B5EF4-FFF2-40B4-BE49-F238E27FC236}">
                  <a16:creationId xmlns:a16="http://schemas.microsoft.com/office/drawing/2014/main" id="{087217A8-864E-4AA9-928D-0D57371BD458}"/>
                </a:ext>
              </a:extLst>
            </p:cNvPr>
            <p:cNvGrpSpPr>
              <a:grpSpLocks noChangeAspect="1"/>
            </p:cNvGrpSpPr>
            <p:nvPr/>
          </p:nvGrpSpPr>
          <p:grpSpPr bwMode="auto">
            <a:xfrm>
              <a:off x="5825227" y="3487459"/>
              <a:ext cx="541546" cy="437907"/>
              <a:chOff x="3469" y="1860"/>
              <a:chExt cx="742" cy="600"/>
            </a:xfrm>
            <a:solidFill>
              <a:schemeClr val="bg1"/>
            </a:solidFill>
          </p:grpSpPr>
          <p:sp>
            <p:nvSpPr>
              <p:cNvPr id="183" name="Freeform 31">
                <a:extLst>
                  <a:ext uri="{FF2B5EF4-FFF2-40B4-BE49-F238E27FC236}">
                    <a16:creationId xmlns:a16="http://schemas.microsoft.com/office/drawing/2014/main" id="{F9ABB2D6-4E5D-48FB-A8A0-934942874DD7}"/>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4" name="Freeform 32">
                <a:extLst>
                  <a:ext uri="{FF2B5EF4-FFF2-40B4-BE49-F238E27FC236}">
                    <a16:creationId xmlns:a16="http://schemas.microsoft.com/office/drawing/2014/main" id="{5DE88FBA-4C6A-4DC6-87A3-2DDBBE9D843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5" name="Freeform 33">
                <a:extLst>
                  <a:ext uri="{FF2B5EF4-FFF2-40B4-BE49-F238E27FC236}">
                    <a16:creationId xmlns:a16="http://schemas.microsoft.com/office/drawing/2014/main" id="{C37E9C73-0010-4EA6-98F9-AB8FBF519F5F}"/>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6" name="Oval 34">
                <a:extLst>
                  <a:ext uri="{FF2B5EF4-FFF2-40B4-BE49-F238E27FC236}">
                    <a16:creationId xmlns:a16="http://schemas.microsoft.com/office/drawing/2014/main" id="{829547B8-E70F-42CB-931E-DB1996F6705F}"/>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7" name="Oval 35">
                <a:extLst>
                  <a:ext uri="{FF2B5EF4-FFF2-40B4-BE49-F238E27FC236}">
                    <a16:creationId xmlns:a16="http://schemas.microsoft.com/office/drawing/2014/main" id="{41F32443-B8D4-42DA-8615-2B4B34E24706}"/>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8" name="Oval 36">
                <a:extLst>
                  <a:ext uri="{FF2B5EF4-FFF2-40B4-BE49-F238E27FC236}">
                    <a16:creationId xmlns:a16="http://schemas.microsoft.com/office/drawing/2014/main" id="{4766BE37-C04D-4F92-9382-7093B96DB5C0}"/>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89" name="Oval 37">
                <a:extLst>
                  <a:ext uri="{FF2B5EF4-FFF2-40B4-BE49-F238E27FC236}">
                    <a16:creationId xmlns:a16="http://schemas.microsoft.com/office/drawing/2014/main" id="{8BE48512-0E09-4AF5-888D-13675731D55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0" name="Oval 38">
                <a:extLst>
                  <a:ext uri="{FF2B5EF4-FFF2-40B4-BE49-F238E27FC236}">
                    <a16:creationId xmlns:a16="http://schemas.microsoft.com/office/drawing/2014/main" id="{3B833799-7D18-407C-B86F-F47EE37A9305}"/>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191" name="Oval 39">
                <a:extLst>
                  <a:ext uri="{FF2B5EF4-FFF2-40B4-BE49-F238E27FC236}">
                    <a16:creationId xmlns:a16="http://schemas.microsoft.com/office/drawing/2014/main" id="{A7FEE9F6-8B64-47D4-8DD5-AF3BD9CC314E}"/>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37" name="Title 2">
            <a:extLst>
              <a:ext uri="{FF2B5EF4-FFF2-40B4-BE49-F238E27FC236}">
                <a16:creationId xmlns:a16="http://schemas.microsoft.com/office/drawing/2014/main" id="{449CD6D4-7465-4C01-93BB-DF4F22273C28}"/>
              </a:ext>
            </a:extLst>
          </p:cNvPr>
          <p:cNvSpPr>
            <a:spLocks noGrp="1"/>
          </p:cNvSpPr>
          <p:nvPr>
            <p:ph type="title"/>
          </p:nvPr>
        </p:nvSpPr>
        <p:spPr/>
        <p:txBody>
          <a:bodyPr/>
          <a:lstStyle/>
          <a:p>
            <a:pPr algn="l"/>
            <a:r>
              <a:rPr lang="en-US">
                <a:solidFill>
                  <a:schemeClr val="tx1"/>
                </a:solidFill>
              </a:rPr>
              <a:t>Model creation is typically a time consuming process</a:t>
            </a:r>
          </a:p>
        </p:txBody>
      </p:sp>
    </p:spTree>
    <p:custDataLst>
      <p:tags r:id="rId1"/>
    </p:custDataLst>
    <p:extLst>
      <p:ext uri="{BB962C8B-B14F-4D97-AF65-F5344CB8AC3E}">
        <p14:creationId xmlns:p14="http://schemas.microsoft.com/office/powerpoint/2010/main" val="3401260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right)">
                                      <p:cBhvr>
                                        <p:cTn id="7" dur="1000"/>
                                        <p:tgtEl>
                                          <p:spTgt spid="77"/>
                                        </p:tgtEl>
                                      </p:cBhvr>
                                    </p:animEffect>
                                  </p:childTnLst>
                                </p:cTn>
                              </p:par>
                              <p:par>
                                <p:cTn id="8" presetID="42" presetClass="path" presetSubtype="0" accel="50000" decel="50000" fill="hold" grpId="0" nodeType="withEffect">
                                  <p:stCondLst>
                                    <p:cond delay="0"/>
                                  </p:stCondLst>
                                  <p:childTnLst>
                                    <p:animMotion origin="layout" path="M 1.04167E-6 3.33333E-6 L 0.14284 -0.20348 " pathEditMode="relative" rAng="0" ptsTypes="AA">
                                      <p:cBhvr>
                                        <p:cTn id="9" dur="750" fill="hold"/>
                                        <p:tgtEl>
                                          <p:spTgt spid="80"/>
                                        </p:tgtEl>
                                        <p:attrNameLst>
                                          <p:attrName>ppt_x</p:attrName>
                                          <p:attrName>ppt_y</p:attrName>
                                        </p:attrNameLst>
                                      </p:cBhvr>
                                      <p:rCtr x="7135" y="-10185"/>
                                    </p:animMotion>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82"/>
                                        </p:tgtEl>
                                        <p:attrNameLst>
                                          <p:attrName>style.visibility</p:attrName>
                                        </p:attrNameLst>
                                      </p:cBhvr>
                                      <p:to>
                                        <p:strVal val="visible"/>
                                      </p:to>
                                    </p:set>
                                    <p:animEffect transition="in" filter="fade">
                                      <p:cBhvr>
                                        <p:cTn id="13" dur="500"/>
                                        <p:tgtEl>
                                          <p:spTgt spid="82"/>
                                        </p:tgtEl>
                                      </p:cBhvr>
                                    </p:animEffect>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par>
                                <p:cTn id="18" presetID="22" presetClass="exit" presetSubtype="1" fill="hold" grpId="0" nodeType="withEffect">
                                  <p:stCondLst>
                                    <p:cond delay="0"/>
                                  </p:stCondLst>
                                  <p:childTnLst>
                                    <p:animEffect transition="out" filter="wipe(up)">
                                      <p:cBhvr>
                                        <p:cTn id="19" dur="500"/>
                                        <p:tgtEl>
                                          <p:spTgt spid="83"/>
                                        </p:tgtEl>
                                      </p:cBhvr>
                                    </p:animEffect>
                                    <p:set>
                                      <p:cBhvr>
                                        <p:cTn id="20" dur="1" fill="hold">
                                          <p:stCondLst>
                                            <p:cond delay="499"/>
                                          </p:stCondLst>
                                        </p:cTn>
                                        <p:tgtEl>
                                          <p:spTgt spid="83"/>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4"/>
                                        </p:tgtEl>
                                        <p:attrNameLst>
                                          <p:attrName>style.visibility</p:attrName>
                                        </p:attrNameLst>
                                      </p:cBhvr>
                                      <p:to>
                                        <p:strVal val="visible"/>
                                      </p:to>
                                    </p:set>
                                    <p:animEffect transition="in" filter="fade">
                                      <p:cBhvr>
                                        <p:cTn id="23" dur="500"/>
                                        <p:tgtEl>
                                          <p:spTgt spid="84"/>
                                        </p:tgtEl>
                                      </p:cBhvr>
                                    </p:animEffect>
                                  </p:childTnLst>
                                </p:cTn>
                              </p:par>
                              <p:par>
                                <p:cTn id="24" presetID="10" presetClass="exit" presetSubtype="0" fill="hold" grpId="0" nodeType="withEffect">
                                  <p:stCondLst>
                                    <p:cond delay="0"/>
                                  </p:stCondLst>
                                  <p:childTnLst>
                                    <p:animEffect transition="out" filter="fade">
                                      <p:cBhvr>
                                        <p:cTn id="25" dur="500"/>
                                        <p:tgtEl>
                                          <p:spTgt spid="13"/>
                                        </p:tgtEl>
                                      </p:cBhvr>
                                    </p:animEffect>
                                    <p:set>
                                      <p:cBhvr>
                                        <p:cTn id="26" dur="1" fill="hold">
                                          <p:stCondLst>
                                            <p:cond delay="499"/>
                                          </p:stCondLst>
                                        </p:cTn>
                                        <p:tgtEl>
                                          <p:spTgt spid="13"/>
                                        </p:tgtEl>
                                        <p:attrNameLst>
                                          <p:attrName>style.visibility</p:attrName>
                                        </p:attrNameLst>
                                      </p:cBhvr>
                                      <p:to>
                                        <p:strVal val="hidden"/>
                                      </p:to>
                                    </p:set>
                                  </p:childTnLst>
                                </p:cTn>
                              </p:par>
                            </p:childTnLst>
                          </p:cTn>
                        </p:par>
                        <p:par>
                          <p:cTn id="27" fill="hold">
                            <p:stCondLst>
                              <p:cond delay="2250"/>
                            </p:stCondLst>
                            <p:childTnLst>
                              <p:par>
                                <p:cTn id="28" presetID="63" presetClass="path" presetSubtype="0" accel="24000" decel="50000" fill="hold" grpId="0" nodeType="afterEffect">
                                  <p:stCondLst>
                                    <p:cond delay="0"/>
                                  </p:stCondLst>
                                  <p:childTnLst>
                                    <p:animMotion origin="layout" path="M 4.58333E-6 3.7037E-6 L -0.05287 3.7037E-6 " pathEditMode="relative" rAng="0" ptsTypes="AA">
                                      <p:cBhvr>
                                        <p:cTn id="29" dur="750" fill="hold"/>
                                        <p:tgtEl>
                                          <p:spTgt spid="66"/>
                                        </p:tgtEl>
                                        <p:attrNameLst>
                                          <p:attrName>ppt_x</p:attrName>
                                          <p:attrName>ppt_y</p:attrName>
                                        </p:attrNameLst>
                                      </p:cBhvr>
                                      <p:rCtr x="-2643" y="0"/>
                                    </p:animMotion>
                                  </p:childTnLst>
                                </p:cTn>
                              </p:par>
                              <p:par>
                                <p:cTn id="30" presetID="63" presetClass="path" presetSubtype="0" accel="24000" decel="50000" fill="hold" grpId="0" nodeType="withEffect">
                                  <p:stCondLst>
                                    <p:cond delay="0"/>
                                  </p:stCondLst>
                                  <p:childTnLst>
                                    <p:animMotion origin="layout" path="M -1.25E-6 -3.33333E-6 L 0.07904 -3.33333E-6 " pathEditMode="relative" rAng="0" ptsTypes="AA">
                                      <p:cBhvr>
                                        <p:cTn id="31" dur="750" fill="hold"/>
                                        <p:tgtEl>
                                          <p:spTgt spid="67"/>
                                        </p:tgtEl>
                                        <p:attrNameLst>
                                          <p:attrName>ppt_x</p:attrName>
                                          <p:attrName>ppt_y</p:attrName>
                                        </p:attrNameLst>
                                      </p:cBhvr>
                                      <p:rCtr x="3945" y="0"/>
                                    </p:animMotion>
                                  </p:childTnLst>
                                </p:cTn>
                              </p:par>
                              <p:par>
                                <p:cTn id="32" presetID="63" presetClass="path" presetSubtype="0" accel="50000" decel="50000" fill="hold" grpId="0" nodeType="withEffect">
                                  <p:stCondLst>
                                    <p:cond delay="0"/>
                                  </p:stCondLst>
                                  <p:childTnLst>
                                    <p:animMotion origin="layout" path="M -1.04167E-6 -3.7037E-7 L 0.0138 -3.7037E-7 " pathEditMode="relative" rAng="0" ptsTypes="AA">
                                      <p:cBhvr>
                                        <p:cTn id="33" dur="750" fill="hold"/>
                                        <p:tgtEl>
                                          <p:spTgt spid="68"/>
                                        </p:tgtEl>
                                        <p:attrNameLst>
                                          <p:attrName>ppt_x</p:attrName>
                                          <p:attrName>ppt_y</p:attrName>
                                        </p:attrNameLst>
                                      </p:cBhvr>
                                      <p:rCtr x="690" y="0"/>
                                    </p:animMotion>
                                  </p:childTnLst>
                                </p:cTn>
                              </p:par>
                              <p:par>
                                <p:cTn id="34" presetID="63" presetClass="path" presetSubtype="0" accel="24000" decel="50000" fill="hold" grpId="0" nodeType="withEffect">
                                  <p:stCondLst>
                                    <p:cond delay="0"/>
                                  </p:stCondLst>
                                  <p:childTnLst>
                                    <p:animMotion origin="layout" path="M 1.25E-6 2.59259E-6 L 0.06667 2.59259E-6 " pathEditMode="relative" rAng="0" ptsTypes="AA">
                                      <p:cBhvr>
                                        <p:cTn id="35" dur="750" fill="hold"/>
                                        <p:tgtEl>
                                          <p:spTgt spid="69"/>
                                        </p:tgtEl>
                                        <p:attrNameLst>
                                          <p:attrName>ppt_x</p:attrName>
                                          <p:attrName>ppt_y</p:attrName>
                                        </p:attrNameLst>
                                      </p:cBhvr>
                                      <p:rCtr x="3333" y="0"/>
                                    </p:animMotion>
                                  </p:childTnLst>
                                </p:cTn>
                              </p:par>
                              <p:par>
                                <p:cTn id="36" presetID="63" presetClass="path" presetSubtype="0" accel="24000" decel="50000" fill="hold" grpId="0" nodeType="withEffect">
                                  <p:stCondLst>
                                    <p:cond delay="0"/>
                                  </p:stCondLst>
                                  <p:childTnLst>
                                    <p:animMotion origin="layout" path="M -4.16667E-6 -3.7037E-7 L 0.02709 -3.7037E-7 " pathEditMode="relative" rAng="0" ptsTypes="AA">
                                      <p:cBhvr>
                                        <p:cTn id="37" dur="750" fill="hold"/>
                                        <p:tgtEl>
                                          <p:spTgt spid="104"/>
                                        </p:tgtEl>
                                        <p:attrNameLst>
                                          <p:attrName>ppt_x</p:attrName>
                                          <p:attrName>ppt_y</p:attrName>
                                        </p:attrNameLst>
                                      </p:cBhvr>
                                      <p:rCtr x="1354" y="0"/>
                                    </p:animMotion>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73"/>
                                        </p:tgtEl>
                                        <p:attrNameLst>
                                          <p:attrName>style.visibility</p:attrName>
                                        </p:attrNameLst>
                                      </p:cBhvr>
                                      <p:to>
                                        <p:strVal val="visible"/>
                                      </p:to>
                                    </p:set>
                                    <p:animEffect transition="in" filter="wipe(left)">
                                      <p:cBhvr>
                                        <p:cTn id="41" dur="500"/>
                                        <p:tgtEl>
                                          <p:spTgt spid="73"/>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4"/>
                                        </p:tgtEl>
                                        <p:attrNameLst>
                                          <p:attrName>style.visibility</p:attrName>
                                        </p:attrNameLst>
                                      </p:cBhvr>
                                      <p:to>
                                        <p:strVal val="visible"/>
                                      </p:to>
                                    </p:set>
                                    <p:animEffect transition="in" filter="wipe(left)">
                                      <p:cBhvr>
                                        <p:cTn id="44"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4" grpId="0"/>
      <p:bldP spid="12" grpId="0" animBg="1"/>
      <p:bldP spid="66" grpId="0" animBg="1"/>
      <p:bldP spid="67" grpId="0" animBg="1"/>
      <p:bldP spid="68" grpId="0" animBg="1"/>
      <p:bldP spid="69" grpId="0" animBg="1"/>
      <p:bldP spid="73" grpId="0" animBg="1"/>
      <p:bldP spid="74" grpId="0"/>
      <p:bldP spid="80" grpId="0" animBg="1"/>
      <p:bldP spid="83" grpId="0" animBg="1"/>
      <p:bldP spid="1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D8AE1ED-2270-4A61-B841-2FB66EFCD65D}"/>
              </a:ext>
            </a:extLst>
          </p:cNvPr>
          <p:cNvGrpSpPr/>
          <p:nvPr/>
        </p:nvGrpSpPr>
        <p:grpSpPr>
          <a:xfrm>
            <a:off x="5884446" y="3044537"/>
            <a:ext cx="1450614" cy="1505382"/>
            <a:chOff x="5884446" y="3044537"/>
            <a:chExt cx="1450614" cy="1505382"/>
          </a:xfrm>
        </p:grpSpPr>
        <p:grpSp>
          <p:nvGrpSpPr>
            <p:cNvPr id="37" name="Group 36">
              <a:extLst>
                <a:ext uri="{FF2B5EF4-FFF2-40B4-BE49-F238E27FC236}">
                  <a16:creationId xmlns:a16="http://schemas.microsoft.com/office/drawing/2014/main" id="{A995BB77-5A05-41A6-9266-9ADBB2F88266}"/>
                </a:ext>
              </a:extLst>
            </p:cNvPr>
            <p:cNvGrpSpPr/>
            <p:nvPr/>
          </p:nvGrpSpPr>
          <p:grpSpPr>
            <a:xfrm>
              <a:off x="5884446" y="3044537"/>
              <a:ext cx="1450614" cy="147003"/>
              <a:chOff x="8120217" y="3558128"/>
              <a:chExt cx="1940664" cy="147003"/>
            </a:xfrm>
          </p:grpSpPr>
          <p:cxnSp>
            <p:nvCxnSpPr>
              <p:cNvPr id="38" name="Straight Connector 37">
                <a:extLst>
                  <a:ext uri="{FF2B5EF4-FFF2-40B4-BE49-F238E27FC236}">
                    <a16:creationId xmlns:a16="http://schemas.microsoft.com/office/drawing/2014/main" id="{A2C03983-943E-4E59-8383-78832CD2E20F}"/>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CFA1416-A1B0-46EB-AA53-BA421B3A6A62}"/>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63FEEBB4-CF81-4A62-A145-6BB88C917CEF}"/>
                  </a:ext>
                </a:extLst>
              </p:cNvPr>
              <p:cNvGrpSpPr/>
              <p:nvPr/>
            </p:nvGrpSpPr>
            <p:grpSpPr>
              <a:xfrm>
                <a:off x="8335846" y="3593256"/>
                <a:ext cx="1509402" cy="111875"/>
                <a:chOff x="8335846" y="3498555"/>
                <a:chExt cx="1509402" cy="206573"/>
              </a:xfrm>
            </p:grpSpPr>
            <p:cxnSp>
              <p:nvCxnSpPr>
                <p:cNvPr id="41" name="Straight Connector 40">
                  <a:extLst>
                    <a:ext uri="{FF2B5EF4-FFF2-40B4-BE49-F238E27FC236}">
                      <a16:creationId xmlns:a16="http://schemas.microsoft.com/office/drawing/2014/main" id="{ABE1743D-D1F2-43E7-B341-1A20A333C275}"/>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C39D94C-F515-4933-9AF5-4B2CFA4290EE}"/>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EC3DB11-A16E-4FA3-81C1-F37D64614F79}"/>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901AC9C-3A65-48E6-8B46-C286C1AB0A94}"/>
                    </a:ext>
                  </a:extLst>
                </p:cNvPr>
                <p:cNvCxnSpPr>
                  <a:cxnSpLocks/>
                </p:cNvCxnSpPr>
                <p:nvPr/>
              </p:nvCxnSpPr>
              <p:spPr>
                <a:xfrm flipV="1">
                  <a:off x="8982733" y="3498555"/>
                  <a:ext cx="0" cy="20657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F4013FE-06AA-432A-B791-C38C54872705}"/>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40B3E34-315A-43D8-AA4B-023448EFED54}"/>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BC5764D-496A-4C25-8E2B-2168EE748EB2}"/>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933A55-06DD-421E-8217-539D482A68B2}"/>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FBC36DC7-6421-41AA-90FB-4B930E7F7699}"/>
                </a:ext>
              </a:extLst>
            </p:cNvPr>
            <p:cNvGrpSpPr/>
            <p:nvPr/>
          </p:nvGrpSpPr>
          <p:grpSpPr>
            <a:xfrm>
              <a:off x="5884446" y="3384135"/>
              <a:ext cx="1450614" cy="146999"/>
              <a:chOff x="8120217" y="3558128"/>
              <a:chExt cx="1940664" cy="146999"/>
            </a:xfrm>
          </p:grpSpPr>
          <p:cxnSp>
            <p:nvCxnSpPr>
              <p:cNvPr id="51" name="Straight Connector 50">
                <a:extLst>
                  <a:ext uri="{FF2B5EF4-FFF2-40B4-BE49-F238E27FC236}">
                    <a16:creationId xmlns:a16="http://schemas.microsoft.com/office/drawing/2014/main" id="{FF018632-D3DD-4FB4-B439-BA2DE4ECF3EB}"/>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DA117C8-247D-4054-83E9-865713E71A63}"/>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2349FF8E-577E-498D-AB2F-B28E2E1BD54A}"/>
                  </a:ext>
                </a:extLst>
              </p:cNvPr>
              <p:cNvGrpSpPr/>
              <p:nvPr/>
            </p:nvGrpSpPr>
            <p:grpSpPr>
              <a:xfrm>
                <a:off x="8335846" y="3592140"/>
                <a:ext cx="1509402" cy="112986"/>
                <a:chOff x="8335846" y="3496504"/>
                <a:chExt cx="1509402" cy="208625"/>
              </a:xfrm>
            </p:grpSpPr>
            <p:cxnSp>
              <p:nvCxnSpPr>
                <p:cNvPr id="54" name="Straight Connector 53">
                  <a:extLst>
                    <a:ext uri="{FF2B5EF4-FFF2-40B4-BE49-F238E27FC236}">
                      <a16:creationId xmlns:a16="http://schemas.microsoft.com/office/drawing/2014/main" id="{2EC5FF38-6339-4622-9F80-B1FD5D7DAF8A}"/>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F03DFD5-DB55-4A40-9412-5171EF8D1835}"/>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4710521-9101-48D4-90EE-618C4FDE2EF6}"/>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CBB89D8-D9DB-4D62-8272-8D713528E36F}"/>
                    </a:ext>
                  </a:extLst>
                </p:cNvPr>
                <p:cNvCxnSpPr>
                  <a:cxnSpLocks/>
                </p:cNvCxnSpPr>
                <p:nvPr/>
              </p:nvCxnSpPr>
              <p:spPr>
                <a:xfrm flipV="1">
                  <a:off x="8982733" y="3496504"/>
                  <a:ext cx="0" cy="208625"/>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B6CD139-D39D-4878-9E28-BE0C2BD8C6E2}"/>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4A0DD67-A763-48FD-A81D-8F04147AB311}"/>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32CEBA28-FAC1-4C37-B381-EAB4830EBCE2}"/>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1FEE2D7-34CB-46DC-B3D8-70A182BA7CB6}"/>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2" name="Group 61">
              <a:extLst>
                <a:ext uri="{FF2B5EF4-FFF2-40B4-BE49-F238E27FC236}">
                  <a16:creationId xmlns:a16="http://schemas.microsoft.com/office/drawing/2014/main" id="{269E9AA7-0CA8-482A-999E-DCB9FD2B890B}"/>
                </a:ext>
              </a:extLst>
            </p:cNvPr>
            <p:cNvGrpSpPr/>
            <p:nvPr/>
          </p:nvGrpSpPr>
          <p:grpSpPr>
            <a:xfrm>
              <a:off x="5884446" y="3723729"/>
              <a:ext cx="1450614" cy="147000"/>
              <a:chOff x="8120217" y="3558128"/>
              <a:chExt cx="1940664" cy="147000"/>
            </a:xfrm>
          </p:grpSpPr>
          <p:cxnSp>
            <p:nvCxnSpPr>
              <p:cNvPr id="63" name="Straight Connector 62">
                <a:extLst>
                  <a:ext uri="{FF2B5EF4-FFF2-40B4-BE49-F238E27FC236}">
                    <a16:creationId xmlns:a16="http://schemas.microsoft.com/office/drawing/2014/main" id="{91AFD085-E71F-4890-99A1-521333659CBA}"/>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EB1AE87-2B7B-44E9-BF9F-8CCF029CD1DD}"/>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4C0965D2-43FB-4D0F-81E7-FA62C2F0C0D3}"/>
                  </a:ext>
                </a:extLst>
              </p:cNvPr>
              <p:cNvGrpSpPr/>
              <p:nvPr/>
            </p:nvGrpSpPr>
            <p:grpSpPr>
              <a:xfrm>
                <a:off x="8335846" y="3593752"/>
                <a:ext cx="1509402" cy="111376"/>
                <a:chOff x="8335846" y="3499477"/>
                <a:chExt cx="1509402" cy="205652"/>
              </a:xfrm>
            </p:grpSpPr>
            <p:cxnSp>
              <p:nvCxnSpPr>
                <p:cNvPr id="67" name="Straight Connector 66">
                  <a:extLst>
                    <a:ext uri="{FF2B5EF4-FFF2-40B4-BE49-F238E27FC236}">
                      <a16:creationId xmlns:a16="http://schemas.microsoft.com/office/drawing/2014/main" id="{EC94363D-8C74-40A0-BFCB-17F1AD4F0698}"/>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A890D25-18AF-44F6-9B6F-D4F4487FF2C3}"/>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138C371-61A1-42C9-B4A2-79F976A960C6}"/>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4EF16B2-A7B8-470E-9C44-CDF47811A560}"/>
                    </a:ext>
                  </a:extLst>
                </p:cNvPr>
                <p:cNvCxnSpPr>
                  <a:cxnSpLocks/>
                </p:cNvCxnSpPr>
                <p:nvPr/>
              </p:nvCxnSpPr>
              <p:spPr>
                <a:xfrm flipV="1">
                  <a:off x="8982733" y="3499477"/>
                  <a:ext cx="0" cy="205652"/>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A23ABB0-200B-48EE-A948-E4F8F37FB747}"/>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6385DD5-FF34-4167-BBD4-00747FF75FC6}"/>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87FC391A-47BA-4E02-8135-A6E71A404ACC}"/>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BD4B48A-796E-4BBD-B449-EA0E46FBC60F}"/>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6" name="Group 75">
              <a:extLst>
                <a:ext uri="{FF2B5EF4-FFF2-40B4-BE49-F238E27FC236}">
                  <a16:creationId xmlns:a16="http://schemas.microsoft.com/office/drawing/2014/main" id="{F8B8793F-DC9E-4FC7-AD81-64D579C99EDC}"/>
                </a:ext>
              </a:extLst>
            </p:cNvPr>
            <p:cNvGrpSpPr/>
            <p:nvPr/>
          </p:nvGrpSpPr>
          <p:grpSpPr>
            <a:xfrm>
              <a:off x="5884446" y="4063323"/>
              <a:ext cx="1450614" cy="147002"/>
              <a:chOff x="8120217" y="3558128"/>
              <a:chExt cx="1940664" cy="147002"/>
            </a:xfrm>
          </p:grpSpPr>
          <p:cxnSp>
            <p:nvCxnSpPr>
              <p:cNvPr id="82" name="Straight Connector 81">
                <a:extLst>
                  <a:ext uri="{FF2B5EF4-FFF2-40B4-BE49-F238E27FC236}">
                    <a16:creationId xmlns:a16="http://schemas.microsoft.com/office/drawing/2014/main" id="{491D9C4E-1A37-4B3D-B6C5-63A81C2A777A}"/>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89FCC8D-A8D9-4D95-AA3D-2EFCC67F6C29}"/>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A9BFA321-5756-42FA-874C-3A83531A87B3}"/>
                  </a:ext>
                </a:extLst>
              </p:cNvPr>
              <p:cNvGrpSpPr/>
              <p:nvPr/>
            </p:nvGrpSpPr>
            <p:grpSpPr>
              <a:xfrm>
                <a:off x="8335846" y="3595364"/>
                <a:ext cx="1509402" cy="109766"/>
                <a:chOff x="8335846" y="3502450"/>
                <a:chExt cx="1509402" cy="202679"/>
              </a:xfrm>
            </p:grpSpPr>
            <p:cxnSp>
              <p:nvCxnSpPr>
                <p:cNvPr id="85" name="Straight Connector 84">
                  <a:extLst>
                    <a:ext uri="{FF2B5EF4-FFF2-40B4-BE49-F238E27FC236}">
                      <a16:creationId xmlns:a16="http://schemas.microsoft.com/office/drawing/2014/main" id="{65AD5B74-1B00-45C4-B604-AAA31870CB40}"/>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3C850950-BA30-47D6-9490-154EC1104819}"/>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92F841C-1B25-438E-9FF8-005F5F97D414}"/>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7ACCF32-A9CE-483B-95B1-4F68EBFC981D}"/>
                    </a:ext>
                  </a:extLst>
                </p:cNvPr>
                <p:cNvCxnSpPr>
                  <a:cxnSpLocks/>
                </p:cNvCxnSpPr>
                <p:nvPr/>
              </p:nvCxnSpPr>
              <p:spPr>
                <a:xfrm flipV="1">
                  <a:off x="8982733" y="3502450"/>
                  <a:ext cx="0" cy="2026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4FB3800-9155-4E5F-AF1E-F31284551263}"/>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602CA657-BE4B-4048-9C8A-8BB682F42557}"/>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9F36F5E-8B54-4B75-BCF9-C1D53DF4BE74}"/>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D904617-8559-4E41-BC9D-3E4881C0D034}"/>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05" name="Group 104">
              <a:extLst>
                <a:ext uri="{FF2B5EF4-FFF2-40B4-BE49-F238E27FC236}">
                  <a16:creationId xmlns:a16="http://schemas.microsoft.com/office/drawing/2014/main" id="{4264AE4F-C5AC-4148-B274-D99ABD4D60D6}"/>
                </a:ext>
              </a:extLst>
            </p:cNvPr>
            <p:cNvGrpSpPr/>
            <p:nvPr/>
          </p:nvGrpSpPr>
          <p:grpSpPr>
            <a:xfrm>
              <a:off x="5884446" y="4402917"/>
              <a:ext cx="1450614" cy="147002"/>
              <a:chOff x="8120217" y="3558128"/>
              <a:chExt cx="1940664" cy="147002"/>
            </a:xfrm>
          </p:grpSpPr>
          <p:cxnSp>
            <p:nvCxnSpPr>
              <p:cNvPr id="106" name="Straight Connector 105">
                <a:extLst>
                  <a:ext uri="{FF2B5EF4-FFF2-40B4-BE49-F238E27FC236}">
                    <a16:creationId xmlns:a16="http://schemas.microsoft.com/office/drawing/2014/main" id="{BEFF23A2-946C-4BAD-8E6B-7812762ACDD5}"/>
                  </a:ext>
                </a:extLst>
              </p:cNvPr>
              <p:cNvCxnSpPr/>
              <p:nvPr/>
            </p:nvCxnSpPr>
            <p:spPr>
              <a:xfrm flipV="1">
                <a:off x="8120217"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9B64E9A-3596-4F19-9B91-6E0E6F82DF0F}"/>
                  </a:ext>
                </a:extLst>
              </p:cNvPr>
              <p:cNvCxnSpPr/>
              <p:nvPr/>
            </p:nvCxnSpPr>
            <p:spPr>
              <a:xfrm flipV="1">
                <a:off x="1006088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AEF420FF-3ED7-4F4B-848D-720ED8C39485}"/>
                  </a:ext>
                </a:extLst>
              </p:cNvPr>
              <p:cNvGrpSpPr/>
              <p:nvPr/>
            </p:nvGrpSpPr>
            <p:grpSpPr>
              <a:xfrm>
                <a:off x="8335846" y="3595364"/>
                <a:ext cx="1509402" cy="109766"/>
                <a:chOff x="8335846" y="3502450"/>
                <a:chExt cx="1509402" cy="202679"/>
              </a:xfrm>
            </p:grpSpPr>
            <p:cxnSp>
              <p:nvCxnSpPr>
                <p:cNvPr id="112" name="Straight Connector 111">
                  <a:extLst>
                    <a:ext uri="{FF2B5EF4-FFF2-40B4-BE49-F238E27FC236}">
                      <a16:creationId xmlns:a16="http://schemas.microsoft.com/office/drawing/2014/main" id="{D6AF544E-ADDF-4260-8FBC-56810DB4448D}"/>
                    </a:ext>
                  </a:extLst>
                </p:cNvPr>
                <p:cNvCxnSpPr/>
                <p:nvPr/>
              </p:nvCxnSpPr>
              <p:spPr>
                <a:xfrm flipV="1">
                  <a:off x="8335846"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9177729-9337-4D34-946B-DFE4481F5E46}"/>
                    </a:ext>
                  </a:extLst>
                </p:cNvPr>
                <p:cNvCxnSpPr/>
                <p:nvPr/>
              </p:nvCxnSpPr>
              <p:spPr>
                <a:xfrm flipV="1">
                  <a:off x="8551475"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B5F39E7-EF92-481F-B897-34DA903E2595}"/>
                    </a:ext>
                  </a:extLst>
                </p:cNvPr>
                <p:cNvCxnSpPr/>
                <p:nvPr/>
              </p:nvCxnSpPr>
              <p:spPr>
                <a:xfrm flipV="1">
                  <a:off x="8767104"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3BDB3AA-CDE0-4C62-B51C-DC1F3A0E5CC8}"/>
                    </a:ext>
                  </a:extLst>
                </p:cNvPr>
                <p:cNvCxnSpPr>
                  <a:cxnSpLocks/>
                </p:cNvCxnSpPr>
                <p:nvPr/>
              </p:nvCxnSpPr>
              <p:spPr>
                <a:xfrm flipV="1">
                  <a:off x="8982733" y="3502450"/>
                  <a:ext cx="0" cy="20267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F67783E9-C504-4723-9867-5BFA3F01AFD6}"/>
                    </a:ext>
                  </a:extLst>
                </p:cNvPr>
                <p:cNvCxnSpPr/>
                <p:nvPr/>
              </p:nvCxnSpPr>
              <p:spPr>
                <a:xfrm flipV="1">
                  <a:off x="9198361"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48A591B9-6BAE-442B-9699-3B4856913C06}"/>
                    </a:ext>
                  </a:extLst>
                </p:cNvPr>
                <p:cNvCxnSpPr/>
                <p:nvPr/>
              </p:nvCxnSpPr>
              <p:spPr>
                <a:xfrm flipV="1">
                  <a:off x="9413990"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A8AEBBB1-E1D2-423E-8C80-D660D7BF9FC7}"/>
                    </a:ext>
                  </a:extLst>
                </p:cNvPr>
                <p:cNvCxnSpPr/>
                <p:nvPr/>
              </p:nvCxnSpPr>
              <p:spPr>
                <a:xfrm flipV="1">
                  <a:off x="9629619"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2DBB156-D4D6-4F2B-BB8D-63740E75D9C6}"/>
                    </a:ext>
                  </a:extLst>
                </p:cNvPr>
                <p:cNvCxnSpPr/>
                <p:nvPr/>
              </p:nvCxnSpPr>
              <p:spPr>
                <a:xfrm flipV="1">
                  <a:off x="9845248" y="3558128"/>
                  <a:ext cx="0" cy="14699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136" name="Rectangle 135">
            <a:extLst>
              <a:ext uri="{FF2B5EF4-FFF2-40B4-BE49-F238E27FC236}">
                <a16:creationId xmlns:a16="http://schemas.microsoft.com/office/drawing/2014/main" id="{B876C16E-02E3-49C5-B773-9B262EC0EB00}"/>
              </a:ext>
            </a:extLst>
          </p:cNvPr>
          <p:cNvSpPr/>
          <p:nvPr/>
        </p:nvSpPr>
        <p:spPr bwMode="auto">
          <a:xfrm>
            <a:off x="3090134" y="2827535"/>
            <a:ext cx="2078783"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47" name="Rectangle 146">
            <a:extLst>
              <a:ext uri="{FF2B5EF4-FFF2-40B4-BE49-F238E27FC236}">
                <a16:creationId xmlns:a16="http://schemas.microsoft.com/office/drawing/2014/main" id="{AF6BECDC-1136-474D-AD57-07C750BD7A6D}"/>
              </a:ext>
            </a:extLst>
          </p:cNvPr>
          <p:cNvSpPr/>
          <p:nvPr/>
        </p:nvSpPr>
        <p:spPr bwMode="auto">
          <a:xfrm>
            <a:off x="3090134" y="3529985"/>
            <a:ext cx="2078783"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48" name="Rectangle 147">
            <a:extLst>
              <a:ext uri="{FF2B5EF4-FFF2-40B4-BE49-F238E27FC236}">
                <a16:creationId xmlns:a16="http://schemas.microsoft.com/office/drawing/2014/main" id="{781F9281-CBE0-4766-9CEB-2F25D7221217}"/>
              </a:ext>
            </a:extLst>
          </p:cNvPr>
          <p:cNvSpPr/>
          <p:nvPr/>
        </p:nvSpPr>
        <p:spPr bwMode="auto">
          <a:xfrm>
            <a:off x="3090134" y="3881210"/>
            <a:ext cx="2078783"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49" name="Rectangle 148">
            <a:extLst>
              <a:ext uri="{FF2B5EF4-FFF2-40B4-BE49-F238E27FC236}">
                <a16:creationId xmlns:a16="http://schemas.microsoft.com/office/drawing/2014/main" id="{446FD518-64A8-443E-85DA-D36BBF1E57EC}"/>
              </a:ext>
            </a:extLst>
          </p:cNvPr>
          <p:cNvSpPr/>
          <p:nvPr/>
        </p:nvSpPr>
        <p:spPr bwMode="auto">
          <a:xfrm>
            <a:off x="3090134" y="4232436"/>
            <a:ext cx="2078783"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50" name="Rectangle 149">
            <a:extLst>
              <a:ext uri="{FF2B5EF4-FFF2-40B4-BE49-F238E27FC236}">
                <a16:creationId xmlns:a16="http://schemas.microsoft.com/office/drawing/2014/main" id="{76003EBD-BBD0-43A8-ACD9-097C9F3C2F52}"/>
              </a:ext>
            </a:extLst>
          </p:cNvPr>
          <p:cNvSpPr/>
          <p:nvPr/>
        </p:nvSpPr>
        <p:spPr bwMode="auto">
          <a:xfrm>
            <a:off x="3090134" y="3178760"/>
            <a:ext cx="2078783" cy="2926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E85050E8-530B-48B8-8D30-6B4189AAC40C}"/>
              </a:ext>
            </a:extLst>
          </p:cNvPr>
          <p:cNvSpPr/>
          <p:nvPr/>
        </p:nvSpPr>
        <p:spPr bwMode="auto">
          <a:xfrm>
            <a:off x="3084709" y="2268043"/>
            <a:ext cx="2211940"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Which algorithm?</a:t>
            </a:r>
          </a:p>
        </p:txBody>
      </p:sp>
      <p:sp>
        <p:nvSpPr>
          <p:cNvPr id="42" name="Rectangle 41">
            <a:extLst>
              <a:ext uri="{FF2B5EF4-FFF2-40B4-BE49-F238E27FC236}">
                <a16:creationId xmlns:a16="http://schemas.microsoft.com/office/drawing/2014/main" id="{8DFBE1EA-D672-4BA2-8AC5-8F9258F9AE8E}"/>
              </a:ext>
            </a:extLst>
          </p:cNvPr>
          <p:cNvSpPr/>
          <p:nvPr/>
        </p:nvSpPr>
        <p:spPr bwMode="auto">
          <a:xfrm>
            <a:off x="5577476" y="2268043"/>
            <a:ext cx="2410588"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parameters?</a:t>
            </a:r>
          </a:p>
        </p:txBody>
      </p:sp>
      <p:sp>
        <p:nvSpPr>
          <p:cNvPr id="29" name="Rectangle 28">
            <a:extLst>
              <a:ext uri="{FF2B5EF4-FFF2-40B4-BE49-F238E27FC236}">
                <a16:creationId xmlns:a16="http://schemas.microsoft.com/office/drawing/2014/main" id="{22EE7413-F083-4FA4-B233-0BE9A60054A1}"/>
              </a:ext>
            </a:extLst>
          </p:cNvPr>
          <p:cNvSpPr/>
          <p:nvPr/>
        </p:nvSpPr>
        <p:spPr bwMode="auto">
          <a:xfrm>
            <a:off x="735582" y="2268043"/>
            <a:ext cx="2068299"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Which features?</a:t>
            </a:r>
          </a:p>
        </p:txBody>
      </p:sp>
      <p:sp>
        <p:nvSpPr>
          <p:cNvPr id="75" name="Diamond 3">
            <a:extLst>
              <a:ext uri="{FF2B5EF4-FFF2-40B4-BE49-F238E27FC236}">
                <a16:creationId xmlns:a16="http://schemas.microsoft.com/office/drawing/2014/main" id="{59BED6B8-E637-4542-88C4-C688B7867D90}"/>
              </a:ext>
            </a:extLst>
          </p:cNvPr>
          <p:cNvSpPr/>
          <p:nvPr/>
        </p:nvSpPr>
        <p:spPr bwMode="auto">
          <a:xfrm>
            <a:off x="8982518" y="2767649"/>
            <a:ext cx="323919" cy="2410590"/>
          </a:xfrm>
          <a:custGeom>
            <a:avLst/>
            <a:gdLst>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0 w 594505"/>
              <a:gd name="connsiteY4" fmla="*/ 50945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4" fmla="*/ 91440 w 594505"/>
              <a:gd name="connsiteY4" fmla="*/ 600892 h 1018903"/>
              <a:gd name="connsiteX0" fmla="*/ 0 w 594505"/>
              <a:gd name="connsiteY0" fmla="*/ 509452 h 1018903"/>
              <a:gd name="connsiteX1" fmla="*/ 297253 w 594505"/>
              <a:gd name="connsiteY1" fmla="*/ 0 h 1018903"/>
              <a:gd name="connsiteX2" fmla="*/ 594505 w 594505"/>
              <a:gd name="connsiteY2" fmla="*/ 509452 h 1018903"/>
              <a:gd name="connsiteX3" fmla="*/ 297253 w 594505"/>
              <a:gd name="connsiteY3" fmla="*/ 1018903 h 1018903"/>
              <a:gd name="connsiteX0" fmla="*/ 0 w 297252"/>
              <a:gd name="connsiteY0" fmla="*/ 0 h 1018903"/>
              <a:gd name="connsiteX1" fmla="*/ 297252 w 297252"/>
              <a:gd name="connsiteY1" fmla="*/ 509452 h 1018903"/>
              <a:gd name="connsiteX2" fmla="*/ 0 w 297252"/>
              <a:gd name="connsiteY2" fmla="*/ 1018903 h 1018903"/>
            </a:gdLst>
            <a:ahLst/>
            <a:cxnLst>
              <a:cxn ang="0">
                <a:pos x="connsiteX0" y="connsiteY0"/>
              </a:cxn>
              <a:cxn ang="0">
                <a:pos x="connsiteX1" y="connsiteY1"/>
              </a:cxn>
              <a:cxn ang="0">
                <a:pos x="connsiteX2" y="connsiteY2"/>
              </a:cxn>
            </a:cxnLst>
            <a:rect l="l" t="t" r="r" b="b"/>
            <a:pathLst>
              <a:path w="297252" h="1018903">
                <a:moveTo>
                  <a:pt x="0" y="0"/>
                </a:moveTo>
                <a:lnTo>
                  <a:pt x="297252" y="509452"/>
                </a:lnTo>
                <a:lnTo>
                  <a:pt x="0" y="1018903"/>
                </a:lnTo>
              </a:path>
            </a:pathLst>
          </a:custGeom>
          <a:ln w="12700">
            <a:solidFill>
              <a:schemeClr val="accent1"/>
            </a:solidFill>
            <a:headEnd type="none"/>
            <a:tailEnd type="none"/>
          </a:ln>
        </p:spPr>
        <p:style>
          <a:lnRef idx="1">
            <a:schemeClr val="accent4"/>
          </a:lnRef>
          <a:fillRef idx="0">
            <a:schemeClr val="accent4"/>
          </a:fillRef>
          <a:effectRef idx="0">
            <a:schemeClr val="accent4"/>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6C1DA2B4-1C0E-4041-B2C8-AE1DBE888000}"/>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50%</a:t>
            </a:r>
          </a:p>
        </p:txBody>
      </p:sp>
      <p:sp>
        <p:nvSpPr>
          <p:cNvPr id="81" name="Rectangle 80">
            <a:extLst>
              <a:ext uri="{FF2B5EF4-FFF2-40B4-BE49-F238E27FC236}">
                <a16:creationId xmlns:a16="http://schemas.microsoft.com/office/drawing/2014/main" id="{5843B82D-D9A4-4766-8C2A-684A866EB0F0}"/>
              </a:ext>
            </a:extLst>
          </p:cNvPr>
          <p:cNvSpPr/>
          <p:nvPr/>
        </p:nvSpPr>
        <p:spPr bwMode="auto">
          <a:xfrm>
            <a:off x="11310201" y="235381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30%</a:t>
            </a:r>
          </a:p>
        </p:txBody>
      </p:sp>
      <p:sp>
        <p:nvSpPr>
          <p:cNvPr id="90" name="Rectangle 89">
            <a:extLst>
              <a:ext uri="{FF2B5EF4-FFF2-40B4-BE49-F238E27FC236}">
                <a16:creationId xmlns:a16="http://schemas.microsoft.com/office/drawing/2014/main" id="{9E12CE79-1D28-42FF-A8D2-F17C5397AD4B}"/>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70%</a:t>
            </a:r>
          </a:p>
        </p:txBody>
      </p:sp>
      <p:sp>
        <p:nvSpPr>
          <p:cNvPr id="91" name="Rectangle 90">
            <a:extLst>
              <a:ext uri="{FF2B5EF4-FFF2-40B4-BE49-F238E27FC236}">
                <a16:creationId xmlns:a16="http://schemas.microsoft.com/office/drawing/2014/main" id="{2C0B2D7F-DABA-4CF5-986F-41239206EBA7}"/>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30%</a:t>
            </a:r>
          </a:p>
        </p:txBody>
      </p:sp>
      <p:sp>
        <p:nvSpPr>
          <p:cNvPr id="123" name="Rectangle 122">
            <a:extLst>
              <a:ext uri="{FF2B5EF4-FFF2-40B4-BE49-F238E27FC236}">
                <a16:creationId xmlns:a16="http://schemas.microsoft.com/office/drawing/2014/main" id="{C138F34D-E681-4EC2-A776-620ACB5B2ADA}"/>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45%</a:t>
            </a:r>
          </a:p>
        </p:txBody>
      </p:sp>
      <p:sp>
        <p:nvSpPr>
          <p:cNvPr id="137" name="Rectangle 136">
            <a:extLst>
              <a:ext uri="{FF2B5EF4-FFF2-40B4-BE49-F238E27FC236}">
                <a16:creationId xmlns:a16="http://schemas.microsoft.com/office/drawing/2014/main" id="{C2BBE4FC-909C-4345-B6B7-CD98E0800549}"/>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50%</a:t>
            </a:r>
          </a:p>
        </p:txBody>
      </p:sp>
      <p:sp>
        <p:nvSpPr>
          <p:cNvPr id="138" name="Rectangle 137">
            <a:extLst>
              <a:ext uri="{FF2B5EF4-FFF2-40B4-BE49-F238E27FC236}">
                <a16:creationId xmlns:a16="http://schemas.microsoft.com/office/drawing/2014/main" id="{E5DC31E9-1B38-490E-97B1-396F5BC8BD37}"/>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65%</a:t>
            </a:r>
          </a:p>
        </p:txBody>
      </p:sp>
      <p:sp>
        <p:nvSpPr>
          <p:cNvPr id="139" name="Rectangle 138">
            <a:extLst>
              <a:ext uri="{FF2B5EF4-FFF2-40B4-BE49-F238E27FC236}">
                <a16:creationId xmlns:a16="http://schemas.microsoft.com/office/drawing/2014/main" id="{38AE8513-E5E7-4164-8B0A-DCBE47A37897}"/>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95%</a:t>
            </a:r>
          </a:p>
        </p:txBody>
      </p:sp>
      <p:sp>
        <p:nvSpPr>
          <p:cNvPr id="140" name="Rectangle 139">
            <a:extLst>
              <a:ext uri="{FF2B5EF4-FFF2-40B4-BE49-F238E27FC236}">
                <a16:creationId xmlns:a16="http://schemas.microsoft.com/office/drawing/2014/main" id="{B6105E7D-98D4-444D-AAC0-1B90A43BA286}"/>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35%</a:t>
            </a:r>
          </a:p>
        </p:txBody>
      </p:sp>
      <p:sp>
        <p:nvSpPr>
          <p:cNvPr id="141" name="Rectangle 140">
            <a:extLst>
              <a:ext uri="{FF2B5EF4-FFF2-40B4-BE49-F238E27FC236}">
                <a16:creationId xmlns:a16="http://schemas.microsoft.com/office/drawing/2014/main" id="{35207BB3-4EC0-47BD-9F49-6F6AC0CE2C82}"/>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10%</a:t>
            </a:r>
          </a:p>
        </p:txBody>
      </p:sp>
      <p:sp>
        <p:nvSpPr>
          <p:cNvPr id="142" name="Rectangle 141">
            <a:extLst>
              <a:ext uri="{FF2B5EF4-FFF2-40B4-BE49-F238E27FC236}">
                <a16:creationId xmlns:a16="http://schemas.microsoft.com/office/drawing/2014/main" id="{A5FBACE0-802F-4F71-94F2-248DEFE1A4CA}"/>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75%</a:t>
            </a:r>
          </a:p>
        </p:txBody>
      </p:sp>
      <p:sp>
        <p:nvSpPr>
          <p:cNvPr id="143" name="Rectangle 142">
            <a:extLst>
              <a:ext uri="{FF2B5EF4-FFF2-40B4-BE49-F238E27FC236}">
                <a16:creationId xmlns:a16="http://schemas.microsoft.com/office/drawing/2014/main" id="{2EE1EEEC-9147-48AC-AA51-F7D7C757720A}"/>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sp>
        <p:nvSpPr>
          <p:cNvPr id="144" name="Rectangle 143">
            <a:extLst>
              <a:ext uri="{FF2B5EF4-FFF2-40B4-BE49-F238E27FC236}">
                <a16:creationId xmlns:a16="http://schemas.microsoft.com/office/drawing/2014/main" id="{715BD311-5C47-4D16-84A4-CDE3875B2E28}"/>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70%</a:t>
            </a:r>
          </a:p>
        </p:txBody>
      </p:sp>
      <p:sp>
        <p:nvSpPr>
          <p:cNvPr id="145" name="Rectangle 144">
            <a:extLst>
              <a:ext uri="{FF2B5EF4-FFF2-40B4-BE49-F238E27FC236}">
                <a16:creationId xmlns:a16="http://schemas.microsoft.com/office/drawing/2014/main" id="{5FCC3BB9-011E-43E2-8A6D-CF0B434AEC47}"/>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30%</a:t>
            </a:r>
          </a:p>
        </p:txBody>
      </p:sp>
      <p:sp>
        <p:nvSpPr>
          <p:cNvPr id="146" name="Rectangle 145">
            <a:extLst>
              <a:ext uri="{FF2B5EF4-FFF2-40B4-BE49-F238E27FC236}">
                <a16:creationId xmlns:a16="http://schemas.microsoft.com/office/drawing/2014/main" id="{2E0AC568-B569-4102-91A1-BD4739EF7142}"/>
              </a:ext>
            </a:extLst>
          </p:cNvPr>
          <p:cNvSpPr/>
          <p:nvPr/>
        </p:nvSpPr>
        <p:spPr bwMode="auto">
          <a:xfrm>
            <a:off x="9571685" y="3749348"/>
            <a:ext cx="653238" cy="45899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15%</a:t>
            </a:r>
          </a:p>
        </p:txBody>
      </p:sp>
      <p:grpSp>
        <p:nvGrpSpPr>
          <p:cNvPr id="26" name="Group 25">
            <a:extLst>
              <a:ext uri="{FF2B5EF4-FFF2-40B4-BE49-F238E27FC236}">
                <a16:creationId xmlns:a16="http://schemas.microsoft.com/office/drawing/2014/main" id="{630C095D-36FC-4EBB-8DEE-D3469ACDD9BD}"/>
              </a:ext>
            </a:extLst>
          </p:cNvPr>
          <p:cNvGrpSpPr/>
          <p:nvPr/>
        </p:nvGrpSpPr>
        <p:grpSpPr>
          <a:xfrm>
            <a:off x="588264" y="5680406"/>
            <a:ext cx="8661068" cy="663526"/>
            <a:chOff x="837632" y="5844616"/>
            <a:chExt cx="9792001" cy="663526"/>
          </a:xfrm>
        </p:grpSpPr>
        <p:cxnSp>
          <p:nvCxnSpPr>
            <p:cNvPr id="27" name="Connector: Elbow 26">
              <a:extLst>
                <a:ext uri="{FF2B5EF4-FFF2-40B4-BE49-F238E27FC236}">
                  <a16:creationId xmlns:a16="http://schemas.microsoft.com/office/drawing/2014/main" id="{D6DBBF17-7678-4E03-A750-D716BF7D3406}"/>
                </a:ext>
              </a:extLst>
            </p:cNvPr>
            <p:cNvCxnSpPr>
              <a:cxnSpLocks/>
            </p:cNvCxnSpPr>
            <p:nvPr/>
          </p:nvCxnSpPr>
          <p:spPr>
            <a:xfrm rot="5400000">
              <a:off x="5727283" y="954965"/>
              <a:ext cx="12700" cy="9792001"/>
            </a:xfrm>
            <a:prstGeom prst="bentConnector3">
              <a:avLst>
                <a:gd name="adj1" fmla="val 2170835"/>
              </a:avLst>
            </a:prstGeom>
            <a:ln w="12700">
              <a:solidFill>
                <a:schemeClr val="accent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9C9708C-5222-4249-BB52-52E83A8D83AC}"/>
                </a:ext>
              </a:extLst>
            </p:cNvPr>
            <p:cNvSpPr/>
            <p:nvPr/>
          </p:nvSpPr>
          <p:spPr bwMode="auto">
            <a:xfrm>
              <a:off x="5160653" y="6221910"/>
              <a:ext cx="1145960" cy="2862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panose="020B0702040204020203" pitchFamily="34" charset="0"/>
                  <a:ea typeface="Segoe UI" pitchFamily="34" charset="0"/>
                  <a:cs typeface="Segoe UI Semibold" panose="020B0702040204020203" pitchFamily="34" charset="0"/>
                </a:rPr>
                <a:t>Iterate</a:t>
              </a:r>
            </a:p>
          </p:txBody>
        </p:sp>
      </p:grpSp>
      <p:sp>
        <p:nvSpPr>
          <p:cNvPr id="98" name="Isosceles Triangle 97">
            <a:extLst>
              <a:ext uri="{FF2B5EF4-FFF2-40B4-BE49-F238E27FC236}">
                <a16:creationId xmlns:a16="http://schemas.microsoft.com/office/drawing/2014/main" id="{FE4ADEB3-BA1A-4527-97B6-E7A5905F8282}"/>
              </a:ext>
            </a:extLst>
          </p:cNvPr>
          <p:cNvSpPr/>
          <p:nvPr/>
        </p:nvSpPr>
        <p:spPr bwMode="auto">
          <a:xfrm>
            <a:off x="6293870" y="4119222"/>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11" name="Isosceles Triangle 110">
            <a:extLst>
              <a:ext uri="{FF2B5EF4-FFF2-40B4-BE49-F238E27FC236}">
                <a16:creationId xmlns:a16="http://schemas.microsoft.com/office/drawing/2014/main" id="{DC995B4C-717D-4215-9C84-59A63A08436E}"/>
              </a:ext>
            </a:extLst>
          </p:cNvPr>
          <p:cNvSpPr/>
          <p:nvPr/>
        </p:nvSpPr>
        <p:spPr bwMode="auto">
          <a:xfrm>
            <a:off x="6460577" y="3779967"/>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4" name="Isosceles Triangle 123">
            <a:extLst>
              <a:ext uri="{FF2B5EF4-FFF2-40B4-BE49-F238E27FC236}">
                <a16:creationId xmlns:a16="http://schemas.microsoft.com/office/drawing/2014/main" id="{D97260E6-C543-4A04-8701-4A7AD6348720}"/>
              </a:ext>
            </a:extLst>
          </p:cNvPr>
          <p:cNvSpPr/>
          <p:nvPr/>
        </p:nvSpPr>
        <p:spPr bwMode="auto">
          <a:xfrm>
            <a:off x="6944117" y="3101457"/>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25" name="Isosceles Triangle 124">
            <a:extLst>
              <a:ext uri="{FF2B5EF4-FFF2-40B4-BE49-F238E27FC236}">
                <a16:creationId xmlns:a16="http://schemas.microsoft.com/office/drawing/2014/main" id="{084B5AF6-26A2-4842-A41A-6E0C87018759}"/>
              </a:ext>
            </a:extLst>
          </p:cNvPr>
          <p:cNvSpPr/>
          <p:nvPr/>
        </p:nvSpPr>
        <p:spPr bwMode="auto">
          <a:xfrm>
            <a:off x="7103941" y="3440712"/>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64" name="Rectangle 163">
            <a:extLst>
              <a:ext uri="{FF2B5EF4-FFF2-40B4-BE49-F238E27FC236}">
                <a16:creationId xmlns:a16="http://schemas.microsoft.com/office/drawing/2014/main" id="{7ADB0596-0969-46D3-8F50-F5A45D799A8E}"/>
              </a:ext>
            </a:extLst>
          </p:cNvPr>
          <p:cNvSpPr/>
          <p:nvPr/>
        </p:nvSpPr>
        <p:spPr bwMode="auto">
          <a:xfrm>
            <a:off x="736222" y="4231007"/>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71" name="Rectangle 170">
            <a:extLst>
              <a:ext uri="{FF2B5EF4-FFF2-40B4-BE49-F238E27FC236}">
                <a16:creationId xmlns:a16="http://schemas.microsoft.com/office/drawing/2014/main" id="{FA033DC2-8489-4D03-B39C-76377D071DF5}"/>
              </a:ext>
            </a:extLst>
          </p:cNvPr>
          <p:cNvSpPr/>
          <p:nvPr/>
        </p:nvSpPr>
        <p:spPr bwMode="auto">
          <a:xfrm>
            <a:off x="736222" y="3181181"/>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73" name="Rectangle 172">
            <a:extLst>
              <a:ext uri="{FF2B5EF4-FFF2-40B4-BE49-F238E27FC236}">
                <a16:creationId xmlns:a16="http://schemas.microsoft.com/office/drawing/2014/main" id="{7465687A-7138-457A-AD69-9EA44E77B92B}"/>
              </a:ext>
            </a:extLst>
          </p:cNvPr>
          <p:cNvSpPr/>
          <p:nvPr/>
        </p:nvSpPr>
        <p:spPr bwMode="auto">
          <a:xfrm>
            <a:off x="736222" y="2831239"/>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74" name="Rectangle 173">
            <a:extLst>
              <a:ext uri="{FF2B5EF4-FFF2-40B4-BE49-F238E27FC236}">
                <a16:creationId xmlns:a16="http://schemas.microsoft.com/office/drawing/2014/main" id="{3ECF9070-C95C-4AEE-9B8E-522305BBBDAB}"/>
              </a:ext>
            </a:extLst>
          </p:cNvPr>
          <p:cNvSpPr/>
          <p:nvPr/>
        </p:nvSpPr>
        <p:spPr bwMode="auto">
          <a:xfrm>
            <a:off x="736222" y="3531123"/>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75" name="Rectangle 174">
            <a:extLst>
              <a:ext uri="{FF2B5EF4-FFF2-40B4-BE49-F238E27FC236}">
                <a16:creationId xmlns:a16="http://schemas.microsoft.com/office/drawing/2014/main" id="{AEFA5C18-DBD6-420E-8D38-357F8C70808D}"/>
              </a:ext>
            </a:extLst>
          </p:cNvPr>
          <p:cNvSpPr/>
          <p:nvPr/>
        </p:nvSpPr>
        <p:spPr bwMode="auto">
          <a:xfrm>
            <a:off x="736222" y="3881065"/>
            <a:ext cx="1859572" cy="2954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 rIns="91440" bIns="54864"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endParaRPr>
          </a:p>
        </p:txBody>
      </p:sp>
      <p:sp>
        <p:nvSpPr>
          <p:cNvPr id="120" name="Isosceles Triangle 119">
            <a:extLst>
              <a:ext uri="{FF2B5EF4-FFF2-40B4-BE49-F238E27FC236}">
                <a16:creationId xmlns:a16="http://schemas.microsoft.com/office/drawing/2014/main" id="{064EFD16-9865-43CE-AAC0-7320880D3E2A}"/>
              </a:ext>
            </a:extLst>
          </p:cNvPr>
          <p:cNvSpPr/>
          <p:nvPr/>
        </p:nvSpPr>
        <p:spPr bwMode="auto">
          <a:xfrm>
            <a:off x="6779933" y="4458475"/>
            <a:ext cx="137160" cy="9144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1A1A1A"/>
              </a:solidFill>
              <a:effectLst/>
              <a:uLnTx/>
              <a:uFillTx/>
              <a:latin typeface="Segoe UI"/>
              <a:ea typeface="Segoe UI" pitchFamily="34" charset="0"/>
              <a:cs typeface="Segoe UI" pitchFamily="34" charset="0"/>
            </a:endParaRPr>
          </a:p>
        </p:txBody>
      </p:sp>
      <p:sp>
        <p:nvSpPr>
          <p:cNvPr id="183" name="Title 2">
            <a:extLst>
              <a:ext uri="{FF2B5EF4-FFF2-40B4-BE49-F238E27FC236}">
                <a16:creationId xmlns:a16="http://schemas.microsoft.com/office/drawing/2014/main" id="{18FA3067-E216-4A38-B5C3-B08A48E8B062}"/>
              </a:ext>
            </a:extLst>
          </p:cNvPr>
          <p:cNvSpPr>
            <a:spLocks noGrp="1"/>
          </p:cNvSpPr>
          <p:nvPr>
            <p:ph type="title"/>
          </p:nvPr>
        </p:nvSpPr>
        <p:spPr/>
        <p:txBody>
          <a:bodyPr/>
          <a:lstStyle/>
          <a:p>
            <a:pPr algn="l"/>
            <a:r>
              <a:rPr lang="en-US"/>
              <a:t>Model creation is typically a time consuming process</a:t>
            </a:r>
          </a:p>
        </p:txBody>
      </p:sp>
    </p:spTree>
    <p:custDataLst>
      <p:tags r:id="rId1"/>
    </p:custDataLst>
    <p:extLst>
      <p:ext uri="{BB962C8B-B14F-4D97-AF65-F5344CB8AC3E}">
        <p14:creationId xmlns:p14="http://schemas.microsoft.com/office/powerpoint/2010/main" val="2231914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1.04167E-6 -2.59259E-6 L 0.14284 -0.10347 " pathEditMode="relative" rAng="0" ptsTypes="AA">
                                      <p:cBhvr>
                                        <p:cTn id="6" dur="150" fill="hold"/>
                                        <p:tgtEl>
                                          <p:spTgt spid="80"/>
                                        </p:tgtEl>
                                        <p:attrNameLst>
                                          <p:attrName>ppt_x</p:attrName>
                                          <p:attrName>ppt_y</p:attrName>
                                        </p:attrNameLst>
                                      </p:cBhvr>
                                      <p:rCtr x="7135" y="-5185"/>
                                    </p:animMotion>
                                  </p:childTnLst>
                                </p:cTn>
                              </p:par>
                              <p:par>
                                <p:cTn id="7" presetID="12" presetClass="entr" presetSubtype="8" fill="hold" grpId="1" nodeType="withEffect">
                                  <p:stCondLst>
                                    <p:cond delay="100"/>
                                  </p:stCondLst>
                                  <p:childTnLst>
                                    <p:set>
                                      <p:cBhvr>
                                        <p:cTn id="8" dur="1" fill="hold">
                                          <p:stCondLst>
                                            <p:cond delay="0"/>
                                          </p:stCondLst>
                                        </p:cTn>
                                        <p:tgtEl>
                                          <p:spTgt spid="90"/>
                                        </p:tgtEl>
                                        <p:attrNameLst>
                                          <p:attrName>style.visibility</p:attrName>
                                        </p:attrNameLst>
                                      </p:cBhvr>
                                      <p:to>
                                        <p:strVal val="visible"/>
                                      </p:to>
                                    </p:set>
                                    <p:anim calcmode="lin" valueType="num">
                                      <p:cBhvr additive="base">
                                        <p:cTn id="9" dur="80"/>
                                        <p:tgtEl>
                                          <p:spTgt spid="90"/>
                                        </p:tgtEl>
                                        <p:attrNameLst>
                                          <p:attrName>ppt_x</p:attrName>
                                        </p:attrNameLst>
                                      </p:cBhvr>
                                      <p:tavLst>
                                        <p:tav tm="0">
                                          <p:val>
                                            <p:strVal val="#ppt_x-#ppt_w*1.125000"/>
                                          </p:val>
                                        </p:tav>
                                        <p:tav tm="100000">
                                          <p:val>
                                            <p:strVal val="#ppt_x"/>
                                          </p:val>
                                        </p:tav>
                                      </p:tavLst>
                                    </p:anim>
                                    <p:animEffect transition="in" filter="wipe(right)">
                                      <p:cBhvr>
                                        <p:cTn id="10" dur="80"/>
                                        <p:tgtEl>
                                          <p:spTgt spid="90"/>
                                        </p:tgtEl>
                                      </p:cBhvr>
                                    </p:animEffect>
                                  </p:childTnLst>
                                </p:cTn>
                              </p:par>
                              <p:par>
                                <p:cTn id="11" presetID="10" presetClass="exit" presetSubtype="0" fill="hold" grpId="1" nodeType="withEffect">
                                  <p:stCondLst>
                                    <p:cond delay="100"/>
                                  </p:stCondLst>
                                  <p:childTnLst>
                                    <p:animEffect transition="out" filter="fade">
                                      <p:cBhvr>
                                        <p:cTn id="12" dur="150"/>
                                        <p:tgtEl>
                                          <p:spTgt spid="136"/>
                                        </p:tgtEl>
                                      </p:cBhvr>
                                    </p:animEffect>
                                    <p:set>
                                      <p:cBhvr>
                                        <p:cTn id="13" dur="1" fill="hold">
                                          <p:stCondLst>
                                            <p:cond delay="149"/>
                                          </p:stCondLst>
                                        </p:cTn>
                                        <p:tgtEl>
                                          <p:spTgt spid="136"/>
                                        </p:tgtEl>
                                        <p:attrNameLst>
                                          <p:attrName>style.visibility</p:attrName>
                                        </p:attrNameLst>
                                      </p:cBhvr>
                                      <p:to>
                                        <p:strVal val="hidden"/>
                                      </p:to>
                                    </p:set>
                                  </p:childTnLst>
                                </p:cTn>
                              </p:par>
                              <p:par>
                                <p:cTn id="14" presetID="10" presetClass="entr" presetSubtype="0" fill="hold" grpId="0" nodeType="withEffect">
                                  <p:stCondLst>
                                    <p:cond delay="100"/>
                                  </p:stCondLst>
                                  <p:childTnLst>
                                    <p:set>
                                      <p:cBhvr>
                                        <p:cTn id="15" dur="1" fill="hold">
                                          <p:stCondLst>
                                            <p:cond delay="0"/>
                                          </p:stCondLst>
                                        </p:cTn>
                                        <p:tgtEl>
                                          <p:spTgt spid="147"/>
                                        </p:tgtEl>
                                        <p:attrNameLst>
                                          <p:attrName>style.visibility</p:attrName>
                                        </p:attrNameLst>
                                      </p:cBhvr>
                                      <p:to>
                                        <p:strVal val="visible"/>
                                      </p:to>
                                    </p:set>
                                    <p:animEffect transition="in" filter="fade">
                                      <p:cBhvr>
                                        <p:cTn id="16" dur="150"/>
                                        <p:tgtEl>
                                          <p:spTgt spid="147"/>
                                        </p:tgtEl>
                                      </p:cBhvr>
                                    </p:animEffect>
                                  </p:childTnLst>
                                </p:cTn>
                              </p:par>
                              <p:par>
                                <p:cTn id="17" presetID="42" presetClass="path" presetSubtype="0" accel="50000" decel="50000" fill="hold" grpId="0" nodeType="withEffect">
                                  <p:stCondLst>
                                    <p:cond delay="100"/>
                                  </p:stCondLst>
                                  <p:childTnLst>
                                    <p:animMotion origin="layout" path="M 1.04167E-6 -2.59259E-6 L 0.14284 -2.59259E-6 " pathEditMode="relative" rAng="0" ptsTypes="AA">
                                      <p:cBhvr>
                                        <p:cTn id="18" dur="150" fill="hold"/>
                                        <p:tgtEl>
                                          <p:spTgt spid="90"/>
                                        </p:tgtEl>
                                        <p:attrNameLst>
                                          <p:attrName>ppt_x</p:attrName>
                                          <p:attrName>ppt_y</p:attrName>
                                        </p:attrNameLst>
                                      </p:cBhvr>
                                      <p:rCtr x="7135" y="0"/>
                                    </p:animMotion>
                                  </p:childTnLst>
                                </p:cTn>
                              </p:par>
                              <p:par>
                                <p:cTn id="19" presetID="22" presetClass="entr" presetSubtype="1" fill="hold" grpId="0" nodeType="withEffect">
                                  <p:stCondLst>
                                    <p:cond delay="100"/>
                                  </p:stCondLst>
                                  <p:childTnLst>
                                    <p:set>
                                      <p:cBhvr>
                                        <p:cTn id="20" dur="1" fill="hold">
                                          <p:stCondLst>
                                            <p:cond delay="0"/>
                                          </p:stCondLst>
                                        </p:cTn>
                                        <p:tgtEl>
                                          <p:spTgt spid="175"/>
                                        </p:tgtEl>
                                        <p:attrNameLst>
                                          <p:attrName>style.visibility</p:attrName>
                                        </p:attrNameLst>
                                      </p:cBhvr>
                                      <p:to>
                                        <p:strVal val="visible"/>
                                      </p:to>
                                    </p:set>
                                    <p:animEffect transition="in" filter="wipe(up)">
                                      <p:cBhvr>
                                        <p:cTn id="21" dur="150"/>
                                        <p:tgtEl>
                                          <p:spTgt spid="175"/>
                                        </p:tgtEl>
                                      </p:cBhvr>
                                    </p:animEffect>
                                  </p:childTnLst>
                                </p:cTn>
                              </p:par>
                              <p:par>
                                <p:cTn id="22" presetID="22" presetClass="entr" presetSubtype="1" fill="hold" grpId="0" nodeType="withEffect">
                                  <p:stCondLst>
                                    <p:cond delay="100"/>
                                  </p:stCondLst>
                                  <p:childTnLst>
                                    <p:set>
                                      <p:cBhvr>
                                        <p:cTn id="23" dur="1" fill="hold">
                                          <p:stCondLst>
                                            <p:cond delay="0"/>
                                          </p:stCondLst>
                                        </p:cTn>
                                        <p:tgtEl>
                                          <p:spTgt spid="164"/>
                                        </p:tgtEl>
                                        <p:attrNameLst>
                                          <p:attrName>style.visibility</p:attrName>
                                        </p:attrNameLst>
                                      </p:cBhvr>
                                      <p:to>
                                        <p:strVal val="visible"/>
                                      </p:to>
                                    </p:set>
                                    <p:animEffect transition="in" filter="wipe(up)">
                                      <p:cBhvr>
                                        <p:cTn id="24" dur="150"/>
                                        <p:tgtEl>
                                          <p:spTgt spid="164"/>
                                        </p:tgtEl>
                                      </p:cBhvr>
                                    </p:animEffect>
                                  </p:childTnLst>
                                </p:cTn>
                              </p:par>
                              <p:par>
                                <p:cTn id="25" presetID="22" presetClass="exit" presetSubtype="1" fill="hold" grpId="0" nodeType="withEffect">
                                  <p:stCondLst>
                                    <p:cond delay="100"/>
                                  </p:stCondLst>
                                  <p:childTnLst>
                                    <p:animEffect transition="out" filter="wipe(up)">
                                      <p:cBhvr>
                                        <p:cTn id="26" dur="150"/>
                                        <p:tgtEl>
                                          <p:spTgt spid="173"/>
                                        </p:tgtEl>
                                      </p:cBhvr>
                                    </p:animEffect>
                                    <p:set>
                                      <p:cBhvr>
                                        <p:cTn id="27" dur="1" fill="hold">
                                          <p:stCondLst>
                                            <p:cond delay="149"/>
                                          </p:stCondLst>
                                        </p:cTn>
                                        <p:tgtEl>
                                          <p:spTgt spid="173"/>
                                        </p:tgtEl>
                                        <p:attrNameLst>
                                          <p:attrName>style.visibility</p:attrName>
                                        </p:attrNameLst>
                                      </p:cBhvr>
                                      <p:to>
                                        <p:strVal val="hidden"/>
                                      </p:to>
                                    </p:set>
                                  </p:childTnLst>
                                </p:cTn>
                              </p:par>
                              <p:par>
                                <p:cTn id="28" presetID="12" presetClass="entr" presetSubtype="8" fill="hold" grpId="1" nodeType="withEffect">
                                  <p:stCondLst>
                                    <p:cond delay="200"/>
                                  </p:stCondLst>
                                  <p:childTnLst>
                                    <p:set>
                                      <p:cBhvr>
                                        <p:cTn id="29" dur="1" fill="hold">
                                          <p:stCondLst>
                                            <p:cond delay="0"/>
                                          </p:stCondLst>
                                        </p:cTn>
                                        <p:tgtEl>
                                          <p:spTgt spid="123"/>
                                        </p:tgtEl>
                                        <p:attrNameLst>
                                          <p:attrName>style.visibility</p:attrName>
                                        </p:attrNameLst>
                                      </p:cBhvr>
                                      <p:to>
                                        <p:strVal val="visible"/>
                                      </p:to>
                                    </p:set>
                                    <p:anim calcmode="lin" valueType="num">
                                      <p:cBhvr additive="base">
                                        <p:cTn id="30" dur="80"/>
                                        <p:tgtEl>
                                          <p:spTgt spid="123"/>
                                        </p:tgtEl>
                                        <p:attrNameLst>
                                          <p:attrName>ppt_x</p:attrName>
                                        </p:attrNameLst>
                                      </p:cBhvr>
                                      <p:tavLst>
                                        <p:tav tm="0">
                                          <p:val>
                                            <p:strVal val="#ppt_x-#ppt_w*1.125000"/>
                                          </p:val>
                                        </p:tav>
                                        <p:tav tm="100000">
                                          <p:val>
                                            <p:strVal val="#ppt_x"/>
                                          </p:val>
                                        </p:tav>
                                      </p:tavLst>
                                    </p:anim>
                                    <p:animEffect transition="in" filter="wipe(right)">
                                      <p:cBhvr>
                                        <p:cTn id="31" dur="80"/>
                                        <p:tgtEl>
                                          <p:spTgt spid="123"/>
                                        </p:tgtEl>
                                      </p:cBhvr>
                                    </p:animEffect>
                                  </p:childTnLst>
                                </p:cTn>
                              </p:par>
                              <p:par>
                                <p:cTn id="32" presetID="10" presetClass="exit" presetSubtype="0" fill="hold" grpId="5" nodeType="withEffect">
                                  <p:stCondLst>
                                    <p:cond delay="200"/>
                                  </p:stCondLst>
                                  <p:childTnLst>
                                    <p:animEffect transition="out" filter="fade">
                                      <p:cBhvr>
                                        <p:cTn id="33" dur="150"/>
                                        <p:tgtEl>
                                          <p:spTgt spid="147"/>
                                        </p:tgtEl>
                                      </p:cBhvr>
                                    </p:animEffect>
                                    <p:set>
                                      <p:cBhvr>
                                        <p:cTn id="34" dur="1" fill="hold">
                                          <p:stCondLst>
                                            <p:cond delay="149"/>
                                          </p:stCondLst>
                                        </p:cTn>
                                        <p:tgtEl>
                                          <p:spTgt spid="147"/>
                                        </p:tgtEl>
                                        <p:attrNameLst>
                                          <p:attrName>style.visibility</p:attrName>
                                        </p:attrNameLst>
                                      </p:cBhvr>
                                      <p:to>
                                        <p:strVal val="hidden"/>
                                      </p:to>
                                    </p:set>
                                  </p:childTnLst>
                                </p:cTn>
                              </p:par>
                              <p:par>
                                <p:cTn id="35" presetID="10" presetClass="entr" presetSubtype="0" fill="hold" grpId="0" nodeType="withEffect">
                                  <p:stCondLst>
                                    <p:cond delay="200"/>
                                  </p:stCondLst>
                                  <p:childTnLst>
                                    <p:set>
                                      <p:cBhvr>
                                        <p:cTn id="36" dur="1" fill="hold">
                                          <p:stCondLst>
                                            <p:cond delay="0"/>
                                          </p:stCondLst>
                                        </p:cTn>
                                        <p:tgtEl>
                                          <p:spTgt spid="150"/>
                                        </p:tgtEl>
                                        <p:attrNameLst>
                                          <p:attrName>style.visibility</p:attrName>
                                        </p:attrNameLst>
                                      </p:cBhvr>
                                      <p:to>
                                        <p:strVal val="visible"/>
                                      </p:to>
                                    </p:set>
                                    <p:animEffect transition="in" filter="fade">
                                      <p:cBhvr>
                                        <p:cTn id="37" dur="150"/>
                                        <p:tgtEl>
                                          <p:spTgt spid="150"/>
                                        </p:tgtEl>
                                      </p:cBhvr>
                                    </p:animEffect>
                                  </p:childTnLst>
                                </p:cTn>
                              </p:par>
                              <p:par>
                                <p:cTn id="38" presetID="42" presetClass="path" presetSubtype="0" accel="50000" decel="50000" fill="hold" grpId="0" nodeType="withEffect">
                                  <p:stCondLst>
                                    <p:cond delay="200"/>
                                  </p:stCondLst>
                                  <p:childTnLst>
                                    <p:animMotion origin="layout" path="M 1.04167E-6 -2.59259E-6 L 0.1431 0.10139 " pathEditMode="relative" rAng="0" ptsTypes="AA">
                                      <p:cBhvr>
                                        <p:cTn id="39" dur="150" fill="hold"/>
                                        <p:tgtEl>
                                          <p:spTgt spid="123"/>
                                        </p:tgtEl>
                                        <p:attrNameLst>
                                          <p:attrName>ppt_x</p:attrName>
                                          <p:attrName>ppt_y</p:attrName>
                                        </p:attrNameLst>
                                      </p:cBhvr>
                                      <p:rCtr x="7148" y="5069"/>
                                    </p:animMotion>
                                  </p:childTnLst>
                                </p:cTn>
                              </p:par>
                              <p:par>
                                <p:cTn id="40" presetID="22" presetClass="exit" presetSubtype="4" fill="hold" grpId="1" nodeType="withEffect">
                                  <p:stCondLst>
                                    <p:cond delay="200"/>
                                  </p:stCondLst>
                                  <p:childTnLst>
                                    <p:animEffect transition="out" filter="wipe(down)">
                                      <p:cBhvr>
                                        <p:cTn id="41" dur="150"/>
                                        <p:tgtEl>
                                          <p:spTgt spid="164"/>
                                        </p:tgtEl>
                                      </p:cBhvr>
                                    </p:animEffect>
                                    <p:set>
                                      <p:cBhvr>
                                        <p:cTn id="42" dur="1" fill="hold">
                                          <p:stCondLst>
                                            <p:cond delay="149"/>
                                          </p:stCondLst>
                                        </p:cTn>
                                        <p:tgtEl>
                                          <p:spTgt spid="164"/>
                                        </p:tgtEl>
                                        <p:attrNameLst>
                                          <p:attrName>style.visibility</p:attrName>
                                        </p:attrNameLst>
                                      </p:cBhvr>
                                      <p:to>
                                        <p:strVal val="hidden"/>
                                      </p:to>
                                    </p:set>
                                  </p:childTnLst>
                                </p:cTn>
                              </p:par>
                              <p:par>
                                <p:cTn id="43" presetID="12" presetClass="entr" presetSubtype="8" fill="hold" grpId="1" nodeType="withEffect">
                                  <p:stCondLst>
                                    <p:cond delay="300"/>
                                  </p:stCondLst>
                                  <p:childTnLst>
                                    <p:set>
                                      <p:cBhvr>
                                        <p:cTn id="44" dur="1" fill="hold">
                                          <p:stCondLst>
                                            <p:cond delay="0"/>
                                          </p:stCondLst>
                                        </p:cTn>
                                        <p:tgtEl>
                                          <p:spTgt spid="91"/>
                                        </p:tgtEl>
                                        <p:attrNameLst>
                                          <p:attrName>style.visibility</p:attrName>
                                        </p:attrNameLst>
                                      </p:cBhvr>
                                      <p:to>
                                        <p:strVal val="visible"/>
                                      </p:to>
                                    </p:set>
                                    <p:anim calcmode="lin" valueType="num">
                                      <p:cBhvr additive="base">
                                        <p:cTn id="45" dur="80"/>
                                        <p:tgtEl>
                                          <p:spTgt spid="91"/>
                                        </p:tgtEl>
                                        <p:attrNameLst>
                                          <p:attrName>ppt_x</p:attrName>
                                        </p:attrNameLst>
                                      </p:cBhvr>
                                      <p:tavLst>
                                        <p:tav tm="0">
                                          <p:val>
                                            <p:strVal val="#ppt_x-#ppt_w*1.125000"/>
                                          </p:val>
                                        </p:tav>
                                        <p:tav tm="100000">
                                          <p:val>
                                            <p:strVal val="#ppt_x"/>
                                          </p:val>
                                        </p:tav>
                                      </p:tavLst>
                                    </p:anim>
                                    <p:animEffect transition="in" filter="wipe(right)">
                                      <p:cBhvr>
                                        <p:cTn id="46" dur="80"/>
                                        <p:tgtEl>
                                          <p:spTgt spid="91"/>
                                        </p:tgtEl>
                                      </p:cBhvr>
                                    </p:animEffect>
                                  </p:childTnLst>
                                </p:cTn>
                              </p:par>
                              <p:par>
                                <p:cTn id="47" presetID="10" presetClass="exit" presetSubtype="0" fill="hold" grpId="5" nodeType="withEffect">
                                  <p:stCondLst>
                                    <p:cond delay="300"/>
                                  </p:stCondLst>
                                  <p:childTnLst>
                                    <p:animEffect transition="out" filter="fade">
                                      <p:cBhvr>
                                        <p:cTn id="48" dur="150"/>
                                        <p:tgtEl>
                                          <p:spTgt spid="150"/>
                                        </p:tgtEl>
                                      </p:cBhvr>
                                    </p:animEffect>
                                    <p:set>
                                      <p:cBhvr>
                                        <p:cTn id="49" dur="1" fill="hold">
                                          <p:stCondLst>
                                            <p:cond delay="149"/>
                                          </p:stCondLst>
                                        </p:cTn>
                                        <p:tgtEl>
                                          <p:spTgt spid="150"/>
                                        </p:tgtEl>
                                        <p:attrNameLst>
                                          <p:attrName>style.visibility</p:attrName>
                                        </p:attrNameLst>
                                      </p:cBhvr>
                                      <p:to>
                                        <p:strVal val="hidden"/>
                                      </p:to>
                                    </p:set>
                                  </p:childTnLst>
                                </p:cTn>
                              </p:par>
                              <p:par>
                                <p:cTn id="50" presetID="10" presetClass="entr" presetSubtype="0" fill="hold" grpId="0" nodeType="withEffect">
                                  <p:stCondLst>
                                    <p:cond delay="30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150"/>
                                        <p:tgtEl>
                                          <p:spTgt spid="148"/>
                                        </p:tgtEl>
                                      </p:cBhvr>
                                    </p:animEffect>
                                  </p:childTnLst>
                                </p:cTn>
                              </p:par>
                              <p:par>
                                <p:cTn id="53" presetID="42" presetClass="path" presetSubtype="0" accel="50000" decel="50000" fill="hold" grpId="0" nodeType="withEffect">
                                  <p:stCondLst>
                                    <p:cond delay="300"/>
                                  </p:stCondLst>
                                  <p:childTnLst>
                                    <p:animMotion origin="layout" path="M 1.04167E-6 -2.59259E-6 L 0.14219 0.20301 " pathEditMode="relative" rAng="0" ptsTypes="AA">
                                      <p:cBhvr>
                                        <p:cTn id="54" dur="150" fill="hold"/>
                                        <p:tgtEl>
                                          <p:spTgt spid="91"/>
                                        </p:tgtEl>
                                        <p:attrNameLst>
                                          <p:attrName>ppt_x</p:attrName>
                                          <p:attrName>ppt_y</p:attrName>
                                        </p:attrNameLst>
                                      </p:cBhvr>
                                      <p:rCtr x="7109" y="10139"/>
                                    </p:animMotion>
                                  </p:childTnLst>
                                </p:cTn>
                              </p:par>
                              <p:par>
                                <p:cTn id="55" presetID="22" presetClass="entr" presetSubtype="4" fill="hold" grpId="1" nodeType="withEffect">
                                  <p:stCondLst>
                                    <p:cond delay="300"/>
                                  </p:stCondLst>
                                  <p:childTnLst>
                                    <p:set>
                                      <p:cBhvr>
                                        <p:cTn id="56" dur="1" fill="hold">
                                          <p:stCondLst>
                                            <p:cond delay="0"/>
                                          </p:stCondLst>
                                        </p:cTn>
                                        <p:tgtEl>
                                          <p:spTgt spid="173"/>
                                        </p:tgtEl>
                                        <p:attrNameLst>
                                          <p:attrName>style.visibility</p:attrName>
                                        </p:attrNameLst>
                                      </p:cBhvr>
                                      <p:to>
                                        <p:strVal val="visible"/>
                                      </p:to>
                                    </p:set>
                                    <p:animEffect transition="in" filter="wipe(down)">
                                      <p:cBhvr>
                                        <p:cTn id="57" dur="150"/>
                                        <p:tgtEl>
                                          <p:spTgt spid="173"/>
                                        </p:tgtEl>
                                      </p:cBhvr>
                                    </p:animEffect>
                                  </p:childTnLst>
                                </p:cTn>
                              </p:par>
                              <p:par>
                                <p:cTn id="58" presetID="12" presetClass="entr" presetSubtype="8" fill="hold" grpId="1" nodeType="withEffect">
                                  <p:stCondLst>
                                    <p:cond delay="400"/>
                                  </p:stCondLst>
                                  <p:childTnLst>
                                    <p:set>
                                      <p:cBhvr>
                                        <p:cTn id="59" dur="1" fill="hold">
                                          <p:stCondLst>
                                            <p:cond delay="0"/>
                                          </p:stCondLst>
                                        </p:cTn>
                                        <p:tgtEl>
                                          <p:spTgt spid="137"/>
                                        </p:tgtEl>
                                        <p:attrNameLst>
                                          <p:attrName>style.visibility</p:attrName>
                                        </p:attrNameLst>
                                      </p:cBhvr>
                                      <p:to>
                                        <p:strVal val="visible"/>
                                      </p:to>
                                    </p:set>
                                    <p:anim calcmode="lin" valueType="num">
                                      <p:cBhvr additive="base">
                                        <p:cTn id="60" dur="80"/>
                                        <p:tgtEl>
                                          <p:spTgt spid="137"/>
                                        </p:tgtEl>
                                        <p:attrNameLst>
                                          <p:attrName>ppt_x</p:attrName>
                                        </p:attrNameLst>
                                      </p:cBhvr>
                                      <p:tavLst>
                                        <p:tav tm="0">
                                          <p:val>
                                            <p:strVal val="#ppt_x-#ppt_w*1.125000"/>
                                          </p:val>
                                        </p:tav>
                                        <p:tav tm="100000">
                                          <p:val>
                                            <p:strVal val="#ppt_x"/>
                                          </p:val>
                                        </p:tav>
                                      </p:tavLst>
                                    </p:anim>
                                    <p:animEffect transition="in" filter="wipe(right)">
                                      <p:cBhvr>
                                        <p:cTn id="61" dur="80"/>
                                        <p:tgtEl>
                                          <p:spTgt spid="137"/>
                                        </p:tgtEl>
                                      </p:cBhvr>
                                    </p:animEffect>
                                  </p:childTnLst>
                                </p:cTn>
                              </p:par>
                              <p:par>
                                <p:cTn id="62" presetID="10" presetClass="exit" presetSubtype="0" fill="hold" grpId="3" nodeType="withEffect">
                                  <p:stCondLst>
                                    <p:cond delay="400"/>
                                  </p:stCondLst>
                                  <p:childTnLst>
                                    <p:animEffect transition="out" filter="fade">
                                      <p:cBhvr>
                                        <p:cTn id="63" dur="150"/>
                                        <p:tgtEl>
                                          <p:spTgt spid="148"/>
                                        </p:tgtEl>
                                      </p:cBhvr>
                                    </p:animEffect>
                                    <p:set>
                                      <p:cBhvr>
                                        <p:cTn id="64" dur="1" fill="hold">
                                          <p:stCondLst>
                                            <p:cond delay="149"/>
                                          </p:stCondLst>
                                        </p:cTn>
                                        <p:tgtEl>
                                          <p:spTgt spid="148"/>
                                        </p:tgtEl>
                                        <p:attrNameLst>
                                          <p:attrName>style.visibility</p:attrName>
                                        </p:attrNameLst>
                                      </p:cBhvr>
                                      <p:to>
                                        <p:strVal val="hidden"/>
                                      </p:to>
                                    </p:set>
                                  </p:childTnLst>
                                </p:cTn>
                              </p:par>
                              <p:par>
                                <p:cTn id="65" presetID="10" presetClass="entr" presetSubtype="0" fill="hold" grpId="1" nodeType="withEffect">
                                  <p:stCondLst>
                                    <p:cond delay="400"/>
                                  </p:stCondLst>
                                  <p:childTnLst>
                                    <p:set>
                                      <p:cBhvr>
                                        <p:cTn id="66" dur="1" fill="hold">
                                          <p:stCondLst>
                                            <p:cond delay="0"/>
                                          </p:stCondLst>
                                        </p:cTn>
                                        <p:tgtEl>
                                          <p:spTgt spid="147"/>
                                        </p:tgtEl>
                                        <p:attrNameLst>
                                          <p:attrName>style.visibility</p:attrName>
                                        </p:attrNameLst>
                                      </p:cBhvr>
                                      <p:to>
                                        <p:strVal val="visible"/>
                                      </p:to>
                                    </p:set>
                                    <p:animEffect transition="in" filter="fade">
                                      <p:cBhvr>
                                        <p:cTn id="67" dur="150"/>
                                        <p:tgtEl>
                                          <p:spTgt spid="147"/>
                                        </p:tgtEl>
                                      </p:cBhvr>
                                    </p:animEffect>
                                  </p:childTnLst>
                                </p:cTn>
                              </p:par>
                              <p:par>
                                <p:cTn id="68" presetID="42" presetClass="path" presetSubtype="0" accel="50000" decel="50000" fill="hold" grpId="0" nodeType="withEffect">
                                  <p:stCondLst>
                                    <p:cond delay="400"/>
                                  </p:stCondLst>
                                  <p:childTnLst>
                                    <p:animMotion origin="layout" path="M 1.04167E-6 -2.59259E-6 L 0.07161 -0.2037 " pathEditMode="relative" rAng="0" ptsTypes="AA">
                                      <p:cBhvr>
                                        <p:cTn id="69" dur="150" fill="hold"/>
                                        <p:tgtEl>
                                          <p:spTgt spid="137"/>
                                        </p:tgtEl>
                                        <p:attrNameLst>
                                          <p:attrName>ppt_x</p:attrName>
                                          <p:attrName>ppt_y</p:attrName>
                                        </p:attrNameLst>
                                      </p:cBhvr>
                                      <p:rCtr x="3581" y="-10185"/>
                                    </p:animMotion>
                                  </p:childTnLst>
                                </p:cTn>
                              </p:par>
                              <p:par>
                                <p:cTn id="70" presetID="22" presetClass="exit" presetSubtype="1" fill="hold" grpId="0" nodeType="withEffect">
                                  <p:stCondLst>
                                    <p:cond delay="400"/>
                                  </p:stCondLst>
                                  <p:childTnLst>
                                    <p:animEffect transition="out" filter="wipe(up)">
                                      <p:cBhvr>
                                        <p:cTn id="71" dur="150"/>
                                        <p:tgtEl>
                                          <p:spTgt spid="171"/>
                                        </p:tgtEl>
                                      </p:cBhvr>
                                    </p:animEffect>
                                    <p:set>
                                      <p:cBhvr>
                                        <p:cTn id="72" dur="1" fill="hold">
                                          <p:stCondLst>
                                            <p:cond delay="149"/>
                                          </p:stCondLst>
                                        </p:cTn>
                                        <p:tgtEl>
                                          <p:spTgt spid="171"/>
                                        </p:tgtEl>
                                        <p:attrNameLst>
                                          <p:attrName>style.visibility</p:attrName>
                                        </p:attrNameLst>
                                      </p:cBhvr>
                                      <p:to>
                                        <p:strVal val="hidden"/>
                                      </p:to>
                                    </p:set>
                                  </p:childTnLst>
                                </p:cTn>
                              </p:par>
                              <p:par>
                                <p:cTn id="73" presetID="12" presetClass="entr" presetSubtype="8" fill="hold" grpId="1" nodeType="withEffect">
                                  <p:stCondLst>
                                    <p:cond delay="500"/>
                                  </p:stCondLst>
                                  <p:childTnLst>
                                    <p:set>
                                      <p:cBhvr>
                                        <p:cTn id="74" dur="1" fill="hold">
                                          <p:stCondLst>
                                            <p:cond delay="0"/>
                                          </p:stCondLst>
                                        </p:cTn>
                                        <p:tgtEl>
                                          <p:spTgt spid="138"/>
                                        </p:tgtEl>
                                        <p:attrNameLst>
                                          <p:attrName>style.visibility</p:attrName>
                                        </p:attrNameLst>
                                      </p:cBhvr>
                                      <p:to>
                                        <p:strVal val="visible"/>
                                      </p:to>
                                    </p:set>
                                    <p:anim calcmode="lin" valueType="num">
                                      <p:cBhvr additive="base">
                                        <p:cTn id="75" dur="80"/>
                                        <p:tgtEl>
                                          <p:spTgt spid="138"/>
                                        </p:tgtEl>
                                        <p:attrNameLst>
                                          <p:attrName>ppt_x</p:attrName>
                                        </p:attrNameLst>
                                      </p:cBhvr>
                                      <p:tavLst>
                                        <p:tav tm="0">
                                          <p:val>
                                            <p:strVal val="#ppt_x-#ppt_w*1.125000"/>
                                          </p:val>
                                        </p:tav>
                                        <p:tav tm="100000">
                                          <p:val>
                                            <p:strVal val="#ppt_x"/>
                                          </p:val>
                                        </p:tav>
                                      </p:tavLst>
                                    </p:anim>
                                    <p:animEffect transition="in" filter="wipe(right)">
                                      <p:cBhvr>
                                        <p:cTn id="76" dur="80"/>
                                        <p:tgtEl>
                                          <p:spTgt spid="138"/>
                                        </p:tgtEl>
                                      </p:cBhvr>
                                    </p:animEffect>
                                  </p:childTnLst>
                                </p:cTn>
                              </p:par>
                              <p:par>
                                <p:cTn id="77" presetID="10" presetClass="exit" presetSubtype="0" fill="hold" grpId="3" nodeType="withEffect">
                                  <p:stCondLst>
                                    <p:cond delay="500"/>
                                  </p:stCondLst>
                                  <p:childTnLst>
                                    <p:animEffect transition="out" filter="fade">
                                      <p:cBhvr>
                                        <p:cTn id="78" dur="150"/>
                                        <p:tgtEl>
                                          <p:spTgt spid="147"/>
                                        </p:tgtEl>
                                      </p:cBhvr>
                                    </p:animEffect>
                                    <p:set>
                                      <p:cBhvr>
                                        <p:cTn id="79" dur="1" fill="hold">
                                          <p:stCondLst>
                                            <p:cond delay="149"/>
                                          </p:stCondLst>
                                        </p:cTn>
                                        <p:tgtEl>
                                          <p:spTgt spid="147"/>
                                        </p:tgtEl>
                                        <p:attrNameLst>
                                          <p:attrName>style.visibility</p:attrName>
                                        </p:attrNameLst>
                                      </p:cBhvr>
                                      <p:to>
                                        <p:strVal val="hidden"/>
                                      </p:to>
                                    </p:set>
                                  </p:childTnLst>
                                </p:cTn>
                              </p:par>
                              <p:par>
                                <p:cTn id="80" presetID="10" presetClass="entr" presetSubtype="0" fill="hold" grpId="0" nodeType="withEffect">
                                  <p:stCondLst>
                                    <p:cond delay="500"/>
                                  </p:stCondLst>
                                  <p:childTnLst>
                                    <p:set>
                                      <p:cBhvr>
                                        <p:cTn id="81" dur="1" fill="hold">
                                          <p:stCondLst>
                                            <p:cond delay="0"/>
                                          </p:stCondLst>
                                        </p:cTn>
                                        <p:tgtEl>
                                          <p:spTgt spid="149"/>
                                        </p:tgtEl>
                                        <p:attrNameLst>
                                          <p:attrName>style.visibility</p:attrName>
                                        </p:attrNameLst>
                                      </p:cBhvr>
                                      <p:to>
                                        <p:strVal val="visible"/>
                                      </p:to>
                                    </p:set>
                                    <p:animEffect transition="in" filter="fade">
                                      <p:cBhvr>
                                        <p:cTn id="82" dur="150"/>
                                        <p:tgtEl>
                                          <p:spTgt spid="149"/>
                                        </p:tgtEl>
                                      </p:cBhvr>
                                    </p:animEffect>
                                  </p:childTnLst>
                                </p:cTn>
                              </p:par>
                              <p:par>
                                <p:cTn id="83" presetID="42" presetClass="path" presetSubtype="0" accel="50000" decel="50000" fill="hold" grpId="0" nodeType="withEffect">
                                  <p:stCondLst>
                                    <p:cond delay="500"/>
                                  </p:stCondLst>
                                  <p:childTnLst>
                                    <p:animMotion origin="layout" path="M 1.04167E-6 -2.59259E-6 L 0.07161 -0.10185 " pathEditMode="relative" rAng="0" ptsTypes="AA">
                                      <p:cBhvr>
                                        <p:cTn id="84" dur="150" fill="hold"/>
                                        <p:tgtEl>
                                          <p:spTgt spid="138"/>
                                        </p:tgtEl>
                                        <p:attrNameLst>
                                          <p:attrName>ppt_x</p:attrName>
                                          <p:attrName>ppt_y</p:attrName>
                                        </p:attrNameLst>
                                      </p:cBhvr>
                                      <p:rCtr x="3581" y="-5093"/>
                                    </p:animMotion>
                                  </p:childTnLst>
                                </p:cTn>
                              </p:par>
                              <p:par>
                                <p:cTn id="85" presetID="22" presetClass="entr" presetSubtype="1" fill="hold" grpId="2" nodeType="withEffect">
                                  <p:stCondLst>
                                    <p:cond delay="500"/>
                                  </p:stCondLst>
                                  <p:childTnLst>
                                    <p:set>
                                      <p:cBhvr>
                                        <p:cTn id="86" dur="1" fill="hold">
                                          <p:stCondLst>
                                            <p:cond delay="0"/>
                                          </p:stCondLst>
                                        </p:cTn>
                                        <p:tgtEl>
                                          <p:spTgt spid="164"/>
                                        </p:tgtEl>
                                        <p:attrNameLst>
                                          <p:attrName>style.visibility</p:attrName>
                                        </p:attrNameLst>
                                      </p:cBhvr>
                                      <p:to>
                                        <p:strVal val="visible"/>
                                      </p:to>
                                    </p:set>
                                    <p:animEffect transition="in" filter="wipe(up)">
                                      <p:cBhvr>
                                        <p:cTn id="87" dur="150"/>
                                        <p:tgtEl>
                                          <p:spTgt spid="164"/>
                                        </p:tgtEl>
                                      </p:cBhvr>
                                    </p:animEffect>
                                  </p:childTnLst>
                                </p:cTn>
                              </p:par>
                              <p:par>
                                <p:cTn id="88" presetID="12" presetClass="entr" presetSubtype="8" fill="hold" grpId="1" nodeType="withEffect">
                                  <p:stCondLst>
                                    <p:cond delay="600"/>
                                  </p:stCondLst>
                                  <p:childTnLst>
                                    <p:set>
                                      <p:cBhvr>
                                        <p:cTn id="89" dur="1" fill="hold">
                                          <p:stCondLst>
                                            <p:cond delay="0"/>
                                          </p:stCondLst>
                                        </p:cTn>
                                        <p:tgtEl>
                                          <p:spTgt spid="139"/>
                                        </p:tgtEl>
                                        <p:attrNameLst>
                                          <p:attrName>style.visibility</p:attrName>
                                        </p:attrNameLst>
                                      </p:cBhvr>
                                      <p:to>
                                        <p:strVal val="visible"/>
                                      </p:to>
                                    </p:set>
                                    <p:anim calcmode="lin" valueType="num">
                                      <p:cBhvr additive="base">
                                        <p:cTn id="90" dur="80"/>
                                        <p:tgtEl>
                                          <p:spTgt spid="139"/>
                                        </p:tgtEl>
                                        <p:attrNameLst>
                                          <p:attrName>ppt_x</p:attrName>
                                        </p:attrNameLst>
                                      </p:cBhvr>
                                      <p:tavLst>
                                        <p:tav tm="0">
                                          <p:val>
                                            <p:strVal val="#ppt_x-#ppt_w*1.125000"/>
                                          </p:val>
                                        </p:tav>
                                        <p:tav tm="100000">
                                          <p:val>
                                            <p:strVal val="#ppt_x"/>
                                          </p:val>
                                        </p:tav>
                                      </p:tavLst>
                                    </p:anim>
                                    <p:animEffect transition="in" filter="wipe(right)">
                                      <p:cBhvr>
                                        <p:cTn id="91" dur="80"/>
                                        <p:tgtEl>
                                          <p:spTgt spid="139"/>
                                        </p:tgtEl>
                                      </p:cBhvr>
                                    </p:animEffect>
                                  </p:childTnLst>
                                </p:cTn>
                              </p:par>
                              <p:par>
                                <p:cTn id="92" presetID="10" presetClass="exit" presetSubtype="0" fill="hold" grpId="3" nodeType="withEffect">
                                  <p:stCondLst>
                                    <p:cond delay="600"/>
                                  </p:stCondLst>
                                  <p:childTnLst>
                                    <p:animEffect transition="out" filter="fade">
                                      <p:cBhvr>
                                        <p:cTn id="93" dur="150"/>
                                        <p:tgtEl>
                                          <p:spTgt spid="149"/>
                                        </p:tgtEl>
                                      </p:cBhvr>
                                    </p:animEffect>
                                    <p:set>
                                      <p:cBhvr>
                                        <p:cTn id="94" dur="1" fill="hold">
                                          <p:stCondLst>
                                            <p:cond delay="149"/>
                                          </p:stCondLst>
                                        </p:cTn>
                                        <p:tgtEl>
                                          <p:spTgt spid="149"/>
                                        </p:tgtEl>
                                        <p:attrNameLst>
                                          <p:attrName>style.visibility</p:attrName>
                                        </p:attrNameLst>
                                      </p:cBhvr>
                                      <p:to>
                                        <p:strVal val="hidden"/>
                                      </p:to>
                                    </p:set>
                                  </p:childTnLst>
                                </p:cTn>
                              </p:par>
                              <p:par>
                                <p:cTn id="95" presetID="10" presetClass="entr" presetSubtype="0" fill="hold" grpId="0" nodeType="withEffect">
                                  <p:stCondLst>
                                    <p:cond delay="600"/>
                                  </p:stCondLst>
                                  <p:childTnLst>
                                    <p:set>
                                      <p:cBhvr>
                                        <p:cTn id="96" dur="1" fill="hold">
                                          <p:stCondLst>
                                            <p:cond delay="0"/>
                                          </p:stCondLst>
                                        </p:cTn>
                                        <p:tgtEl>
                                          <p:spTgt spid="136"/>
                                        </p:tgtEl>
                                        <p:attrNameLst>
                                          <p:attrName>style.visibility</p:attrName>
                                        </p:attrNameLst>
                                      </p:cBhvr>
                                      <p:to>
                                        <p:strVal val="visible"/>
                                      </p:to>
                                    </p:set>
                                    <p:animEffect transition="in" filter="fade">
                                      <p:cBhvr>
                                        <p:cTn id="97" dur="150"/>
                                        <p:tgtEl>
                                          <p:spTgt spid="136"/>
                                        </p:tgtEl>
                                      </p:cBhvr>
                                    </p:animEffect>
                                  </p:childTnLst>
                                </p:cTn>
                              </p:par>
                              <p:par>
                                <p:cTn id="98" presetID="42" presetClass="path" presetSubtype="0" accel="50000" decel="50000" fill="hold" grpId="0" nodeType="withEffect">
                                  <p:stCondLst>
                                    <p:cond delay="600"/>
                                  </p:stCondLst>
                                  <p:childTnLst>
                                    <p:animMotion origin="layout" path="M 1.04167E-6 -2.59259E-6 L 0.07135 -0.00023 " pathEditMode="relative" rAng="0" ptsTypes="AA">
                                      <p:cBhvr>
                                        <p:cTn id="99" dur="150" fill="hold"/>
                                        <p:tgtEl>
                                          <p:spTgt spid="139"/>
                                        </p:tgtEl>
                                        <p:attrNameLst>
                                          <p:attrName>ppt_x</p:attrName>
                                          <p:attrName>ppt_y</p:attrName>
                                        </p:attrNameLst>
                                      </p:cBhvr>
                                      <p:rCtr x="3568" y="-23"/>
                                    </p:animMotion>
                                  </p:childTnLst>
                                </p:cTn>
                              </p:par>
                              <p:par>
                                <p:cTn id="100" presetID="22" presetClass="entr" presetSubtype="4" fill="hold" grpId="1" nodeType="withEffect">
                                  <p:stCondLst>
                                    <p:cond delay="600"/>
                                  </p:stCondLst>
                                  <p:childTnLst>
                                    <p:set>
                                      <p:cBhvr>
                                        <p:cTn id="101" dur="1" fill="hold">
                                          <p:stCondLst>
                                            <p:cond delay="0"/>
                                          </p:stCondLst>
                                        </p:cTn>
                                        <p:tgtEl>
                                          <p:spTgt spid="171"/>
                                        </p:tgtEl>
                                        <p:attrNameLst>
                                          <p:attrName>style.visibility</p:attrName>
                                        </p:attrNameLst>
                                      </p:cBhvr>
                                      <p:to>
                                        <p:strVal val="visible"/>
                                      </p:to>
                                    </p:set>
                                    <p:animEffect transition="in" filter="wipe(down)">
                                      <p:cBhvr>
                                        <p:cTn id="102" dur="150"/>
                                        <p:tgtEl>
                                          <p:spTgt spid="171"/>
                                        </p:tgtEl>
                                      </p:cBhvr>
                                    </p:animEffect>
                                  </p:childTnLst>
                                </p:cTn>
                              </p:par>
                              <p:par>
                                <p:cTn id="103" presetID="22" presetClass="exit" presetSubtype="1" fill="hold" grpId="2" nodeType="withEffect">
                                  <p:stCondLst>
                                    <p:cond delay="600"/>
                                  </p:stCondLst>
                                  <p:childTnLst>
                                    <p:animEffect transition="out" filter="wipe(up)">
                                      <p:cBhvr>
                                        <p:cTn id="104" dur="150"/>
                                        <p:tgtEl>
                                          <p:spTgt spid="173"/>
                                        </p:tgtEl>
                                      </p:cBhvr>
                                    </p:animEffect>
                                    <p:set>
                                      <p:cBhvr>
                                        <p:cTn id="105" dur="1" fill="hold">
                                          <p:stCondLst>
                                            <p:cond delay="149"/>
                                          </p:stCondLst>
                                        </p:cTn>
                                        <p:tgtEl>
                                          <p:spTgt spid="173"/>
                                        </p:tgtEl>
                                        <p:attrNameLst>
                                          <p:attrName>style.visibility</p:attrName>
                                        </p:attrNameLst>
                                      </p:cBhvr>
                                      <p:to>
                                        <p:strVal val="hidden"/>
                                      </p:to>
                                    </p:set>
                                  </p:childTnLst>
                                </p:cTn>
                              </p:par>
                              <p:par>
                                <p:cTn id="106" presetID="12" presetClass="entr" presetSubtype="8" fill="hold" grpId="1" nodeType="withEffect">
                                  <p:stCondLst>
                                    <p:cond delay="700"/>
                                  </p:stCondLst>
                                  <p:childTnLst>
                                    <p:set>
                                      <p:cBhvr>
                                        <p:cTn id="107" dur="1" fill="hold">
                                          <p:stCondLst>
                                            <p:cond delay="0"/>
                                          </p:stCondLst>
                                        </p:cTn>
                                        <p:tgtEl>
                                          <p:spTgt spid="140"/>
                                        </p:tgtEl>
                                        <p:attrNameLst>
                                          <p:attrName>style.visibility</p:attrName>
                                        </p:attrNameLst>
                                      </p:cBhvr>
                                      <p:to>
                                        <p:strVal val="visible"/>
                                      </p:to>
                                    </p:set>
                                    <p:anim calcmode="lin" valueType="num">
                                      <p:cBhvr additive="base">
                                        <p:cTn id="108" dur="80"/>
                                        <p:tgtEl>
                                          <p:spTgt spid="140"/>
                                        </p:tgtEl>
                                        <p:attrNameLst>
                                          <p:attrName>ppt_x</p:attrName>
                                        </p:attrNameLst>
                                      </p:cBhvr>
                                      <p:tavLst>
                                        <p:tav tm="0">
                                          <p:val>
                                            <p:strVal val="#ppt_x-#ppt_w*1.125000"/>
                                          </p:val>
                                        </p:tav>
                                        <p:tav tm="100000">
                                          <p:val>
                                            <p:strVal val="#ppt_x"/>
                                          </p:val>
                                        </p:tav>
                                      </p:tavLst>
                                    </p:anim>
                                    <p:animEffect transition="in" filter="wipe(right)">
                                      <p:cBhvr>
                                        <p:cTn id="109" dur="80"/>
                                        <p:tgtEl>
                                          <p:spTgt spid="140"/>
                                        </p:tgtEl>
                                      </p:cBhvr>
                                    </p:animEffect>
                                  </p:childTnLst>
                                </p:cTn>
                              </p:par>
                              <p:par>
                                <p:cTn id="110" presetID="10" presetClass="exit" presetSubtype="0" fill="hold" grpId="2" nodeType="withEffect">
                                  <p:stCondLst>
                                    <p:cond delay="700"/>
                                  </p:stCondLst>
                                  <p:childTnLst>
                                    <p:animEffect transition="out" filter="fade">
                                      <p:cBhvr>
                                        <p:cTn id="111" dur="150"/>
                                        <p:tgtEl>
                                          <p:spTgt spid="136"/>
                                        </p:tgtEl>
                                      </p:cBhvr>
                                    </p:animEffect>
                                    <p:set>
                                      <p:cBhvr>
                                        <p:cTn id="112" dur="1" fill="hold">
                                          <p:stCondLst>
                                            <p:cond delay="149"/>
                                          </p:stCondLst>
                                        </p:cTn>
                                        <p:tgtEl>
                                          <p:spTgt spid="136"/>
                                        </p:tgtEl>
                                        <p:attrNameLst>
                                          <p:attrName>style.visibility</p:attrName>
                                        </p:attrNameLst>
                                      </p:cBhvr>
                                      <p:to>
                                        <p:strVal val="hidden"/>
                                      </p:to>
                                    </p:set>
                                  </p:childTnLst>
                                </p:cTn>
                              </p:par>
                              <p:par>
                                <p:cTn id="113" presetID="10" presetClass="entr" presetSubtype="0" fill="hold" grpId="1" nodeType="withEffect">
                                  <p:stCondLst>
                                    <p:cond delay="700"/>
                                  </p:stCondLst>
                                  <p:childTnLst>
                                    <p:set>
                                      <p:cBhvr>
                                        <p:cTn id="114" dur="1" fill="hold">
                                          <p:stCondLst>
                                            <p:cond delay="0"/>
                                          </p:stCondLst>
                                        </p:cTn>
                                        <p:tgtEl>
                                          <p:spTgt spid="150"/>
                                        </p:tgtEl>
                                        <p:attrNameLst>
                                          <p:attrName>style.visibility</p:attrName>
                                        </p:attrNameLst>
                                      </p:cBhvr>
                                      <p:to>
                                        <p:strVal val="visible"/>
                                      </p:to>
                                    </p:set>
                                    <p:animEffect transition="in" filter="fade">
                                      <p:cBhvr>
                                        <p:cTn id="115" dur="150"/>
                                        <p:tgtEl>
                                          <p:spTgt spid="150"/>
                                        </p:tgtEl>
                                      </p:cBhvr>
                                    </p:animEffect>
                                  </p:childTnLst>
                                </p:cTn>
                              </p:par>
                              <p:par>
                                <p:cTn id="116" presetID="42" presetClass="path" presetSubtype="0" accel="50000" decel="50000" fill="hold" grpId="0" nodeType="withEffect">
                                  <p:stCondLst>
                                    <p:cond delay="700"/>
                                  </p:stCondLst>
                                  <p:childTnLst>
                                    <p:animMotion origin="layout" path="M 1.04167E-6 -2.59259E-6 L 0.07174 0.10185 " pathEditMode="relative" rAng="0" ptsTypes="AA">
                                      <p:cBhvr>
                                        <p:cTn id="117" dur="150" fill="hold"/>
                                        <p:tgtEl>
                                          <p:spTgt spid="140"/>
                                        </p:tgtEl>
                                        <p:attrNameLst>
                                          <p:attrName>ppt_x</p:attrName>
                                          <p:attrName>ppt_y</p:attrName>
                                        </p:attrNameLst>
                                      </p:cBhvr>
                                      <p:rCtr x="3581" y="5093"/>
                                    </p:animMotion>
                                  </p:childTnLst>
                                </p:cTn>
                              </p:par>
                              <p:par>
                                <p:cTn id="118" presetID="22" presetClass="exit" presetSubtype="4" fill="hold" grpId="1" nodeType="withEffect">
                                  <p:stCondLst>
                                    <p:cond delay="700"/>
                                  </p:stCondLst>
                                  <p:childTnLst>
                                    <p:animEffect transition="out" filter="wipe(down)">
                                      <p:cBhvr>
                                        <p:cTn id="119" dur="150"/>
                                        <p:tgtEl>
                                          <p:spTgt spid="175"/>
                                        </p:tgtEl>
                                      </p:cBhvr>
                                    </p:animEffect>
                                    <p:set>
                                      <p:cBhvr>
                                        <p:cTn id="120" dur="1" fill="hold">
                                          <p:stCondLst>
                                            <p:cond delay="149"/>
                                          </p:stCondLst>
                                        </p:cTn>
                                        <p:tgtEl>
                                          <p:spTgt spid="175"/>
                                        </p:tgtEl>
                                        <p:attrNameLst>
                                          <p:attrName>style.visibility</p:attrName>
                                        </p:attrNameLst>
                                      </p:cBhvr>
                                      <p:to>
                                        <p:strVal val="hidden"/>
                                      </p:to>
                                    </p:set>
                                  </p:childTnLst>
                                </p:cTn>
                              </p:par>
                              <p:par>
                                <p:cTn id="121" presetID="22" presetClass="exit" presetSubtype="4" fill="hold" grpId="3" nodeType="withEffect">
                                  <p:stCondLst>
                                    <p:cond delay="700"/>
                                  </p:stCondLst>
                                  <p:childTnLst>
                                    <p:animEffect transition="out" filter="wipe(down)">
                                      <p:cBhvr>
                                        <p:cTn id="122" dur="150"/>
                                        <p:tgtEl>
                                          <p:spTgt spid="164"/>
                                        </p:tgtEl>
                                      </p:cBhvr>
                                    </p:animEffect>
                                    <p:set>
                                      <p:cBhvr>
                                        <p:cTn id="123" dur="1" fill="hold">
                                          <p:stCondLst>
                                            <p:cond delay="149"/>
                                          </p:stCondLst>
                                        </p:cTn>
                                        <p:tgtEl>
                                          <p:spTgt spid="164"/>
                                        </p:tgtEl>
                                        <p:attrNameLst>
                                          <p:attrName>style.visibility</p:attrName>
                                        </p:attrNameLst>
                                      </p:cBhvr>
                                      <p:to>
                                        <p:strVal val="hidden"/>
                                      </p:to>
                                    </p:set>
                                  </p:childTnLst>
                                </p:cTn>
                              </p:par>
                              <p:par>
                                <p:cTn id="124" presetID="22" presetClass="exit" presetSubtype="4" fill="hold" grpId="0" nodeType="withEffect">
                                  <p:stCondLst>
                                    <p:cond delay="700"/>
                                  </p:stCondLst>
                                  <p:childTnLst>
                                    <p:animEffect transition="out" filter="wipe(down)">
                                      <p:cBhvr>
                                        <p:cTn id="125" dur="150"/>
                                        <p:tgtEl>
                                          <p:spTgt spid="174"/>
                                        </p:tgtEl>
                                      </p:cBhvr>
                                    </p:animEffect>
                                    <p:set>
                                      <p:cBhvr>
                                        <p:cTn id="126" dur="1" fill="hold">
                                          <p:stCondLst>
                                            <p:cond delay="149"/>
                                          </p:stCondLst>
                                        </p:cTn>
                                        <p:tgtEl>
                                          <p:spTgt spid="174"/>
                                        </p:tgtEl>
                                        <p:attrNameLst>
                                          <p:attrName>style.visibility</p:attrName>
                                        </p:attrNameLst>
                                      </p:cBhvr>
                                      <p:to>
                                        <p:strVal val="hidden"/>
                                      </p:to>
                                    </p:set>
                                  </p:childTnLst>
                                </p:cTn>
                              </p:par>
                              <p:par>
                                <p:cTn id="127" presetID="12" presetClass="entr" presetSubtype="8" fill="hold" grpId="1" nodeType="withEffect">
                                  <p:stCondLst>
                                    <p:cond delay="800"/>
                                  </p:stCondLst>
                                  <p:childTnLst>
                                    <p:set>
                                      <p:cBhvr>
                                        <p:cTn id="128" dur="1" fill="hold">
                                          <p:stCondLst>
                                            <p:cond delay="0"/>
                                          </p:stCondLst>
                                        </p:cTn>
                                        <p:tgtEl>
                                          <p:spTgt spid="141"/>
                                        </p:tgtEl>
                                        <p:attrNameLst>
                                          <p:attrName>style.visibility</p:attrName>
                                        </p:attrNameLst>
                                      </p:cBhvr>
                                      <p:to>
                                        <p:strVal val="visible"/>
                                      </p:to>
                                    </p:set>
                                    <p:anim calcmode="lin" valueType="num">
                                      <p:cBhvr additive="base">
                                        <p:cTn id="129" dur="80"/>
                                        <p:tgtEl>
                                          <p:spTgt spid="141"/>
                                        </p:tgtEl>
                                        <p:attrNameLst>
                                          <p:attrName>ppt_x</p:attrName>
                                        </p:attrNameLst>
                                      </p:cBhvr>
                                      <p:tavLst>
                                        <p:tav tm="0">
                                          <p:val>
                                            <p:strVal val="#ppt_x-#ppt_w*1.125000"/>
                                          </p:val>
                                        </p:tav>
                                        <p:tav tm="100000">
                                          <p:val>
                                            <p:strVal val="#ppt_x"/>
                                          </p:val>
                                        </p:tav>
                                      </p:tavLst>
                                    </p:anim>
                                    <p:animEffect transition="in" filter="wipe(right)">
                                      <p:cBhvr>
                                        <p:cTn id="130" dur="80"/>
                                        <p:tgtEl>
                                          <p:spTgt spid="141"/>
                                        </p:tgtEl>
                                      </p:cBhvr>
                                    </p:animEffect>
                                  </p:childTnLst>
                                </p:cTn>
                              </p:par>
                              <p:par>
                                <p:cTn id="131" presetID="10" presetClass="exit" presetSubtype="0" fill="hold" grpId="3" nodeType="withEffect">
                                  <p:stCondLst>
                                    <p:cond delay="800"/>
                                  </p:stCondLst>
                                  <p:childTnLst>
                                    <p:animEffect transition="out" filter="fade">
                                      <p:cBhvr>
                                        <p:cTn id="132" dur="150"/>
                                        <p:tgtEl>
                                          <p:spTgt spid="150"/>
                                        </p:tgtEl>
                                      </p:cBhvr>
                                    </p:animEffect>
                                    <p:set>
                                      <p:cBhvr>
                                        <p:cTn id="133" dur="1" fill="hold">
                                          <p:stCondLst>
                                            <p:cond delay="149"/>
                                          </p:stCondLst>
                                        </p:cTn>
                                        <p:tgtEl>
                                          <p:spTgt spid="150"/>
                                        </p:tgtEl>
                                        <p:attrNameLst>
                                          <p:attrName>style.visibility</p:attrName>
                                        </p:attrNameLst>
                                      </p:cBhvr>
                                      <p:to>
                                        <p:strVal val="hidden"/>
                                      </p:to>
                                    </p:set>
                                  </p:childTnLst>
                                </p:cTn>
                              </p:par>
                              <p:par>
                                <p:cTn id="134" presetID="10" presetClass="entr" presetSubtype="0" fill="hold" grpId="1" nodeType="withEffect">
                                  <p:stCondLst>
                                    <p:cond delay="800"/>
                                  </p:stCondLst>
                                  <p:childTnLst>
                                    <p:set>
                                      <p:cBhvr>
                                        <p:cTn id="135" dur="1" fill="hold">
                                          <p:stCondLst>
                                            <p:cond delay="0"/>
                                          </p:stCondLst>
                                        </p:cTn>
                                        <p:tgtEl>
                                          <p:spTgt spid="149"/>
                                        </p:tgtEl>
                                        <p:attrNameLst>
                                          <p:attrName>style.visibility</p:attrName>
                                        </p:attrNameLst>
                                      </p:cBhvr>
                                      <p:to>
                                        <p:strVal val="visible"/>
                                      </p:to>
                                    </p:set>
                                    <p:animEffect transition="in" filter="fade">
                                      <p:cBhvr>
                                        <p:cTn id="136" dur="150"/>
                                        <p:tgtEl>
                                          <p:spTgt spid="149"/>
                                        </p:tgtEl>
                                      </p:cBhvr>
                                    </p:animEffect>
                                  </p:childTnLst>
                                </p:cTn>
                              </p:par>
                              <p:par>
                                <p:cTn id="137" presetID="42" presetClass="path" presetSubtype="0" accel="50000" decel="50000" fill="hold" grpId="0" nodeType="withEffect">
                                  <p:stCondLst>
                                    <p:cond delay="800"/>
                                  </p:stCondLst>
                                  <p:childTnLst>
                                    <p:animMotion origin="layout" path="M 1.04167E-6 -2.59259E-6 L 0.07161 0.20278 " pathEditMode="relative" rAng="0" ptsTypes="AA">
                                      <p:cBhvr>
                                        <p:cTn id="138" dur="150" fill="hold"/>
                                        <p:tgtEl>
                                          <p:spTgt spid="141"/>
                                        </p:tgtEl>
                                        <p:attrNameLst>
                                          <p:attrName>ppt_x</p:attrName>
                                          <p:attrName>ppt_y</p:attrName>
                                        </p:attrNameLst>
                                      </p:cBhvr>
                                      <p:rCtr x="3581" y="10139"/>
                                    </p:animMotion>
                                  </p:childTnLst>
                                </p:cTn>
                              </p:par>
                              <p:par>
                                <p:cTn id="139" presetID="12" presetClass="entr" presetSubtype="4" fill="hold" grpId="1" nodeType="withEffect">
                                  <p:stCondLst>
                                    <p:cond delay="900"/>
                                  </p:stCondLst>
                                  <p:childTnLst>
                                    <p:set>
                                      <p:cBhvr>
                                        <p:cTn id="140" dur="1" fill="hold">
                                          <p:stCondLst>
                                            <p:cond delay="0"/>
                                          </p:stCondLst>
                                        </p:cTn>
                                        <p:tgtEl>
                                          <p:spTgt spid="142"/>
                                        </p:tgtEl>
                                        <p:attrNameLst>
                                          <p:attrName>style.visibility</p:attrName>
                                        </p:attrNameLst>
                                      </p:cBhvr>
                                      <p:to>
                                        <p:strVal val="visible"/>
                                      </p:to>
                                    </p:set>
                                    <p:anim calcmode="lin" valueType="num">
                                      <p:cBhvr additive="base">
                                        <p:cTn id="141" dur="80"/>
                                        <p:tgtEl>
                                          <p:spTgt spid="142"/>
                                        </p:tgtEl>
                                        <p:attrNameLst>
                                          <p:attrName>ppt_y</p:attrName>
                                        </p:attrNameLst>
                                      </p:cBhvr>
                                      <p:tavLst>
                                        <p:tav tm="0">
                                          <p:val>
                                            <p:strVal val="#ppt_y+#ppt_h*1.125000"/>
                                          </p:val>
                                        </p:tav>
                                        <p:tav tm="100000">
                                          <p:val>
                                            <p:strVal val="#ppt_y"/>
                                          </p:val>
                                        </p:tav>
                                      </p:tavLst>
                                    </p:anim>
                                    <p:animEffect transition="in" filter="wipe(up)">
                                      <p:cBhvr>
                                        <p:cTn id="142" dur="80"/>
                                        <p:tgtEl>
                                          <p:spTgt spid="142"/>
                                        </p:tgtEl>
                                      </p:cBhvr>
                                    </p:animEffect>
                                  </p:childTnLst>
                                </p:cTn>
                              </p:par>
                              <p:par>
                                <p:cTn id="143" presetID="10" presetClass="exit" presetSubtype="0" fill="hold" grpId="4" nodeType="withEffect">
                                  <p:stCondLst>
                                    <p:cond delay="900"/>
                                  </p:stCondLst>
                                  <p:childTnLst>
                                    <p:animEffect transition="out" filter="fade">
                                      <p:cBhvr>
                                        <p:cTn id="144" dur="150"/>
                                        <p:tgtEl>
                                          <p:spTgt spid="149"/>
                                        </p:tgtEl>
                                      </p:cBhvr>
                                    </p:animEffect>
                                    <p:set>
                                      <p:cBhvr>
                                        <p:cTn id="145" dur="1" fill="hold">
                                          <p:stCondLst>
                                            <p:cond delay="149"/>
                                          </p:stCondLst>
                                        </p:cTn>
                                        <p:tgtEl>
                                          <p:spTgt spid="149"/>
                                        </p:tgtEl>
                                        <p:attrNameLst>
                                          <p:attrName>style.visibility</p:attrName>
                                        </p:attrNameLst>
                                      </p:cBhvr>
                                      <p:to>
                                        <p:strVal val="hidden"/>
                                      </p:to>
                                    </p:set>
                                  </p:childTnLst>
                                </p:cTn>
                              </p:par>
                              <p:par>
                                <p:cTn id="146" presetID="10" presetClass="entr" presetSubtype="0" fill="hold" grpId="2" nodeType="withEffect">
                                  <p:stCondLst>
                                    <p:cond delay="900"/>
                                  </p:stCondLst>
                                  <p:childTnLst>
                                    <p:set>
                                      <p:cBhvr>
                                        <p:cTn id="147" dur="1" fill="hold">
                                          <p:stCondLst>
                                            <p:cond delay="0"/>
                                          </p:stCondLst>
                                        </p:cTn>
                                        <p:tgtEl>
                                          <p:spTgt spid="147"/>
                                        </p:tgtEl>
                                        <p:attrNameLst>
                                          <p:attrName>style.visibility</p:attrName>
                                        </p:attrNameLst>
                                      </p:cBhvr>
                                      <p:to>
                                        <p:strVal val="visible"/>
                                      </p:to>
                                    </p:set>
                                    <p:animEffect transition="in" filter="fade">
                                      <p:cBhvr>
                                        <p:cTn id="148" dur="150"/>
                                        <p:tgtEl>
                                          <p:spTgt spid="147"/>
                                        </p:tgtEl>
                                      </p:cBhvr>
                                    </p:animEffect>
                                  </p:childTnLst>
                                </p:cTn>
                              </p:par>
                              <p:par>
                                <p:cTn id="149" presetID="42" presetClass="path" presetSubtype="0" accel="50000" decel="50000" fill="hold" grpId="0" nodeType="withEffect">
                                  <p:stCondLst>
                                    <p:cond delay="900"/>
                                  </p:stCondLst>
                                  <p:childTnLst>
                                    <p:animMotion origin="layout" path="M 1.04167E-6 -2.59259E-6 L 0.00026 -0.20486 " pathEditMode="relative" rAng="0" ptsTypes="AA">
                                      <p:cBhvr>
                                        <p:cTn id="150" dur="150" fill="hold"/>
                                        <p:tgtEl>
                                          <p:spTgt spid="142"/>
                                        </p:tgtEl>
                                        <p:attrNameLst>
                                          <p:attrName>ppt_x</p:attrName>
                                          <p:attrName>ppt_y</p:attrName>
                                        </p:attrNameLst>
                                      </p:cBhvr>
                                      <p:rCtr x="13" y="-10255"/>
                                    </p:animMotion>
                                  </p:childTnLst>
                                </p:cTn>
                              </p:par>
                              <p:par>
                                <p:cTn id="151" presetID="22" presetClass="entr" presetSubtype="1" fill="hold" grpId="2" nodeType="withEffect">
                                  <p:stCondLst>
                                    <p:cond delay="900"/>
                                  </p:stCondLst>
                                  <p:childTnLst>
                                    <p:set>
                                      <p:cBhvr>
                                        <p:cTn id="152" dur="1" fill="hold">
                                          <p:stCondLst>
                                            <p:cond delay="0"/>
                                          </p:stCondLst>
                                        </p:cTn>
                                        <p:tgtEl>
                                          <p:spTgt spid="175"/>
                                        </p:tgtEl>
                                        <p:attrNameLst>
                                          <p:attrName>style.visibility</p:attrName>
                                        </p:attrNameLst>
                                      </p:cBhvr>
                                      <p:to>
                                        <p:strVal val="visible"/>
                                      </p:to>
                                    </p:set>
                                    <p:animEffect transition="in" filter="wipe(up)">
                                      <p:cBhvr>
                                        <p:cTn id="153" dur="150"/>
                                        <p:tgtEl>
                                          <p:spTgt spid="175"/>
                                        </p:tgtEl>
                                      </p:cBhvr>
                                    </p:animEffect>
                                  </p:childTnLst>
                                </p:cTn>
                              </p:par>
                              <p:par>
                                <p:cTn id="154" presetID="22" presetClass="entr" presetSubtype="1" fill="hold" grpId="1" nodeType="withEffect">
                                  <p:stCondLst>
                                    <p:cond delay="900"/>
                                  </p:stCondLst>
                                  <p:childTnLst>
                                    <p:set>
                                      <p:cBhvr>
                                        <p:cTn id="155" dur="1" fill="hold">
                                          <p:stCondLst>
                                            <p:cond delay="0"/>
                                          </p:stCondLst>
                                        </p:cTn>
                                        <p:tgtEl>
                                          <p:spTgt spid="174"/>
                                        </p:tgtEl>
                                        <p:attrNameLst>
                                          <p:attrName>style.visibility</p:attrName>
                                        </p:attrNameLst>
                                      </p:cBhvr>
                                      <p:to>
                                        <p:strVal val="visible"/>
                                      </p:to>
                                    </p:set>
                                    <p:animEffect transition="in" filter="wipe(up)">
                                      <p:cBhvr>
                                        <p:cTn id="156" dur="150"/>
                                        <p:tgtEl>
                                          <p:spTgt spid="174"/>
                                        </p:tgtEl>
                                      </p:cBhvr>
                                    </p:animEffect>
                                  </p:childTnLst>
                                </p:cTn>
                              </p:par>
                              <p:par>
                                <p:cTn id="157" presetID="22" presetClass="entr" presetSubtype="4" fill="hold" grpId="3" nodeType="withEffect">
                                  <p:stCondLst>
                                    <p:cond delay="900"/>
                                  </p:stCondLst>
                                  <p:childTnLst>
                                    <p:set>
                                      <p:cBhvr>
                                        <p:cTn id="158" dur="1" fill="hold">
                                          <p:stCondLst>
                                            <p:cond delay="0"/>
                                          </p:stCondLst>
                                        </p:cTn>
                                        <p:tgtEl>
                                          <p:spTgt spid="173"/>
                                        </p:tgtEl>
                                        <p:attrNameLst>
                                          <p:attrName>style.visibility</p:attrName>
                                        </p:attrNameLst>
                                      </p:cBhvr>
                                      <p:to>
                                        <p:strVal val="visible"/>
                                      </p:to>
                                    </p:set>
                                    <p:animEffect transition="in" filter="wipe(down)">
                                      <p:cBhvr>
                                        <p:cTn id="159" dur="150"/>
                                        <p:tgtEl>
                                          <p:spTgt spid="173"/>
                                        </p:tgtEl>
                                      </p:cBhvr>
                                    </p:animEffect>
                                  </p:childTnLst>
                                </p:cTn>
                              </p:par>
                              <p:par>
                                <p:cTn id="160" presetID="12" presetClass="entr" presetSubtype="4" fill="hold" grpId="1" nodeType="withEffect">
                                  <p:stCondLst>
                                    <p:cond delay="1000"/>
                                  </p:stCondLst>
                                  <p:childTnLst>
                                    <p:set>
                                      <p:cBhvr>
                                        <p:cTn id="161" dur="1" fill="hold">
                                          <p:stCondLst>
                                            <p:cond delay="0"/>
                                          </p:stCondLst>
                                        </p:cTn>
                                        <p:tgtEl>
                                          <p:spTgt spid="143"/>
                                        </p:tgtEl>
                                        <p:attrNameLst>
                                          <p:attrName>style.visibility</p:attrName>
                                        </p:attrNameLst>
                                      </p:cBhvr>
                                      <p:to>
                                        <p:strVal val="visible"/>
                                      </p:to>
                                    </p:set>
                                    <p:anim calcmode="lin" valueType="num">
                                      <p:cBhvr additive="base">
                                        <p:cTn id="162" dur="80"/>
                                        <p:tgtEl>
                                          <p:spTgt spid="143"/>
                                        </p:tgtEl>
                                        <p:attrNameLst>
                                          <p:attrName>ppt_y</p:attrName>
                                        </p:attrNameLst>
                                      </p:cBhvr>
                                      <p:tavLst>
                                        <p:tav tm="0">
                                          <p:val>
                                            <p:strVal val="#ppt_y+#ppt_h*1.125000"/>
                                          </p:val>
                                        </p:tav>
                                        <p:tav tm="100000">
                                          <p:val>
                                            <p:strVal val="#ppt_y"/>
                                          </p:val>
                                        </p:tav>
                                      </p:tavLst>
                                    </p:anim>
                                    <p:animEffect transition="in" filter="wipe(up)">
                                      <p:cBhvr>
                                        <p:cTn id="163" dur="80"/>
                                        <p:tgtEl>
                                          <p:spTgt spid="143"/>
                                        </p:tgtEl>
                                      </p:cBhvr>
                                    </p:animEffect>
                                  </p:childTnLst>
                                </p:cTn>
                              </p:par>
                              <p:par>
                                <p:cTn id="164" presetID="10" presetClass="exit" presetSubtype="0" fill="hold" grpId="4" nodeType="withEffect">
                                  <p:stCondLst>
                                    <p:cond delay="1000"/>
                                  </p:stCondLst>
                                  <p:childTnLst>
                                    <p:animEffect transition="out" filter="fade">
                                      <p:cBhvr>
                                        <p:cTn id="165" dur="150"/>
                                        <p:tgtEl>
                                          <p:spTgt spid="147"/>
                                        </p:tgtEl>
                                      </p:cBhvr>
                                    </p:animEffect>
                                    <p:set>
                                      <p:cBhvr>
                                        <p:cTn id="166" dur="1" fill="hold">
                                          <p:stCondLst>
                                            <p:cond delay="149"/>
                                          </p:stCondLst>
                                        </p:cTn>
                                        <p:tgtEl>
                                          <p:spTgt spid="147"/>
                                        </p:tgtEl>
                                        <p:attrNameLst>
                                          <p:attrName>style.visibility</p:attrName>
                                        </p:attrNameLst>
                                      </p:cBhvr>
                                      <p:to>
                                        <p:strVal val="hidden"/>
                                      </p:to>
                                    </p:set>
                                  </p:childTnLst>
                                </p:cTn>
                              </p:par>
                              <p:par>
                                <p:cTn id="167" presetID="10" presetClass="entr" presetSubtype="0" fill="hold" grpId="2" nodeType="withEffect">
                                  <p:stCondLst>
                                    <p:cond delay="1000"/>
                                  </p:stCondLst>
                                  <p:childTnLst>
                                    <p:set>
                                      <p:cBhvr>
                                        <p:cTn id="168" dur="1" fill="hold">
                                          <p:stCondLst>
                                            <p:cond delay="0"/>
                                          </p:stCondLst>
                                        </p:cTn>
                                        <p:tgtEl>
                                          <p:spTgt spid="148"/>
                                        </p:tgtEl>
                                        <p:attrNameLst>
                                          <p:attrName>style.visibility</p:attrName>
                                        </p:attrNameLst>
                                      </p:cBhvr>
                                      <p:to>
                                        <p:strVal val="visible"/>
                                      </p:to>
                                    </p:set>
                                    <p:animEffect transition="in" filter="fade">
                                      <p:cBhvr>
                                        <p:cTn id="169" dur="150"/>
                                        <p:tgtEl>
                                          <p:spTgt spid="148"/>
                                        </p:tgtEl>
                                      </p:cBhvr>
                                    </p:animEffect>
                                  </p:childTnLst>
                                </p:cTn>
                              </p:par>
                              <p:par>
                                <p:cTn id="170" presetID="42" presetClass="path" presetSubtype="0" accel="50000" decel="50000" fill="hold" grpId="0" nodeType="withEffect">
                                  <p:stCondLst>
                                    <p:cond delay="1000"/>
                                  </p:stCondLst>
                                  <p:childTnLst>
                                    <p:animMotion origin="layout" path="M 1.04167E-6 -2.59259E-6 L 1.04167E-6 -0.10208 " pathEditMode="relative" rAng="0" ptsTypes="AA">
                                      <p:cBhvr>
                                        <p:cTn id="171" dur="150" fill="hold"/>
                                        <p:tgtEl>
                                          <p:spTgt spid="143"/>
                                        </p:tgtEl>
                                        <p:attrNameLst>
                                          <p:attrName>ppt_x</p:attrName>
                                          <p:attrName>ppt_y</p:attrName>
                                        </p:attrNameLst>
                                      </p:cBhvr>
                                      <p:rCtr x="0" y="-5116"/>
                                    </p:animMotion>
                                  </p:childTnLst>
                                </p:cTn>
                              </p:par>
                              <p:par>
                                <p:cTn id="172" presetID="22" presetClass="entr" presetSubtype="1" fill="hold" grpId="4" nodeType="withEffect">
                                  <p:stCondLst>
                                    <p:cond delay="1000"/>
                                  </p:stCondLst>
                                  <p:childTnLst>
                                    <p:set>
                                      <p:cBhvr>
                                        <p:cTn id="173" dur="1" fill="hold">
                                          <p:stCondLst>
                                            <p:cond delay="0"/>
                                          </p:stCondLst>
                                        </p:cTn>
                                        <p:tgtEl>
                                          <p:spTgt spid="164"/>
                                        </p:tgtEl>
                                        <p:attrNameLst>
                                          <p:attrName>style.visibility</p:attrName>
                                        </p:attrNameLst>
                                      </p:cBhvr>
                                      <p:to>
                                        <p:strVal val="visible"/>
                                      </p:to>
                                    </p:set>
                                    <p:animEffect transition="in" filter="wipe(up)">
                                      <p:cBhvr>
                                        <p:cTn id="174" dur="150"/>
                                        <p:tgtEl>
                                          <p:spTgt spid="164"/>
                                        </p:tgtEl>
                                      </p:cBhvr>
                                    </p:animEffect>
                                  </p:childTnLst>
                                </p:cTn>
                              </p:par>
                              <p:par>
                                <p:cTn id="175" presetID="12" presetClass="entr" presetSubtype="1" fill="hold" grpId="1" nodeType="withEffect">
                                  <p:stCondLst>
                                    <p:cond delay="1100"/>
                                  </p:stCondLst>
                                  <p:childTnLst>
                                    <p:set>
                                      <p:cBhvr>
                                        <p:cTn id="176" dur="1" fill="hold">
                                          <p:stCondLst>
                                            <p:cond delay="0"/>
                                          </p:stCondLst>
                                        </p:cTn>
                                        <p:tgtEl>
                                          <p:spTgt spid="145"/>
                                        </p:tgtEl>
                                        <p:attrNameLst>
                                          <p:attrName>style.visibility</p:attrName>
                                        </p:attrNameLst>
                                      </p:cBhvr>
                                      <p:to>
                                        <p:strVal val="visible"/>
                                      </p:to>
                                    </p:set>
                                    <p:anim calcmode="lin" valueType="num">
                                      <p:cBhvr additive="base">
                                        <p:cTn id="177" dur="80"/>
                                        <p:tgtEl>
                                          <p:spTgt spid="145"/>
                                        </p:tgtEl>
                                        <p:attrNameLst>
                                          <p:attrName>ppt_y</p:attrName>
                                        </p:attrNameLst>
                                      </p:cBhvr>
                                      <p:tavLst>
                                        <p:tav tm="0">
                                          <p:val>
                                            <p:strVal val="#ppt_y-#ppt_h*1.125000"/>
                                          </p:val>
                                        </p:tav>
                                        <p:tav tm="100000">
                                          <p:val>
                                            <p:strVal val="#ppt_y"/>
                                          </p:val>
                                        </p:tav>
                                      </p:tavLst>
                                    </p:anim>
                                    <p:animEffect transition="in" filter="wipe(down)">
                                      <p:cBhvr>
                                        <p:cTn id="178" dur="80"/>
                                        <p:tgtEl>
                                          <p:spTgt spid="145"/>
                                        </p:tgtEl>
                                      </p:cBhvr>
                                    </p:animEffect>
                                  </p:childTnLst>
                                </p:cTn>
                              </p:par>
                              <p:par>
                                <p:cTn id="179" presetID="10" presetClass="entr" presetSubtype="0" fill="hold" grpId="2" nodeType="withEffect">
                                  <p:stCondLst>
                                    <p:cond delay="1100"/>
                                  </p:stCondLst>
                                  <p:childTnLst>
                                    <p:set>
                                      <p:cBhvr>
                                        <p:cTn id="180" dur="1" fill="hold">
                                          <p:stCondLst>
                                            <p:cond delay="0"/>
                                          </p:stCondLst>
                                        </p:cTn>
                                        <p:tgtEl>
                                          <p:spTgt spid="149"/>
                                        </p:tgtEl>
                                        <p:attrNameLst>
                                          <p:attrName>style.visibility</p:attrName>
                                        </p:attrNameLst>
                                      </p:cBhvr>
                                      <p:to>
                                        <p:strVal val="visible"/>
                                      </p:to>
                                    </p:set>
                                    <p:animEffect transition="in" filter="fade">
                                      <p:cBhvr>
                                        <p:cTn id="181" dur="150"/>
                                        <p:tgtEl>
                                          <p:spTgt spid="149"/>
                                        </p:tgtEl>
                                      </p:cBhvr>
                                    </p:animEffect>
                                  </p:childTnLst>
                                </p:cTn>
                              </p:par>
                              <p:par>
                                <p:cTn id="182" presetID="10" presetClass="exit" presetSubtype="0" fill="hold" grpId="4" nodeType="withEffect">
                                  <p:stCondLst>
                                    <p:cond delay="1100"/>
                                  </p:stCondLst>
                                  <p:childTnLst>
                                    <p:animEffect transition="out" filter="fade">
                                      <p:cBhvr>
                                        <p:cTn id="183" dur="150"/>
                                        <p:tgtEl>
                                          <p:spTgt spid="148"/>
                                        </p:tgtEl>
                                      </p:cBhvr>
                                    </p:animEffect>
                                    <p:set>
                                      <p:cBhvr>
                                        <p:cTn id="184" dur="1" fill="hold">
                                          <p:stCondLst>
                                            <p:cond delay="149"/>
                                          </p:stCondLst>
                                        </p:cTn>
                                        <p:tgtEl>
                                          <p:spTgt spid="148"/>
                                        </p:tgtEl>
                                        <p:attrNameLst>
                                          <p:attrName>style.visibility</p:attrName>
                                        </p:attrNameLst>
                                      </p:cBhvr>
                                      <p:to>
                                        <p:strVal val="hidden"/>
                                      </p:to>
                                    </p:set>
                                  </p:childTnLst>
                                </p:cTn>
                              </p:par>
                              <p:par>
                                <p:cTn id="185" presetID="42" presetClass="path" presetSubtype="0" accel="50000" decel="50000" fill="hold" grpId="0" nodeType="withEffect">
                                  <p:stCondLst>
                                    <p:cond delay="1100"/>
                                  </p:stCondLst>
                                  <p:childTnLst>
                                    <p:animMotion origin="layout" path="M 1.04167E-6 -2.59259E-6 L -0.00026 0.10047 " pathEditMode="relative" rAng="0" ptsTypes="AA">
                                      <p:cBhvr>
                                        <p:cTn id="186" dur="150" fill="hold"/>
                                        <p:tgtEl>
                                          <p:spTgt spid="145"/>
                                        </p:tgtEl>
                                        <p:attrNameLst>
                                          <p:attrName>ppt_x</p:attrName>
                                          <p:attrName>ppt_y</p:attrName>
                                        </p:attrNameLst>
                                      </p:cBhvr>
                                      <p:rCtr x="-13" y="5023"/>
                                    </p:animMotion>
                                  </p:childTnLst>
                                </p:cTn>
                              </p:par>
                              <p:par>
                                <p:cTn id="187" presetID="22" presetClass="exit" presetSubtype="1" fill="hold" grpId="4" nodeType="withEffect">
                                  <p:stCondLst>
                                    <p:cond delay="1100"/>
                                  </p:stCondLst>
                                  <p:childTnLst>
                                    <p:animEffect transition="out" filter="wipe(up)">
                                      <p:cBhvr>
                                        <p:cTn id="188" dur="150"/>
                                        <p:tgtEl>
                                          <p:spTgt spid="173"/>
                                        </p:tgtEl>
                                      </p:cBhvr>
                                    </p:animEffect>
                                    <p:set>
                                      <p:cBhvr>
                                        <p:cTn id="189" dur="1" fill="hold">
                                          <p:stCondLst>
                                            <p:cond delay="149"/>
                                          </p:stCondLst>
                                        </p:cTn>
                                        <p:tgtEl>
                                          <p:spTgt spid="173"/>
                                        </p:tgtEl>
                                        <p:attrNameLst>
                                          <p:attrName>style.visibility</p:attrName>
                                        </p:attrNameLst>
                                      </p:cBhvr>
                                      <p:to>
                                        <p:strVal val="hidden"/>
                                      </p:to>
                                    </p:set>
                                  </p:childTnLst>
                                </p:cTn>
                              </p:par>
                              <p:par>
                                <p:cTn id="190" presetID="22" presetClass="exit" presetSubtype="1" fill="hold" grpId="2" nodeType="withEffect">
                                  <p:stCondLst>
                                    <p:cond delay="1100"/>
                                  </p:stCondLst>
                                  <p:childTnLst>
                                    <p:animEffect transition="out" filter="wipe(up)">
                                      <p:cBhvr>
                                        <p:cTn id="191" dur="150"/>
                                        <p:tgtEl>
                                          <p:spTgt spid="171"/>
                                        </p:tgtEl>
                                      </p:cBhvr>
                                    </p:animEffect>
                                    <p:set>
                                      <p:cBhvr>
                                        <p:cTn id="192" dur="1" fill="hold">
                                          <p:stCondLst>
                                            <p:cond delay="149"/>
                                          </p:stCondLst>
                                        </p:cTn>
                                        <p:tgtEl>
                                          <p:spTgt spid="171"/>
                                        </p:tgtEl>
                                        <p:attrNameLst>
                                          <p:attrName>style.visibility</p:attrName>
                                        </p:attrNameLst>
                                      </p:cBhvr>
                                      <p:to>
                                        <p:strVal val="hidden"/>
                                      </p:to>
                                    </p:set>
                                  </p:childTnLst>
                                </p:cTn>
                              </p:par>
                              <p:par>
                                <p:cTn id="193" presetID="22" presetClass="exit" presetSubtype="1" fill="hold" grpId="2" nodeType="withEffect">
                                  <p:stCondLst>
                                    <p:cond delay="1100"/>
                                  </p:stCondLst>
                                  <p:childTnLst>
                                    <p:animEffect transition="out" filter="wipe(up)">
                                      <p:cBhvr>
                                        <p:cTn id="194" dur="150"/>
                                        <p:tgtEl>
                                          <p:spTgt spid="174"/>
                                        </p:tgtEl>
                                      </p:cBhvr>
                                    </p:animEffect>
                                    <p:set>
                                      <p:cBhvr>
                                        <p:cTn id="195" dur="1" fill="hold">
                                          <p:stCondLst>
                                            <p:cond delay="149"/>
                                          </p:stCondLst>
                                        </p:cTn>
                                        <p:tgtEl>
                                          <p:spTgt spid="174"/>
                                        </p:tgtEl>
                                        <p:attrNameLst>
                                          <p:attrName>style.visibility</p:attrName>
                                        </p:attrNameLst>
                                      </p:cBhvr>
                                      <p:to>
                                        <p:strVal val="hidden"/>
                                      </p:to>
                                    </p:set>
                                  </p:childTnLst>
                                </p:cTn>
                              </p:par>
                              <p:par>
                                <p:cTn id="196" presetID="12" presetClass="entr" presetSubtype="1" fill="hold" grpId="1" nodeType="withEffect">
                                  <p:stCondLst>
                                    <p:cond delay="1200"/>
                                  </p:stCondLst>
                                  <p:childTnLst>
                                    <p:set>
                                      <p:cBhvr>
                                        <p:cTn id="197" dur="1" fill="hold">
                                          <p:stCondLst>
                                            <p:cond delay="0"/>
                                          </p:stCondLst>
                                        </p:cTn>
                                        <p:tgtEl>
                                          <p:spTgt spid="146"/>
                                        </p:tgtEl>
                                        <p:attrNameLst>
                                          <p:attrName>style.visibility</p:attrName>
                                        </p:attrNameLst>
                                      </p:cBhvr>
                                      <p:to>
                                        <p:strVal val="visible"/>
                                      </p:to>
                                    </p:set>
                                    <p:anim calcmode="lin" valueType="num">
                                      <p:cBhvr additive="base">
                                        <p:cTn id="198" dur="80"/>
                                        <p:tgtEl>
                                          <p:spTgt spid="146"/>
                                        </p:tgtEl>
                                        <p:attrNameLst>
                                          <p:attrName>ppt_y</p:attrName>
                                        </p:attrNameLst>
                                      </p:cBhvr>
                                      <p:tavLst>
                                        <p:tav tm="0">
                                          <p:val>
                                            <p:strVal val="#ppt_y-#ppt_h*1.125000"/>
                                          </p:val>
                                        </p:tav>
                                        <p:tav tm="100000">
                                          <p:val>
                                            <p:strVal val="#ppt_y"/>
                                          </p:val>
                                        </p:tav>
                                      </p:tavLst>
                                    </p:anim>
                                    <p:animEffect transition="in" filter="wipe(down)">
                                      <p:cBhvr>
                                        <p:cTn id="199" dur="80"/>
                                        <p:tgtEl>
                                          <p:spTgt spid="146"/>
                                        </p:tgtEl>
                                      </p:cBhvr>
                                    </p:animEffect>
                                  </p:childTnLst>
                                </p:cTn>
                              </p:par>
                              <p:par>
                                <p:cTn id="200" presetID="10" presetClass="exit" presetSubtype="0" fill="hold" grpId="5" nodeType="withEffect">
                                  <p:stCondLst>
                                    <p:cond delay="1200"/>
                                  </p:stCondLst>
                                  <p:childTnLst>
                                    <p:animEffect transition="out" filter="fade">
                                      <p:cBhvr>
                                        <p:cTn id="201" dur="150"/>
                                        <p:tgtEl>
                                          <p:spTgt spid="149"/>
                                        </p:tgtEl>
                                      </p:cBhvr>
                                    </p:animEffect>
                                    <p:set>
                                      <p:cBhvr>
                                        <p:cTn id="202" dur="1" fill="hold">
                                          <p:stCondLst>
                                            <p:cond delay="149"/>
                                          </p:stCondLst>
                                        </p:cTn>
                                        <p:tgtEl>
                                          <p:spTgt spid="149"/>
                                        </p:tgtEl>
                                        <p:attrNameLst>
                                          <p:attrName>style.visibility</p:attrName>
                                        </p:attrNameLst>
                                      </p:cBhvr>
                                      <p:to>
                                        <p:strVal val="hidden"/>
                                      </p:to>
                                    </p:set>
                                  </p:childTnLst>
                                </p:cTn>
                              </p:par>
                              <p:par>
                                <p:cTn id="203" presetID="10" presetClass="entr" presetSubtype="0" fill="hold" grpId="2" nodeType="withEffect">
                                  <p:stCondLst>
                                    <p:cond delay="1200"/>
                                  </p:stCondLst>
                                  <p:childTnLst>
                                    <p:set>
                                      <p:cBhvr>
                                        <p:cTn id="204" dur="1" fill="hold">
                                          <p:stCondLst>
                                            <p:cond delay="0"/>
                                          </p:stCondLst>
                                        </p:cTn>
                                        <p:tgtEl>
                                          <p:spTgt spid="150"/>
                                        </p:tgtEl>
                                        <p:attrNameLst>
                                          <p:attrName>style.visibility</p:attrName>
                                        </p:attrNameLst>
                                      </p:cBhvr>
                                      <p:to>
                                        <p:strVal val="visible"/>
                                      </p:to>
                                    </p:set>
                                    <p:animEffect transition="in" filter="fade">
                                      <p:cBhvr>
                                        <p:cTn id="205" dur="150"/>
                                        <p:tgtEl>
                                          <p:spTgt spid="150"/>
                                        </p:tgtEl>
                                      </p:cBhvr>
                                    </p:animEffect>
                                  </p:childTnLst>
                                </p:cTn>
                              </p:par>
                              <p:par>
                                <p:cTn id="206" presetID="42" presetClass="path" presetSubtype="0" accel="50000" decel="50000" fill="hold" grpId="0" nodeType="withEffect">
                                  <p:stCondLst>
                                    <p:cond delay="1200"/>
                                  </p:stCondLst>
                                  <p:childTnLst>
                                    <p:animMotion origin="layout" path="M 1.04167E-6 -2.59259E-6 L -0.00013 0.20139 " pathEditMode="relative" rAng="0" ptsTypes="AA">
                                      <p:cBhvr>
                                        <p:cTn id="207" dur="150" fill="hold"/>
                                        <p:tgtEl>
                                          <p:spTgt spid="146"/>
                                        </p:tgtEl>
                                        <p:attrNameLst>
                                          <p:attrName>ppt_x</p:attrName>
                                          <p:attrName>ppt_y</p:attrName>
                                        </p:attrNameLst>
                                      </p:cBhvr>
                                      <p:rCtr x="-13" y="10069"/>
                                    </p:animMotion>
                                  </p:childTnLst>
                                </p:cTn>
                              </p:par>
                              <p:par>
                                <p:cTn id="208" presetID="22" presetClass="entr" presetSubtype="4" fill="hold" grpId="3" nodeType="withEffect">
                                  <p:stCondLst>
                                    <p:cond delay="1250"/>
                                  </p:stCondLst>
                                  <p:childTnLst>
                                    <p:set>
                                      <p:cBhvr>
                                        <p:cTn id="209" dur="1" fill="hold">
                                          <p:stCondLst>
                                            <p:cond delay="0"/>
                                          </p:stCondLst>
                                        </p:cTn>
                                        <p:tgtEl>
                                          <p:spTgt spid="174"/>
                                        </p:tgtEl>
                                        <p:attrNameLst>
                                          <p:attrName>style.visibility</p:attrName>
                                        </p:attrNameLst>
                                      </p:cBhvr>
                                      <p:to>
                                        <p:strVal val="visible"/>
                                      </p:to>
                                    </p:set>
                                    <p:animEffect transition="in" filter="wipe(down)">
                                      <p:cBhvr>
                                        <p:cTn id="210" dur="150"/>
                                        <p:tgtEl>
                                          <p:spTgt spid="174"/>
                                        </p:tgtEl>
                                      </p:cBhvr>
                                    </p:animEffect>
                                  </p:childTnLst>
                                </p:cTn>
                              </p:par>
                              <p:par>
                                <p:cTn id="211" presetID="12" presetClass="entr" presetSubtype="8" fill="hold" grpId="0" nodeType="withEffect">
                                  <p:stCondLst>
                                    <p:cond delay="1300"/>
                                  </p:stCondLst>
                                  <p:childTnLst>
                                    <p:set>
                                      <p:cBhvr>
                                        <p:cTn id="212" dur="1" fill="hold">
                                          <p:stCondLst>
                                            <p:cond delay="0"/>
                                          </p:stCondLst>
                                        </p:cTn>
                                        <p:tgtEl>
                                          <p:spTgt spid="144"/>
                                        </p:tgtEl>
                                        <p:attrNameLst>
                                          <p:attrName>style.visibility</p:attrName>
                                        </p:attrNameLst>
                                      </p:cBhvr>
                                      <p:to>
                                        <p:strVal val="visible"/>
                                      </p:to>
                                    </p:set>
                                    <p:anim calcmode="lin" valueType="num">
                                      <p:cBhvr additive="base">
                                        <p:cTn id="213" dur="80"/>
                                        <p:tgtEl>
                                          <p:spTgt spid="144"/>
                                        </p:tgtEl>
                                        <p:attrNameLst>
                                          <p:attrName>ppt_x</p:attrName>
                                        </p:attrNameLst>
                                      </p:cBhvr>
                                      <p:tavLst>
                                        <p:tav tm="0">
                                          <p:val>
                                            <p:strVal val="#ppt_x-#ppt_w*1.125000"/>
                                          </p:val>
                                        </p:tav>
                                        <p:tav tm="100000">
                                          <p:val>
                                            <p:strVal val="#ppt_x"/>
                                          </p:val>
                                        </p:tav>
                                      </p:tavLst>
                                    </p:anim>
                                    <p:animEffect transition="in" filter="wipe(right)">
                                      <p:cBhvr>
                                        <p:cTn id="214" dur="80"/>
                                        <p:tgtEl>
                                          <p:spTgt spid="144"/>
                                        </p:tgtEl>
                                      </p:cBhvr>
                                    </p:animEffect>
                                  </p:childTnLst>
                                </p:cTn>
                              </p:par>
                              <p:par>
                                <p:cTn id="215" presetID="10" presetClass="exit" presetSubtype="0" fill="hold" grpId="4" nodeType="withEffect">
                                  <p:stCondLst>
                                    <p:cond delay="1300"/>
                                  </p:stCondLst>
                                  <p:childTnLst>
                                    <p:animEffect transition="out" filter="fade">
                                      <p:cBhvr>
                                        <p:cTn id="216" dur="150"/>
                                        <p:tgtEl>
                                          <p:spTgt spid="150"/>
                                        </p:tgtEl>
                                      </p:cBhvr>
                                    </p:animEffect>
                                    <p:set>
                                      <p:cBhvr>
                                        <p:cTn id="217" dur="1" fill="hold">
                                          <p:stCondLst>
                                            <p:cond delay="149"/>
                                          </p:stCondLst>
                                        </p:cTn>
                                        <p:tgtEl>
                                          <p:spTgt spid="150"/>
                                        </p:tgtEl>
                                        <p:attrNameLst>
                                          <p:attrName>style.visibility</p:attrName>
                                        </p:attrNameLst>
                                      </p:cBhvr>
                                      <p:to>
                                        <p:strVal val="hidden"/>
                                      </p:to>
                                    </p:set>
                                  </p:childTnLst>
                                </p:cTn>
                              </p:par>
                              <p:par>
                                <p:cTn id="218" presetID="10" presetClass="entr" presetSubtype="0" fill="hold" grpId="1" nodeType="withEffect">
                                  <p:stCondLst>
                                    <p:cond delay="1400"/>
                                  </p:stCondLst>
                                  <p:childTnLst>
                                    <p:set>
                                      <p:cBhvr>
                                        <p:cTn id="219" dur="1" fill="hold">
                                          <p:stCondLst>
                                            <p:cond delay="0"/>
                                          </p:stCondLst>
                                        </p:cTn>
                                        <p:tgtEl>
                                          <p:spTgt spid="148"/>
                                        </p:tgtEl>
                                        <p:attrNameLst>
                                          <p:attrName>style.visibility</p:attrName>
                                        </p:attrNameLst>
                                      </p:cBhvr>
                                      <p:to>
                                        <p:strVal val="visible"/>
                                      </p:to>
                                    </p:set>
                                    <p:animEffect transition="in" filter="fade">
                                      <p:cBhvr>
                                        <p:cTn id="220" dur="150"/>
                                        <p:tgtEl>
                                          <p:spTgt spid="148"/>
                                        </p:tgtEl>
                                      </p:cBhvr>
                                    </p:animEffect>
                                  </p:childTnLst>
                                </p:cTn>
                              </p:par>
                              <p:par>
                                <p:cTn id="221" presetID="0" presetClass="path" presetSubtype="0" accel="3226" decel="3226" fill="hold" grpId="0" nodeType="withEffect">
                                  <p:stCondLst>
                                    <p:cond delay="0"/>
                                  </p:stCondLst>
                                  <p:childTnLst>
                                    <p:animMotion origin="layout" path="M -0.00013 0.00046 L -0.05299 0.00046 L -0.02656 0.00046 L -0.07904 0.00046 L 0.01328 0.00046 " pathEditMode="relative" ptsTypes="AAAAA">
                                      <p:cBhvr>
                                        <p:cTn id="222" dur="1550" fill="hold"/>
                                        <p:tgtEl>
                                          <p:spTgt spid="124"/>
                                        </p:tgtEl>
                                        <p:attrNameLst>
                                          <p:attrName>ppt_x</p:attrName>
                                          <p:attrName>ppt_y</p:attrName>
                                        </p:attrNameLst>
                                      </p:cBhvr>
                                    </p:animMotion>
                                  </p:childTnLst>
                                </p:cTn>
                              </p:par>
                              <p:par>
                                <p:cTn id="223" presetID="0" presetClass="path" presetSubtype="0" accel="3226" decel="3226" fill="hold" grpId="0" nodeType="withEffect">
                                  <p:stCondLst>
                                    <p:cond delay="0"/>
                                  </p:stCondLst>
                                  <p:childTnLst>
                                    <p:animMotion origin="layout" path="M -1.25E-6 0.00047 L -0.06601 0.00047 L -0.0263 0.00047 L -0.10573 0.00047 L -0.03945 0.00047 L -0.06601 0.00047 " pathEditMode="relative" ptsTypes="AAAAAA">
                                      <p:cBhvr>
                                        <p:cTn id="224" dur="1550" fill="hold"/>
                                        <p:tgtEl>
                                          <p:spTgt spid="125"/>
                                        </p:tgtEl>
                                        <p:attrNameLst>
                                          <p:attrName>ppt_x</p:attrName>
                                          <p:attrName>ppt_y</p:attrName>
                                        </p:attrNameLst>
                                      </p:cBhvr>
                                    </p:animMotion>
                                  </p:childTnLst>
                                </p:cTn>
                              </p:par>
                              <p:par>
                                <p:cTn id="225" presetID="0" presetClass="path" presetSubtype="0" accel="3226" decel="3226" fill="hold" grpId="0" nodeType="withEffect">
                                  <p:stCondLst>
                                    <p:cond delay="0"/>
                                  </p:stCondLst>
                                  <p:childTnLst>
                                    <p:animMotion origin="layout" path="M 3.125E-6 0.00046 L -0.02657 0.00046 L 0.0401 0.00046 L 0.01341 0.00046 L 0.05299 0.00046 L -0.01328 0.00046 " pathEditMode="relative" ptsTypes="AAAAAA">
                                      <p:cBhvr>
                                        <p:cTn id="226" dur="1550" fill="hold"/>
                                        <p:tgtEl>
                                          <p:spTgt spid="111"/>
                                        </p:tgtEl>
                                        <p:attrNameLst>
                                          <p:attrName>ppt_x</p:attrName>
                                          <p:attrName>ppt_y</p:attrName>
                                        </p:attrNameLst>
                                      </p:cBhvr>
                                    </p:animMotion>
                                  </p:childTnLst>
                                </p:cTn>
                              </p:par>
                              <p:par>
                                <p:cTn id="227" presetID="0" presetClass="path" presetSubtype="0" accel="3226" decel="3226" fill="hold" grpId="0" nodeType="withEffect">
                                  <p:stCondLst>
                                    <p:cond delay="0"/>
                                  </p:stCondLst>
                                  <p:childTnLst>
                                    <p:animMotion origin="layout" path="M 5E-6 0.00092 L 0.01355 0.00092 L -0.02578 0.00092 L 0.03985 0.00092 L 0.0668 0.00092 L 0.05313 0.00092 " pathEditMode="relative" ptsTypes="AAAAAA">
                                      <p:cBhvr>
                                        <p:cTn id="228" dur="1550" fill="hold"/>
                                        <p:tgtEl>
                                          <p:spTgt spid="98"/>
                                        </p:tgtEl>
                                        <p:attrNameLst>
                                          <p:attrName>ppt_x</p:attrName>
                                          <p:attrName>ppt_y</p:attrName>
                                        </p:attrNameLst>
                                      </p:cBhvr>
                                    </p:animMotion>
                                  </p:childTnLst>
                                </p:cTn>
                              </p:par>
                              <p:par>
                                <p:cTn id="229" presetID="0" presetClass="path" presetSubtype="0" accel="3226" decel="3226" fill="hold" grpId="0" nodeType="withEffect">
                                  <p:stCondLst>
                                    <p:cond delay="0"/>
                                  </p:stCondLst>
                                  <p:childTnLst>
                                    <p:animMotion origin="layout" path="M -0.00013 0.00047 L 0.0263 0.00047 L -0.01289 0.00047 L 0.03997 0.00047 L -0.05274 0.00047 L -0.02682 0.00047 " pathEditMode="relative" ptsTypes="AAAAAA">
                                      <p:cBhvr>
                                        <p:cTn id="230" dur="1550" fill="hold"/>
                                        <p:tgtEl>
                                          <p:spTgt spid="120"/>
                                        </p:tgtEl>
                                        <p:attrNameLst>
                                          <p:attrName>ppt_x</p:attrName>
                                          <p:attrName>ppt_y</p:attrName>
                                        </p:attrNameLst>
                                      </p:cBhvr>
                                    </p:animMotion>
                                  </p:childTnLst>
                                </p:cTn>
                              </p:par>
                            </p:childTnLst>
                          </p:cTn>
                        </p:par>
                        <p:par>
                          <p:cTn id="231" fill="hold">
                            <p:stCondLst>
                              <p:cond delay="1550"/>
                            </p:stCondLst>
                            <p:childTnLst>
                              <p:par>
                                <p:cTn id="232" presetID="1" presetClass="emph" presetSubtype="2" fill="hold" nodeType="afterEffect">
                                  <p:stCondLst>
                                    <p:cond delay="500"/>
                                  </p:stCondLst>
                                  <p:childTnLst>
                                    <p:animClr clrSpc="rgb" dir="cw">
                                      <p:cBhvr>
                                        <p:cTn id="233" dur="500" fill="hold"/>
                                        <p:tgtEl>
                                          <p:spTgt spid="139"/>
                                        </p:tgtEl>
                                        <p:attrNameLst>
                                          <p:attrName>fillcolor</p:attrName>
                                        </p:attrNameLst>
                                      </p:cBhvr>
                                      <p:to>
                                        <a:srgbClr val="50E6FF"/>
                                      </p:to>
                                    </p:animClr>
                                    <p:set>
                                      <p:cBhvr>
                                        <p:cTn id="234" dur="500" fill="hold"/>
                                        <p:tgtEl>
                                          <p:spTgt spid="139"/>
                                        </p:tgtEl>
                                        <p:attrNameLst>
                                          <p:attrName>fill.type</p:attrName>
                                        </p:attrNameLst>
                                      </p:cBhvr>
                                      <p:to>
                                        <p:strVal val="solid"/>
                                      </p:to>
                                    </p:set>
                                    <p:set>
                                      <p:cBhvr>
                                        <p:cTn id="235" dur="500" fill="hold"/>
                                        <p:tgtEl>
                                          <p:spTgt spid="139"/>
                                        </p:tgtEl>
                                        <p:attrNameLst>
                                          <p:attrName>fill.on</p:attrName>
                                        </p:attrNameLst>
                                      </p:cBhvr>
                                      <p:to>
                                        <p:strVal val="true"/>
                                      </p:to>
                                    </p:set>
                                  </p:childTnLst>
                                </p:cTn>
                              </p:par>
                              <p:par>
                                <p:cTn id="236" presetID="3" presetClass="emph" presetSubtype="2" fill="hold" grpId="2" nodeType="withEffect">
                                  <p:stCondLst>
                                    <p:cond delay="500"/>
                                  </p:stCondLst>
                                  <p:childTnLst>
                                    <p:animClr clrSpc="rgb" dir="cw">
                                      <p:cBhvr override="childStyle">
                                        <p:cTn id="237" dur="500" fill="hold"/>
                                        <p:tgtEl>
                                          <p:spTgt spid="139"/>
                                        </p:tgtEl>
                                        <p:attrNameLst>
                                          <p:attrName>style.color</p:attrName>
                                        </p:attrNameLst>
                                      </p:cBhvr>
                                      <p:to>
                                        <a:srgbClr val="00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6" grpId="1" animBg="1"/>
      <p:bldP spid="136" grpId="2" animBg="1"/>
      <p:bldP spid="147" grpId="0" animBg="1"/>
      <p:bldP spid="147" grpId="1" animBg="1"/>
      <p:bldP spid="147" grpId="2" animBg="1"/>
      <p:bldP spid="147" grpId="3" animBg="1"/>
      <p:bldP spid="147" grpId="4" animBg="1"/>
      <p:bldP spid="147" grpId="5" animBg="1"/>
      <p:bldP spid="148" grpId="0" animBg="1"/>
      <p:bldP spid="148" grpId="1" animBg="1"/>
      <p:bldP spid="148" grpId="2" animBg="1"/>
      <p:bldP spid="148" grpId="3" animBg="1"/>
      <p:bldP spid="148" grpId="4" animBg="1"/>
      <p:bldP spid="149" grpId="0" animBg="1"/>
      <p:bldP spid="149" grpId="1" animBg="1"/>
      <p:bldP spid="149" grpId="2" animBg="1"/>
      <p:bldP spid="149" grpId="3" animBg="1"/>
      <p:bldP spid="149" grpId="4" animBg="1"/>
      <p:bldP spid="149" grpId="5" animBg="1"/>
      <p:bldP spid="150" grpId="0" animBg="1"/>
      <p:bldP spid="150" grpId="1" animBg="1"/>
      <p:bldP spid="150" grpId="2" animBg="1"/>
      <p:bldP spid="150" grpId="3" animBg="1"/>
      <p:bldP spid="150" grpId="4" animBg="1"/>
      <p:bldP spid="150" grpId="5" animBg="1"/>
      <p:bldP spid="80" grpId="0" animBg="1"/>
      <p:bldP spid="90" grpId="0" animBg="1"/>
      <p:bldP spid="90" grpId="1" animBg="1"/>
      <p:bldP spid="91" grpId="0" animBg="1"/>
      <p:bldP spid="91" grpId="1" animBg="1"/>
      <p:bldP spid="123" grpId="0" animBg="1"/>
      <p:bldP spid="123" grpId="1" animBg="1"/>
      <p:bldP spid="137" grpId="0" animBg="1"/>
      <p:bldP spid="137" grpId="1" animBg="1"/>
      <p:bldP spid="138" grpId="0" animBg="1"/>
      <p:bldP spid="138" grpId="1" animBg="1"/>
      <p:bldP spid="139" grpId="0" animBg="1"/>
      <p:bldP spid="139" grpId="1" animBg="1"/>
      <p:bldP spid="139" grpId="2"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5" grpId="0" animBg="1"/>
      <p:bldP spid="145" grpId="1" animBg="1"/>
      <p:bldP spid="146" grpId="0" animBg="1"/>
      <p:bldP spid="146" grpId="1" animBg="1"/>
      <p:bldP spid="98" grpId="0" animBg="1"/>
      <p:bldP spid="111" grpId="0" animBg="1"/>
      <p:bldP spid="124" grpId="0" animBg="1"/>
      <p:bldP spid="125" grpId="0" animBg="1"/>
      <p:bldP spid="164" grpId="0" animBg="1"/>
      <p:bldP spid="164" grpId="1" animBg="1"/>
      <p:bldP spid="164" grpId="2" animBg="1"/>
      <p:bldP spid="164" grpId="3" animBg="1"/>
      <p:bldP spid="164" grpId="4" animBg="1"/>
      <p:bldP spid="171" grpId="0" animBg="1"/>
      <p:bldP spid="171" grpId="1" animBg="1"/>
      <p:bldP spid="171" grpId="2" animBg="1"/>
      <p:bldP spid="173" grpId="0" animBg="1"/>
      <p:bldP spid="173" grpId="1" animBg="1"/>
      <p:bldP spid="173" grpId="2" animBg="1"/>
      <p:bldP spid="173" grpId="3" animBg="1"/>
      <p:bldP spid="173" grpId="4" animBg="1"/>
      <p:bldP spid="174" grpId="0" animBg="1"/>
      <p:bldP spid="174" grpId="1" animBg="1"/>
      <p:bldP spid="174" grpId="2" animBg="1"/>
      <p:bldP spid="174" grpId="3" animBg="1"/>
      <p:bldP spid="175" grpId="0" animBg="1"/>
      <p:bldP spid="175" grpId="1" animBg="1"/>
      <p:bldP spid="175" grpId="2" animBg="1"/>
      <p:bldP spid="1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D7B50-4DD7-424B-8366-B0854DB907F3}"/>
              </a:ext>
            </a:extLst>
          </p:cNvPr>
          <p:cNvSpPr>
            <a:spLocks noGrp="1"/>
          </p:cNvSpPr>
          <p:nvPr>
            <p:ph type="title"/>
          </p:nvPr>
        </p:nvSpPr>
        <p:spPr/>
        <p:txBody>
          <a:bodyPr/>
          <a:lstStyle/>
          <a:p>
            <a:r>
              <a:rPr lang="en-US" dirty="0"/>
              <a:t>Where did it all start?</a:t>
            </a:r>
          </a:p>
        </p:txBody>
      </p:sp>
      <p:sp>
        <p:nvSpPr>
          <p:cNvPr id="3" name="Text Placeholder 2">
            <a:extLst>
              <a:ext uri="{FF2B5EF4-FFF2-40B4-BE49-F238E27FC236}">
                <a16:creationId xmlns:a16="http://schemas.microsoft.com/office/drawing/2014/main" id="{04A8CEE9-A447-4691-8BBA-846B49E18D1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10441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4C1EBAD-99B4-4706-8B9B-A388FD36E136}"/>
              </a:ext>
            </a:extLst>
          </p:cNvPr>
          <p:cNvSpPr/>
          <p:nvPr/>
        </p:nvSpPr>
        <p:spPr bwMode="auto">
          <a:xfrm>
            <a:off x="10260315" y="3545902"/>
            <a:ext cx="627990" cy="2398098"/>
          </a:xfrm>
          <a:prstGeom prst="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850986F-25EF-462E-AFE9-B47AC9F7A7CB}"/>
              </a:ext>
            </a:extLst>
          </p:cNvPr>
          <p:cNvGrpSpPr/>
          <p:nvPr/>
        </p:nvGrpSpPr>
        <p:grpSpPr>
          <a:xfrm>
            <a:off x="3768656" y="2736507"/>
            <a:ext cx="4654688" cy="3207835"/>
            <a:chOff x="3768656" y="2736507"/>
            <a:chExt cx="4654688" cy="3207835"/>
          </a:xfrm>
          <a:solidFill>
            <a:schemeClr val="accent1"/>
          </a:solidFill>
        </p:grpSpPr>
        <p:sp>
          <p:nvSpPr>
            <p:cNvPr id="54" name="Rectangle 53">
              <a:extLst>
                <a:ext uri="{FF2B5EF4-FFF2-40B4-BE49-F238E27FC236}">
                  <a16:creationId xmlns:a16="http://schemas.microsoft.com/office/drawing/2014/main" id="{2F280D36-48C5-447B-B202-4C95CFA079B5}"/>
                </a:ext>
              </a:extLst>
            </p:cNvPr>
            <p:cNvSpPr/>
            <p:nvPr/>
          </p:nvSpPr>
          <p:spPr bwMode="auto">
            <a:xfrm>
              <a:off x="7638318" y="543577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911B5D77-C0C2-4145-BD1A-23C098262C5A}"/>
                </a:ext>
              </a:extLst>
            </p:cNvPr>
            <p:cNvSpPr/>
            <p:nvPr/>
          </p:nvSpPr>
          <p:spPr bwMode="auto">
            <a:xfrm>
              <a:off x="3768656" y="2736507"/>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46F07090-D3E6-4F22-840A-A1A7876F0CB0}"/>
                </a:ext>
              </a:extLst>
            </p:cNvPr>
            <p:cNvSpPr/>
            <p:nvPr/>
          </p:nvSpPr>
          <p:spPr bwMode="auto">
            <a:xfrm>
              <a:off x="3768656" y="3411121"/>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151BDBBC-CBDB-454C-86CB-D40DD7A8FCAE}"/>
                </a:ext>
              </a:extLst>
            </p:cNvPr>
            <p:cNvSpPr/>
            <p:nvPr/>
          </p:nvSpPr>
          <p:spPr bwMode="auto">
            <a:xfrm>
              <a:off x="3768656" y="4085734"/>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729D55AD-1FD2-44DE-A533-2064B590377F}"/>
                </a:ext>
              </a:extLst>
            </p:cNvPr>
            <p:cNvSpPr/>
            <p:nvPr/>
          </p:nvSpPr>
          <p:spPr bwMode="auto">
            <a:xfrm>
              <a:off x="3768656" y="476139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6646093-E38D-416A-A6FB-7A79E33EF466}"/>
                </a:ext>
              </a:extLst>
            </p:cNvPr>
            <p:cNvSpPr/>
            <p:nvPr/>
          </p:nvSpPr>
          <p:spPr bwMode="auto">
            <a:xfrm>
              <a:off x="3768656" y="543577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AD37EB6-3E23-4256-AC82-87CD99253BA7}"/>
                </a:ext>
              </a:extLst>
            </p:cNvPr>
            <p:cNvSpPr/>
            <p:nvPr/>
          </p:nvSpPr>
          <p:spPr bwMode="auto">
            <a:xfrm>
              <a:off x="4736071" y="2736507"/>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51E1F55E-0711-4784-B8DB-762D99B7512C}"/>
                </a:ext>
              </a:extLst>
            </p:cNvPr>
            <p:cNvSpPr/>
            <p:nvPr/>
          </p:nvSpPr>
          <p:spPr bwMode="auto">
            <a:xfrm>
              <a:off x="4736071" y="3411121"/>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216754CB-9E46-4C69-9476-B1D1F92DEC53}"/>
                </a:ext>
              </a:extLst>
            </p:cNvPr>
            <p:cNvSpPr/>
            <p:nvPr/>
          </p:nvSpPr>
          <p:spPr bwMode="auto">
            <a:xfrm>
              <a:off x="4736071" y="4085734"/>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83BE506A-5DAA-4185-95F5-34E93169B513}"/>
                </a:ext>
              </a:extLst>
            </p:cNvPr>
            <p:cNvSpPr/>
            <p:nvPr/>
          </p:nvSpPr>
          <p:spPr bwMode="auto">
            <a:xfrm>
              <a:off x="4736071" y="476139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FB0E5C7B-D9FC-46F4-9BC4-F675B3D147F1}"/>
                </a:ext>
              </a:extLst>
            </p:cNvPr>
            <p:cNvSpPr/>
            <p:nvPr/>
          </p:nvSpPr>
          <p:spPr bwMode="auto">
            <a:xfrm>
              <a:off x="4736071" y="543577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122F9112-C498-41E6-B942-83CE8CDB695B}"/>
                </a:ext>
              </a:extLst>
            </p:cNvPr>
            <p:cNvSpPr/>
            <p:nvPr/>
          </p:nvSpPr>
          <p:spPr bwMode="auto">
            <a:xfrm>
              <a:off x="5703486" y="2736507"/>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9284BF3E-7D38-4F0E-8CE7-187DB72A64A6}"/>
                </a:ext>
              </a:extLst>
            </p:cNvPr>
            <p:cNvSpPr/>
            <p:nvPr/>
          </p:nvSpPr>
          <p:spPr bwMode="auto">
            <a:xfrm>
              <a:off x="5703486" y="3411121"/>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33CA47B7-CC0F-4BC6-B542-2B5E008C7CDD}"/>
                </a:ext>
              </a:extLst>
            </p:cNvPr>
            <p:cNvSpPr/>
            <p:nvPr/>
          </p:nvSpPr>
          <p:spPr bwMode="auto">
            <a:xfrm>
              <a:off x="5703486" y="4085734"/>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D39ECB3-6E34-4CC1-BA3B-3381CCD0D7B2}"/>
                </a:ext>
              </a:extLst>
            </p:cNvPr>
            <p:cNvSpPr/>
            <p:nvPr/>
          </p:nvSpPr>
          <p:spPr bwMode="auto">
            <a:xfrm>
              <a:off x="5703486" y="476139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577A7A81-C685-4E8A-ACC7-BB0CCB1B8BC8}"/>
                </a:ext>
              </a:extLst>
            </p:cNvPr>
            <p:cNvSpPr/>
            <p:nvPr/>
          </p:nvSpPr>
          <p:spPr bwMode="auto">
            <a:xfrm>
              <a:off x="5703486" y="543577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85AB8895-B7EE-4D06-85DD-C090D731E57B}"/>
                </a:ext>
              </a:extLst>
            </p:cNvPr>
            <p:cNvSpPr/>
            <p:nvPr/>
          </p:nvSpPr>
          <p:spPr bwMode="auto">
            <a:xfrm>
              <a:off x="6670901" y="2736507"/>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F8C7BCEA-2BBE-4C8C-AB56-2ED6CAE5D49D}"/>
                </a:ext>
              </a:extLst>
            </p:cNvPr>
            <p:cNvSpPr/>
            <p:nvPr/>
          </p:nvSpPr>
          <p:spPr bwMode="auto">
            <a:xfrm>
              <a:off x="6670901" y="3411121"/>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6" name="Rectangle 45">
              <a:extLst>
                <a:ext uri="{FF2B5EF4-FFF2-40B4-BE49-F238E27FC236}">
                  <a16:creationId xmlns:a16="http://schemas.microsoft.com/office/drawing/2014/main" id="{3F7D14D3-6831-4949-9821-E1AECEEFC079}"/>
                </a:ext>
              </a:extLst>
            </p:cNvPr>
            <p:cNvSpPr/>
            <p:nvPr/>
          </p:nvSpPr>
          <p:spPr bwMode="auto">
            <a:xfrm>
              <a:off x="6670901" y="4085734"/>
              <a:ext cx="785026" cy="508572"/>
            </a:xfrm>
            <a:prstGeom prst="rect">
              <a:avLst/>
            </a:prstGeom>
            <a:grp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652576AB-3056-454D-9838-42C062584668}"/>
                </a:ext>
              </a:extLst>
            </p:cNvPr>
            <p:cNvSpPr/>
            <p:nvPr/>
          </p:nvSpPr>
          <p:spPr bwMode="auto">
            <a:xfrm>
              <a:off x="6670901" y="476139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FD01C8B-464C-45EE-88E6-3BE6CDBFE865}"/>
                </a:ext>
              </a:extLst>
            </p:cNvPr>
            <p:cNvSpPr/>
            <p:nvPr/>
          </p:nvSpPr>
          <p:spPr bwMode="auto">
            <a:xfrm>
              <a:off x="6670901" y="543577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A04224F8-EF3B-4190-9FA6-1AD26DC0CB6C}"/>
                </a:ext>
              </a:extLst>
            </p:cNvPr>
            <p:cNvSpPr/>
            <p:nvPr/>
          </p:nvSpPr>
          <p:spPr bwMode="auto">
            <a:xfrm>
              <a:off x="7638318" y="2736507"/>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51" name="Rectangle 50">
              <a:extLst>
                <a:ext uri="{FF2B5EF4-FFF2-40B4-BE49-F238E27FC236}">
                  <a16:creationId xmlns:a16="http://schemas.microsoft.com/office/drawing/2014/main" id="{69DD1ED9-5170-4CD2-A03F-FFE54E0B6EB4}"/>
                </a:ext>
              </a:extLst>
            </p:cNvPr>
            <p:cNvSpPr/>
            <p:nvPr/>
          </p:nvSpPr>
          <p:spPr bwMode="auto">
            <a:xfrm>
              <a:off x="7638318" y="3411121"/>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958144E3-5EE1-4ACA-857B-25FAB64D3CE8}"/>
                </a:ext>
              </a:extLst>
            </p:cNvPr>
            <p:cNvSpPr/>
            <p:nvPr/>
          </p:nvSpPr>
          <p:spPr bwMode="auto">
            <a:xfrm>
              <a:off x="7638318" y="4085734"/>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68435E11-A669-4147-9B5B-702060863759}"/>
                </a:ext>
              </a:extLst>
            </p:cNvPr>
            <p:cNvSpPr/>
            <p:nvPr/>
          </p:nvSpPr>
          <p:spPr bwMode="auto">
            <a:xfrm>
              <a:off x="7638318" y="4761390"/>
              <a:ext cx="785026" cy="50857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ysClr val="windowText" lastClr="000000"/>
                </a:solidFill>
                <a:effectLst/>
                <a:uLnTx/>
                <a:uFillTx/>
                <a:latin typeface="Segoe UI"/>
                <a:ea typeface="Segoe UI" pitchFamily="34" charset="0"/>
                <a:cs typeface="Segoe UI" pitchFamily="34" charset="0"/>
              </a:endParaRPr>
            </a:p>
          </p:txBody>
        </p:sp>
      </p:grpSp>
      <p:sp>
        <p:nvSpPr>
          <p:cNvPr id="92" name="Rectangle 91">
            <a:extLst>
              <a:ext uri="{FF2B5EF4-FFF2-40B4-BE49-F238E27FC236}">
                <a16:creationId xmlns:a16="http://schemas.microsoft.com/office/drawing/2014/main" id="{76F03795-B707-4403-8A51-C424E70CB4DB}"/>
              </a:ext>
            </a:extLst>
          </p:cNvPr>
          <p:cNvSpPr/>
          <p:nvPr/>
        </p:nvSpPr>
        <p:spPr bwMode="auto">
          <a:xfrm>
            <a:off x="7638318"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8D4B9434-C667-4D5C-9D51-409FE8A78B2D}"/>
              </a:ext>
            </a:extLst>
          </p:cNvPr>
          <p:cNvSpPr/>
          <p:nvPr/>
        </p:nvSpPr>
        <p:spPr bwMode="auto">
          <a:xfrm>
            <a:off x="3768656" y="543577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87158868-88E1-4F87-9176-674B6F20E510}"/>
              </a:ext>
            </a:extLst>
          </p:cNvPr>
          <p:cNvSpPr/>
          <p:nvPr/>
        </p:nvSpPr>
        <p:spPr bwMode="auto">
          <a:xfrm>
            <a:off x="4736071" y="2736507"/>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8" name="Rectangle 207">
            <a:extLst>
              <a:ext uri="{FF2B5EF4-FFF2-40B4-BE49-F238E27FC236}">
                <a16:creationId xmlns:a16="http://schemas.microsoft.com/office/drawing/2014/main" id="{E7D7F2FF-0BE7-4CDA-B98A-490AD764A8AB}"/>
              </a:ext>
            </a:extLst>
          </p:cNvPr>
          <p:cNvSpPr/>
          <p:nvPr/>
        </p:nvSpPr>
        <p:spPr bwMode="auto">
          <a:xfrm>
            <a:off x="4736071" y="4761390"/>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9" name="Rectangle 208">
            <a:extLst>
              <a:ext uri="{FF2B5EF4-FFF2-40B4-BE49-F238E27FC236}">
                <a16:creationId xmlns:a16="http://schemas.microsoft.com/office/drawing/2014/main" id="{A01BB4A5-07ED-4097-8C35-52BD90A6CE81}"/>
              </a:ext>
            </a:extLst>
          </p:cNvPr>
          <p:cNvSpPr/>
          <p:nvPr/>
        </p:nvSpPr>
        <p:spPr bwMode="auto">
          <a:xfrm>
            <a:off x="6670901" y="4085734"/>
            <a:ext cx="785026" cy="508572"/>
          </a:xfrm>
          <a:prstGeom prst="rect">
            <a:avLst/>
          </a:prstGeom>
          <a:solidFill>
            <a:schemeClr val="accent1"/>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0" name="Rectangle 209">
            <a:extLst>
              <a:ext uri="{FF2B5EF4-FFF2-40B4-BE49-F238E27FC236}">
                <a16:creationId xmlns:a16="http://schemas.microsoft.com/office/drawing/2014/main" id="{170AB3A0-9CA8-4E81-B798-5DA14A42FEDC}"/>
              </a:ext>
            </a:extLst>
          </p:cNvPr>
          <p:cNvSpPr/>
          <p:nvPr/>
        </p:nvSpPr>
        <p:spPr bwMode="auto">
          <a:xfrm>
            <a:off x="7638318" y="3411121"/>
            <a:ext cx="785026" cy="508572"/>
          </a:xfrm>
          <a:prstGeom prst="rect">
            <a:avLst/>
          </a:prstGeom>
          <a:solidFill>
            <a:srgbClr val="B8D0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Rectangle 146">
            <a:extLst>
              <a:ext uri="{FF2B5EF4-FFF2-40B4-BE49-F238E27FC236}">
                <a16:creationId xmlns:a16="http://schemas.microsoft.com/office/drawing/2014/main" id="{8802926F-928E-4C99-BCA6-C50A340B4827}"/>
              </a:ext>
            </a:extLst>
          </p:cNvPr>
          <p:cNvSpPr/>
          <p:nvPr/>
        </p:nvSpPr>
        <p:spPr>
          <a:xfrm>
            <a:off x="826327" y="3495309"/>
            <a:ext cx="159563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Enter data</a:t>
            </a:r>
          </a:p>
        </p:txBody>
      </p:sp>
      <p:sp>
        <p:nvSpPr>
          <p:cNvPr id="148" name="Rectangle 147">
            <a:extLst>
              <a:ext uri="{FF2B5EF4-FFF2-40B4-BE49-F238E27FC236}">
                <a16:creationId xmlns:a16="http://schemas.microsoft.com/office/drawing/2014/main" id="{C8B504DD-81B2-4C36-98A7-1A6BE77AB9CC}"/>
              </a:ext>
            </a:extLst>
          </p:cNvPr>
          <p:cNvSpPr/>
          <p:nvPr/>
        </p:nvSpPr>
        <p:spPr>
          <a:xfrm>
            <a:off x="818596" y="4504823"/>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Define goals</a:t>
            </a:r>
          </a:p>
        </p:txBody>
      </p:sp>
      <p:sp>
        <p:nvSpPr>
          <p:cNvPr id="149" name="Rectangle 148">
            <a:extLst>
              <a:ext uri="{FF2B5EF4-FFF2-40B4-BE49-F238E27FC236}">
                <a16:creationId xmlns:a16="http://schemas.microsoft.com/office/drawing/2014/main" id="{C858710D-2E37-4079-A01B-AC799219DA2A}"/>
              </a:ext>
            </a:extLst>
          </p:cNvPr>
          <p:cNvSpPr/>
          <p:nvPr/>
        </p:nvSpPr>
        <p:spPr>
          <a:xfrm>
            <a:off x="818596" y="5514337"/>
            <a:ext cx="1611092"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Apply constraints</a:t>
            </a:r>
          </a:p>
        </p:txBody>
      </p:sp>
      <p:sp>
        <p:nvSpPr>
          <p:cNvPr id="18" name="Rectangle 17">
            <a:extLst>
              <a:ext uri="{FF2B5EF4-FFF2-40B4-BE49-F238E27FC236}">
                <a16:creationId xmlns:a16="http://schemas.microsoft.com/office/drawing/2014/main" id="{E3CB927C-248B-41A1-AFD0-3C4D3735AD94}"/>
              </a:ext>
            </a:extLst>
          </p:cNvPr>
          <p:cNvSpPr/>
          <p:nvPr/>
        </p:nvSpPr>
        <p:spPr bwMode="auto">
          <a:xfrm>
            <a:off x="9425284" y="1931874"/>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Output</a:t>
            </a:r>
          </a:p>
        </p:txBody>
      </p:sp>
      <p:sp>
        <p:nvSpPr>
          <p:cNvPr id="4" name="Title 3">
            <a:extLst>
              <a:ext uri="{FF2B5EF4-FFF2-40B4-BE49-F238E27FC236}">
                <a16:creationId xmlns:a16="http://schemas.microsoft.com/office/drawing/2014/main" id="{9560D816-C8D5-49BF-BF6A-23AC0E5E8738}"/>
              </a:ext>
            </a:extLst>
          </p:cNvPr>
          <p:cNvSpPr>
            <a:spLocks noGrp="1"/>
          </p:cNvSpPr>
          <p:nvPr>
            <p:ph type="title"/>
          </p:nvPr>
        </p:nvSpPr>
        <p:spPr>
          <a:xfrm>
            <a:off x="588263" y="457200"/>
            <a:ext cx="11018520" cy="553998"/>
          </a:xfrm>
        </p:spPr>
        <p:txBody>
          <a:bodyPr/>
          <a:lstStyle/>
          <a:p>
            <a:pPr algn="l"/>
            <a:r>
              <a:rPr lang="en-US"/>
              <a:t>Azure Machine Learning accelerates model selection</a:t>
            </a:r>
          </a:p>
        </p:txBody>
      </p:sp>
      <p:sp>
        <p:nvSpPr>
          <p:cNvPr id="6" name="Text Placeholder 5">
            <a:extLst>
              <a:ext uri="{FF2B5EF4-FFF2-40B4-BE49-F238E27FC236}">
                <a16:creationId xmlns:a16="http://schemas.microsoft.com/office/drawing/2014/main" id="{0C67E81F-C63E-4085-BF78-3B2FF418439A}"/>
              </a:ext>
            </a:extLst>
          </p:cNvPr>
          <p:cNvSpPr>
            <a:spLocks noGrp="1"/>
          </p:cNvSpPr>
          <p:nvPr>
            <p:ph type="body" sz="quarter" idx="11"/>
          </p:nvPr>
        </p:nvSpPr>
        <p:spPr/>
        <p:txBody>
          <a:bodyPr/>
          <a:lstStyle/>
          <a:p>
            <a:pPr algn="l"/>
            <a:r>
              <a:rPr lang="en-US">
                <a:solidFill>
                  <a:srgbClr val="0078D4"/>
                </a:solidFill>
              </a:rPr>
              <a:t>with automated machine learning</a:t>
            </a:r>
            <a:endParaRPr lang="en-US"/>
          </a:p>
        </p:txBody>
      </p:sp>
      <p:sp>
        <p:nvSpPr>
          <p:cNvPr id="150" name="Rectangle 149">
            <a:extLst>
              <a:ext uri="{FF2B5EF4-FFF2-40B4-BE49-F238E27FC236}">
                <a16:creationId xmlns:a16="http://schemas.microsoft.com/office/drawing/2014/main" id="{59D6A392-230C-4B26-9F20-B4A0E248B97E}"/>
              </a:ext>
            </a:extLst>
          </p:cNvPr>
          <p:cNvSpPr/>
          <p:nvPr/>
        </p:nvSpPr>
        <p:spPr>
          <a:xfrm>
            <a:off x="471715" y="1935726"/>
            <a:ext cx="229804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Input</a:t>
            </a:r>
          </a:p>
        </p:txBody>
      </p:sp>
      <p:sp>
        <p:nvSpPr>
          <p:cNvPr id="32" name="Isosceles Triangle 31">
            <a:extLst>
              <a:ext uri="{FF2B5EF4-FFF2-40B4-BE49-F238E27FC236}">
                <a16:creationId xmlns:a16="http://schemas.microsoft.com/office/drawing/2014/main" id="{A8E8B731-2F28-4A34-834B-B2F0FBC2414D}"/>
              </a:ext>
            </a:extLst>
          </p:cNvPr>
          <p:cNvSpPr/>
          <p:nvPr/>
        </p:nvSpPr>
        <p:spPr>
          <a:xfrm rot="5400000">
            <a:off x="2130978" y="4293013"/>
            <a:ext cx="2099978" cy="318091"/>
          </a:xfrm>
          <a:custGeom>
            <a:avLst/>
            <a:gdLst>
              <a:gd name="connsiteX0" fmla="*/ 0 w 3934939"/>
              <a:gd name="connsiteY0" fmla="*/ 384890 h 384890"/>
              <a:gd name="connsiteX1" fmla="*/ 1967470 w 3934939"/>
              <a:gd name="connsiteY1" fmla="*/ 0 h 384890"/>
              <a:gd name="connsiteX2" fmla="*/ 3934939 w 3934939"/>
              <a:gd name="connsiteY2" fmla="*/ 384890 h 384890"/>
              <a:gd name="connsiteX3" fmla="*/ 0 w 3934939"/>
              <a:gd name="connsiteY3" fmla="*/ 384890 h 384890"/>
              <a:gd name="connsiteX0" fmla="*/ 0 w 3934939"/>
              <a:gd name="connsiteY0" fmla="*/ 384890 h 469590"/>
              <a:gd name="connsiteX1" fmla="*/ 1967470 w 3934939"/>
              <a:gd name="connsiteY1" fmla="*/ 0 h 469590"/>
              <a:gd name="connsiteX2" fmla="*/ 3934939 w 3934939"/>
              <a:gd name="connsiteY2" fmla="*/ 384890 h 469590"/>
              <a:gd name="connsiteX3" fmla="*/ 2070893 w 3934939"/>
              <a:gd name="connsiteY3" fmla="*/ 469590 h 469590"/>
              <a:gd name="connsiteX4" fmla="*/ 0 w 3934939"/>
              <a:gd name="connsiteY4" fmla="*/ 384890 h 469590"/>
              <a:gd name="connsiteX0" fmla="*/ 2070893 w 3934939"/>
              <a:gd name="connsiteY0" fmla="*/ 469590 h 561030"/>
              <a:gd name="connsiteX1" fmla="*/ 0 w 3934939"/>
              <a:gd name="connsiteY1" fmla="*/ 384890 h 561030"/>
              <a:gd name="connsiteX2" fmla="*/ 1967470 w 3934939"/>
              <a:gd name="connsiteY2" fmla="*/ 0 h 561030"/>
              <a:gd name="connsiteX3" fmla="*/ 3934939 w 3934939"/>
              <a:gd name="connsiteY3" fmla="*/ 384890 h 561030"/>
              <a:gd name="connsiteX4" fmla="*/ 2162333 w 3934939"/>
              <a:gd name="connsiteY4" fmla="*/ 561030 h 561030"/>
              <a:gd name="connsiteX0" fmla="*/ 0 w 3934939"/>
              <a:gd name="connsiteY0" fmla="*/ 384890 h 561030"/>
              <a:gd name="connsiteX1" fmla="*/ 1967470 w 3934939"/>
              <a:gd name="connsiteY1" fmla="*/ 0 h 561030"/>
              <a:gd name="connsiteX2" fmla="*/ 3934939 w 3934939"/>
              <a:gd name="connsiteY2" fmla="*/ 384890 h 561030"/>
              <a:gd name="connsiteX3" fmla="*/ 2162333 w 3934939"/>
              <a:gd name="connsiteY3" fmla="*/ 561030 h 561030"/>
              <a:gd name="connsiteX0" fmla="*/ 0 w 3934939"/>
              <a:gd name="connsiteY0" fmla="*/ 384890 h 384890"/>
              <a:gd name="connsiteX1" fmla="*/ 1967470 w 3934939"/>
              <a:gd name="connsiteY1" fmla="*/ 0 h 384890"/>
              <a:gd name="connsiteX2" fmla="*/ 3934939 w 3934939"/>
              <a:gd name="connsiteY2" fmla="*/ 384890 h 384890"/>
            </a:gdLst>
            <a:ahLst/>
            <a:cxnLst>
              <a:cxn ang="0">
                <a:pos x="connsiteX0" y="connsiteY0"/>
              </a:cxn>
              <a:cxn ang="0">
                <a:pos x="connsiteX1" y="connsiteY1"/>
              </a:cxn>
              <a:cxn ang="0">
                <a:pos x="connsiteX2" y="connsiteY2"/>
              </a:cxn>
            </a:cxnLst>
            <a:rect l="l" t="t" r="r" b="b"/>
            <a:pathLst>
              <a:path w="3934939" h="384890">
                <a:moveTo>
                  <a:pt x="0" y="384890"/>
                </a:moveTo>
                <a:lnTo>
                  <a:pt x="1967470" y="0"/>
                </a:lnTo>
                <a:lnTo>
                  <a:pt x="3934939" y="38489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Isosceles Triangle 70">
            <a:extLst>
              <a:ext uri="{FF2B5EF4-FFF2-40B4-BE49-F238E27FC236}">
                <a16:creationId xmlns:a16="http://schemas.microsoft.com/office/drawing/2014/main" id="{974664E9-2BCA-4C60-950C-8E23DBE06A88}"/>
              </a:ext>
            </a:extLst>
          </p:cNvPr>
          <p:cNvSpPr/>
          <p:nvPr/>
        </p:nvSpPr>
        <p:spPr>
          <a:xfrm rot="5400000">
            <a:off x="8145468" y="4331141"/>
            <a:ext cx="2099980" cy="266412"/>
          </a:xfrm>
          <a:custGeom>
            <a:avLst/>
            <a:gdLst>
              <a:gd name="connsiteX0" fmla="*/ 0 w 3934939"/>
              <a:gd name="connsiteY0" fmla="*/ 322358 h 322358"/>
              <a:gd name="connsiteX1" fmla="*/ 1967470 w 3934939"/>
              <a:gd name="connsiteY1" fmla="*/ 0 h 322358"/>
              <a:gd name="connsiteX2" fmla="*/ 3934939 w 3934939"/>
              <a:gd name="connsiteY2" fmla="*/ 322358 h 322358"/>
              <a:gd name="connsiteX3" fmla="*/ 0 w 3934939"/>
              <a:gd name="connsiteY3" fmla="*/ 322358 h 322358"/>
              <a:gd name="connsiteX0" fmla="*/ 0 w 3934939"/>
              <a:gd name="connsiteY0" fmla="*/ 322358 h 631863"/>
              <a:gd name="connsiteX1" fmla="*/ 1967470 w 3934939"/>
              <a:gd name="connsiteY1" fmla="*/ 0 h 631863"/>
              <a:gd name="connsiteX2" fmla="*/ 3934939 w 3934939"/>
              <a:gd name="connsiteY2" fmla="*/ 322358 h 631863"/>
              <a:gd name="connsiteX3" fmla="*/ 2029576 w 3934939"/>
              <a:gd name="connsiteY3" fmla="*/ 631863 h 631863"/>
              <a:gd name="connsiteX4" fmla="*/ 0 w 3934939"/>
              <a:gd name="connsiteY4" fmla="*/ 322358 h 631863"/>
              <a:gd name="connsiteX0" fmla="*/ 2029576 w 3934939"/>
              <a:gd name="connsiteY0" fmla="*/ 631863 h 723303"/>
              <a:gd name="connsiteX1" fmla="*/ 0 w 3934939"/>
              <a:gd name="connsiteY1" fmla="*/ 322358 h 723303"/>
              <a:gd name="connsiteX2" fmla="*/ 1967470 w 3934939"/>
              <a:gd name="connsiteY2" fmla="*/ 0 h 723303"/>
              <a:gd name="connsiteX3" fmla="*/ 3934939 w 3934939"/>
              <a:gd name="connsiteY3" fmla="*/ 322358 h 723303"/>
              <a:gd name="connsiteX4" fmla="*/ 2121016 w 3934939"/>
              <a:gd name="connsiteY4" fmla="*/ 723303 h 723303"/>
              <a:gd name="connsiteX0" fmla="*/ 0 w 3934939"/>
              <a:gd name="connsiteY0" fmla="*/ 322358 h 723303"/>
              <a:gd name="connsiteX1" fmla="*/ 1967470 w 3934939"/>
              <a:gd name="connsiteY1" fmla="*/ 0 h 723303"/>
              <a:gd name="connsiteX2" fmla="*/ 3934939 w 3934939"/>
              <a:gd name="connsiteY2" fmla="*/ 322358 h 723303"/>
              <a:gd name="connsiteX3" fmla="*/ 2121016 w 3934939"/>
              <a:gd name="connsiteY3" fmla="*/ 723303 h 723303"/>
              <a:gd name="connsiteX0" fmla="*/ 0 w 3934939"/>
              <a:gd name="connsiteY0" fmla="*/ 322358 h 322358"/>
              <a:gd name="connsiteX1" fmla="*/ 1967470 w 3934939"/>
              <a:gd name="connsiteY1" fmla="*/ 0 h 322358"/>
              <a:gd name="connsiteX2" fmla="*/ 3934939 w 3934939"/>
              <a:gd name="connsiteY2" fmla="*/ 322358 h 322358"/>
            </a:gdLst>
            <a:ahLst/>
            <a:cxnLst>
              <a:cxn ang="0">
                <a:pos x="connsiteX0" y="connsiteY0"/>
              </a:cxn>
              <a:cxn ang="0">
                <a:pos x="connsiteX1" y="connsiteY1"/>
              </a:cxn>
              <a:cxn ang="0">
                <a:pos x="connsiteX2" y="connsiteY2"/>
              </a:cxn>
            </a:cxnLst>
            <a:rect l="l" t="t" r="r" b="b"/>
            <a:pathLst>
              <a:path w="3934939" h="322358">
                <a:moveTo>
                  <a:pt x="0" y="322358"/>
                </a:moveTo>
                <a:lnTo>
                  <a:pt x="1967470" y="0"/>
                </a:lnTo>
                <a:lnTo>
                  <a:pt x="3934939" y="322358"/>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F453347-C82D-4EA0-B4DF-408A2100FEBE}"/>
              </a:ext>
            </a:extLst>
          </p:cNvPr>
          <p:cNvSpPr/>
          <p:nvPr/>
        </p:nvSpPr>
        <p:spPr>
          <a:xfrm>
            <a:off x="3470969" y="1931874"/>
            <a:ext cx="525006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Intelligently test multiple models in parallel</a:t>
            </a:r>
          </a:p>
        </p:txBody>
      </p:sp>
      <p:sp>
        <p:nvSpPr>
          <p:cNvPr id="56" name="Rectangle 55">
            <a:extLst>
              <a:ext uri="{FF2B5EF4-FFF2-40B4-BE49-F238E27FC236}">
                <a16:creationId xmlns:a16="http://schemas.microsoft.com/office/drawing/2014/main" id="{346B9977-B3BB-4F82-B05A-89F2C5823D34}"/>
              </a:ext>
            </a:extLst>
          </p:cNvPr>
          <p:cNvSpPr/>
          <p:nvPr/>
        </p:nvSpPr>
        <p:spPr bwMode="auto">
          <a:xfrm>
            <a:off x="3768658" y="543738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7" name="Rectangle 56">
            <a:extLst>
              <a:ext uri="{FF2B5EF4-FFF2-40B4-BE49-F238E27FC236}">
                <a16:creationId xmlns:a16="http://schemas.microsoft.com/office/drawing/2014/main" id="{9521235A-368A-4639-A773-C6E2F81D58B3}"/>
              </a:ext>
            </a:extLst>
          </p:cNvPr>
          <p:cNvSpPr/>
          <p:nvPr/>
        </p:nvSpPr>
        <p:spPr bwMode="auto">
          <a:xfrm>
            <a:off x="4736073" y="2738126"/>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58" name="Rectangle 57">
            <a:extLst>
              <a:ext uri="{FF2B5EF4-FFF2-40B4-BE49-F238E27FC236}">
                <a16:creationId xmlns:a16="http://schemas.microsoft.com/office/drawing/2014/main" id="{675C0FA6-2D64-4834-A491-6EF039ACEEC8}"/>
              </a:ext>
            </a:extLst>
          </p:cNvPr>
          <p:cNvSpPr/>
          <p:nvPr/>
        </p:nvSpPr>
        <p:spPr bwMode="auto">
          <a:xfrm>
            <a:off x="4736073" y="4763009"/>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2" name="Rectangle 61">
            <a:extLst>
              <a:ext uri="{FF2B5EF4-FFF2-40B4-BE49-F238E27FC236}">
                <a16:creationId xmlns:a16="http://schemas.microsoft.com/office/drawing/2014/main" id="{5EF08468-D16A-4ED4-8701-7980A78BDED0}"/>
              </a:ext>
            </a:extLst>
          </p:cNvPr>
          <p:cNvSpPr/>
          <p:nvPr/>
        </p:nvSpPr>
        <p:spPr bwMode="auto">
          <a:xfrm>
            <a:off x="6670903" y="4087353"/>
            <a:ext cx="785022" cy="505334"/>
          </a:xfrm>
          <a:prstGeom prst="rect">
            <a:avLst/>
          </a:prstGeom>
          <a:solidFill>
            <a:srgbClr val="8ABADF"/>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3" name="Rectangle 62">
            <a:extLst>
              <a:ext uri="{FF2B5EF4-FFF2-40B4-BE49-F238E27FC236}">
                <a16:creationId xmlns:a16="http://schemas.microsoft.com/office/drawing/2014/main" id="{B432A898-81C5-4603-BFAF-4B2E5F642B1A}"/>
              </a:ext>
            </a:extLst>
          </p:cNvPr>
          <p:cNvSpPr/>
          <p:nvPr/>
        </p:nvSpPr>
        <p:spPr bwMode="auto">
          <a:xfrm>
            <a:off x="7638320" y="341274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5" name="Rectangle 64">
            <a:extLst>
              <a:ext uri="{FF2B5EF4-FFF2-40B4-BE49-F238E27FC236}">
                <a16:creationId xmlns:a16="http://schemas.microsoft.com/office/drawing/2014/main" id="{59CC870D-04DB-4F1E-9745-CCDD2D891D77}"/>
              </a:ext>
            </a:extLst>
          </p:cNvPr>
          <p:cNvSpPr/>
          <p:nvPr/>
        </p:nvSpPr>
        <p:spPr bwMode="auto">
          <a:xfrm>
            <a:off x="7638318" y="5435770"/>
            <a:ext cx="785022" cy="505334"/>
          </a:xfrm>
          <a:prstGeom prst="rect">
            <a:avLst/>
          </a:prstGeom>
          <a:solidFill>
            <a:srgbClr val="8ABA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25%</a:t>
            </a:r>
          </a:p>
        </p:txBody>
      </p:sp>
      <p:sp>
        <p:nvSpPr>
          <p:cNvPr id="69" name="Rectangle 68">
            <a:extLst>
              <a:ext uri="{FF2B5EF4-FFF2-40B4-BE49-F238E27FC236}">
                <a16:creationId xmlns:a16="http://schemas.microsoft.com/office/drawing/2014/main" id="{B56BE929-4E78-4328-9FCD-06D03936F734}"/>
              </a:ext>
            </a:extLst>
          </p:cNvPr>
          <p:cNvSpPr/>
          <p:nvPr/>
        </p:nvSpPr>
        <p:spPr bwMode="auto">
          <a:xfrm>
            <a:off x="10258070" y="3419687"/>
            <a:ext cx="632480" cy="2524313"/>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20">
            <a:extLst>
              <a:ext uri="{FF2B5EF4-FFF2-40B4-BE49-F238E27FC236}">
                <a16:creationId xmlns:a16="http://schemas.microsoft.com/office/drawing/2014/main" id="{4EB75E30-B3D2-4C3B-A35B-9B27FF1C15BB}"/>
              </a:ext>
            </a:extLst>
          </p:cNvPr>
          <p:cNvGrpSpPr>
            <a:grpSpLocks noChangeAspect="1"/>
          </p:cNvGrpSpPr>
          <p:nvPr/>
        </p:nvGrpSpPr>
        <p:grpSpPr bwMode="auto">
          <a:xfrm>
            <a:off x="1374919" y="3033175"/>
            <a:ext cx="498446" cy="436316"/>
            <a:chOff x="3764" y="3313"/>
            <a:chExt cx="353" cy="309"/>
          </a:xfrm>
          <a:noFill/>
        </p:grpSpPr>
        <p:sp>
          <p:nvSpPr>
            <p:cNvPr id="110" name="Freeform 21">
              <a:extLst>
                <a:ext uri="{FF2B5EF4-FFF2-40B4-BE49-F238E27FC236}">
                  <a16:creationId xmlns:a16="http://schemas.microsoft.com/office/drawing/2014/main" id="{BD1FEC2F-B3EF-4D54-A4F0-54A076AB7B40}"/>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Freeform 22">
              <a:extLst>
                <a:ext uri="{FF2B5EF4-FFF2-40B4-BE49-F238E27FC236}">
                  <a16:creationId xmlns:a16="http://schemas.microsoft.com/office/drawing/2014/main" id="{7F63B60E-7DB5-488E-866F-93EFD0A370F2}"/>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Freeform 23">
              <a:extLst>
                <a:ext uri="{FF2B5EF4-FFF2-40B4-BE49-F238E27FC236}">
                  <a16:creationId xmlns:a16="http://schemas.microsoft.com/office/drawing/2014/main" id="{57635241-C845-49E4-AB91-802F219852CB}"/>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Freeform 24">
              <a:extLst>
                <a:ext uri="{FF2B5EF4-FFF2-40B4-BE49-F238E27FC236}">
                  <a16:creationId xmlns:a16="http://schemas.microsoft.com/office/drawing/2014/main" id="{7AC8221E-05C5-44FD-AE36-2F8BEAD0849B}"/>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25">
              <a:extLst>
                <a:ext uri="{FF2B5EF4-FFF2-40B4-BE49-F238E27FC236}">
                  <a16:creationId xmlns:a16="http://schemas.microsoft.com/office/drawing/2014/main" id="{9949F84B-2E66-4817-B219-AD61CE8ED48F}"/>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26">
              <a:extLst>
                <a:ext uri="{FF2B5EF4-FFF2-40B4-BE49-F238E27FC236}">
                  <a16:creationId xmlns:a16="http://schemas.microsoft.com/office/drawing/2014/main" id="{0742F126-3B94-4368-A3B6-4552957A4C9E}"/>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27">
              <a:extLst>
                <a:ext uri="{FF2B5EF4-FFF2-40B4-BE49-F238E27FC236}">
                  <a16:creationId xmlns:a16="http://schemas.microsoft.com/office/drawing/2014/main" id="{1BCE99C9-C0BF-4E7C-AC5C-B51B77D3081F}"/>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28">
              <a:extLst>
                <a:ext uri="{FF2B5EF4-FFF2-40B4-BE49-F238E27FC236}">
                  <a16:creationId xmlns:a16="http://schemas.microsoft.com/office/drawing/2014/main" id="{398C6C3A-DB5A-4EBA-85EC-2D420F4549E2}"/>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29">
              <a:extLst>
                <a:ext uri="{FF2B5EF4-FFF2-40B4-BE49-F238E27FC236}">
                  <a16:creationId xmlns:a16="http://schemas.microsoft.com/office/drawing/2014/main" id="{B1B01E7D-6DF1-4886-9B59-7BD5243E3D42}"/>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30">
              <a:extLst>
                <a:ext uri="{FF2B5EF4-FFF2-40B4-BE49-F238E27FC236}">
                  <a16:creationId xmlns:a16="http://schemas.microsoft.com/office/drawing/2014/main" id="{A56F16CC-423F-4F28-9CC4-6A2300AC7993}"/>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31">
              <a:extLst>
                <a:ext uri="{FF2B5EF4-FFF2-40B4-BE49-F238E27FC236}">
                  <a16:creationId xmlns:a16="http://schemas.microsoft.com/office/drawing/2014/main" id="{BFDE09ED-D17C-4D80-8907-DDC02A4B1980}"/>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2">
              <a:extLst>
                <a:ext uri="{FF2B5EF4-FFF2-40B4-BE49-F238E27FC236}">
                  <a16:creationId xmlns:a16="http://schemas.microsoft.com/office/drawing/2014/main" id="{609C7B92-A8DD-4959-8248-CA063018AFC6}"/>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3">
              <a:extLst>
                <a:ext uri="{FF2B5EF4-FFF2-40B4-BE49-F238E27FC236}">
                  <a16:creationId xmlns:a16="http://schemas.microsoft.com/office/drawing/2014/main" id="{C9DF86B1-D780-4B1F-B717-254F3C2F0BB5}"/>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34">
              <a:extLst>
                <a:ext uri="{FF2B5EF4-FFF2-40B4-BE49-F238E27FC236}">
                  <a16:creationId xmlns:a16="http://schemas.microsoft.com/office/drawing/2014/main" id="{807DD4F0-A770-4045-927B-A19790AA583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35">
              <a:extLst>
                <a:ext uri="{FF2B5EF4-FFF2-40B4-BE49-F238E27FC236}">
                  <a16:creationId xmlns:a16="http://schemas.microsoft.com/office/drawing/2014/main" id="{F2EB3B8B-3349-4C49-9DA2-BE2CB6CA5FEF}"/>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36">
              <a:extLst>
                <a:ext uri="{FF2B5EF4-FFF2-40B4-BE49-F238E27FC236}">
                  <a16:creationId xmlns:a16="http://schemas.microsoft.com/office/drawing/2014/main" id="{C3210E19-2877-4D2D-8799-5C996EDB3163}"/>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37">
              <a:extLst>
                <a:ext uri="{FF2B5EF4-FFF2-40B4-BE49-F238E27FC236}">
                  <a16:creationId xmlns:a16="http://schemas.microsoft.com/office/drawing/2014/main" id="{F44E29D8-3D29-4BAF-8E02-EC2BC5774ED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38">
              <a:extLst>
                <a:ext uri="{FF2B5EF4-FFF2-40B4-BE49-F238E27FC236}">
                  <a16:creationId xmlns:a16="http://schemas.microsoft.com/office/drawing/2014/main" id="{863F6220-B897-446E-91E3-C0B7172FC292}"/>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grp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54" name="Rectangle 153">
            <a:extLst>
              <a:ext uri="{FF2B5EF4-FFF2-40B4-BE49-F238E27FC236}">
                <a16:creationId xmlns:a16="http://schemas.microsoft.com/office/drawing/2014/main" id="{56F8C412-B3B9-4D8E-96A2-650D8AA38881}"/>
              </a:ext>
            </a:extLst>
          </p:cNvPr>
          <p:cNvSpPr/>
          <p:nvPr/>
        </p:nvSpPr>
        <p:spPr bwMode="auto">
          <a:xfrm>
            <a:off x="3768658" y="543738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56" name="Rectangle 155">
            <a:extLst>
              <a:ext uri="{FF2B5EF4-FFF2-40B4-BE49-F238E27FC236}">
                <a16:creationId xmlns:a16="http://schemas.microsoft.com/office/drawing/2014/main" id="{B1BD5EB7-7D25-4A2E-9890-4D22892EA68F}"/>
              </a:ext>
            </a:extLst>
          </p:cNvPr>
          <p:cNvSpPr/>
          <p:nvPr/>
        </p:nvSpPr>
        <p:spPr bwMode="auto">
          <a:xfrm>
            <a:off x="4736073" y="4763009"/>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0" name="Rectangle 159">
            <a:extLst>
              <a:ext uri="{FF2B5EF4-FFF2-40B4-BE49-F238E27FC236}">
                <a16:creationId xmlns:a16="http://schemas.microsoft.com/office/drawing/2014/main" id="{52810F27-F6D4-44ED-A959-4307288B0F0F}"/>
              </a:ext>
            </a:extLst>
          </p:cNvPr>
          <p:cNvSpPr/>
          <p:nvPr/>
        </p:nvSpPr>
        <p:spPr bwMode="auto">
          <a:xfrm>
            <a:off x="6670903" y="4087353"/>
            <a:ext cx="785022" cy="505334"/>
          </a:xfrm>
          <a:prstGeom prst="rect">
            <a:avLst/>
          </a:prstGeom>
          <a:solidFill>
            <a:srgbClr val="5CA4DB"/>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1" name="Rectangle 160">
            <a:extLst>
              <a:ext uri="{FF2B5EF4-FFF2-40B4-BE49-F238E27FC236}">
                <a16:creationId xmlns:a16="http://schemas.microsoft.com/office/drawing/2014/main" id="{3DFD0CFB-7493-447A-9739-F92717140711}"/>
              </a:ext>
            </a:extLst>
          </p:cNvPr>
          <p:cNvSpPr/>
          <p:nvPr/>
        </p:nvSpPr>
        <p:spPr bwMode="auto">
          <a:xfrm>
            <a:off x="7638320" y="341274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62" name="Rectangle 161">
            <a:extLst>
              <a:ext uri="{FF2B5EF4-FFF2-40B4-BE49-F238E27FC236}">
                <a16:creationId xmlns:a16="http://schemas.microsoft.com/office/drawing/2014/main" id="{0B7E7B3B-A7D6-4B9E-9B43-CAA1A8D42874}"/>
              </a:ext>
            </a:extLst>
          </p:cNvPr>
          <p:cNvSpPr/>
          <p:nvPr/>
        </p:nvSpPr>
        <p:spPr bwMode="auto">
          <a:xfrm>
            <a:off x="7638318" y="5435770"/>
            <a:ext cx="785022" cy="505334"/>
          </a:xfrm>
          <a:prstGeom prst="rect">
            <a:avLst/>
          </a:prstGeom>
          <a:solidFill>
            <a:srgbClr val="5CA4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40%</a:t>
            </a:r>
          </a:p>
        </p:txBody>
      </p:sp>
      <p:sp>
        <p:nvSpPr>
          <p:cNvPr id="178" name="Rectangle 177">
            <a:extLst>
              <a:ext uri="{FF2B5EF4-FFF2-40B4-BE49-F238E27FC236}">
                <a16:creationId xmlns:a16="http://schemas.microsoft.com/office/drawing/2014/main" id="{69F286C7-A72E-4B19-BECC-2AD322B91A55}"/>
              </a:ext>
            </a:extLst>
          </p:cNvPr>
          <p:cNvSpPr/>
          <p:nvPr/>
        </p:nvSpPr>
        <p:spPr bwMode="auto">
          <a:xfrm>
            <a:off x="4736073" y="4763009"/>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2" name="Rectangle 181">
            <a:extLst>
              <a:ext uri="{FF2B5EF4-FFF2-40B4-BE49-F238E27FC236}">
                <a16:creationId xmlns:a16="http://schemas.microsoft.com/office/drawing/2014/main" id="{F6960B95-9AED-453D-8147-4BE64D2AA752}"/>
              </a:ext>
            </a:extLst>
          </p:cNvPr>
          <p:cNvSpPr/>
          <p:nvPr/>
        </p:nvSpPr>
        <p:spPr bwMode="auto">
          <a:xfrm>
            <a:off x="6670903" y="4087353"/>
            <a:ext cx="785022" cy="505334"/>
          </a:xfrm>
          <a:prstGeom prst="rect">
            <a:avLst/>
          </a:prstGeom>
          <a:solidFill>
            <a:srgbClr val="2E8ED8"/>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3" name="Rectangle 182">
            <a:extLst>
              <a:ext uri="{FF2B5EF4-FFF2-40B4-BE49-F238E27FC236}">
                <a16:creationId xmlns:a16="http://schemas.microsoft.com/office/drawing/2014/main" id="{5E1D3D7E-AE78-461B-8984-8550F13D2CAC}"/>
              </a:ext>
            </a:extLst>
          </p:cNvPr>
          <p:cNvSpPr/>
          <p:nvPr/>
        </p:nvSpPr>
        <p:spPr bwMode="auto">
          <a:xfrm>
            <a:off x="7638320" y="341274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84" name="Rectangle 183">
            <a:extLst>
              <a:ext uri="{FF2B5EF4-FFF2-40B4-BE49-F238E27FC236}">
                <a16:creationId xmlns:a16="http://schemas.microsoft.com/office/drawing/2014/main" id="{7AB63D05-2235-48E1-AC5A-5332C75C07D7}"/>
              </a:ext>
            </a:extLst>
          </p:cNvPr>
          <p:cNvSpPr/>
          <p:nvPr/>
        </p:nvSpPr>
        <p:spPr bwMode="auto">
          <a:xfrm>
            <a:off x="7638318" y="5435770"/>
            <a:ext cx="785022" cy="505334"/>
          </a:xfrm>
          <a:prstGeom prst="rect">
            <a:avLst/>
          </a:prstGeom>
          <a:solidFill>
            <a:srgbClr val="2E8E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70%</a:t>
            </a:r>
          </a:p>
        </p:txBody>
      </p:sp>
      <p:sp>
        <p:nvSpPr>
          <p:cNvPr id="195" name="Rectangle 194">
            <a:extLst>
              <a:ext uri="{FF2B5EF4-FFF2-40B4-BE49-F238E27FC236}">
                <a16:creationId xmlns:a16="http://schemas.microsoft.com/office/drawing/2014/main" id="{195437A0-E144-4350-B464-A76A69AAF11F}"/>
              </a:ext>
            </a:extLst>
          </p:cNvPr>
          <p:cNvSpPr/>
          <p:nvPr/>
        </p:nvSpPr>
        <p:spPr bwMode="auto">
          <a:xfrm>
            <a:off x="6670903" y="4087353"/>
            <a:ext cx="785022" cy="505334"/>
          </a:xfrm>
          <a:prstGeom prst="rect">
            <a:avLst/>
          </a:prstGeom>
          <a:solidFill>
            <a:schemeClr val="accent1"/>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95%</a:t>
            </a:r>
          </a:p>
        </p:txBody>
      </p:sp>
      <p:sp>
        <p:nvSpPr>
          <p:cNvPr id="196" name="Freeform 5">
            <a:extLst>
              <a:ext uri="{FF2B5EF4-FFF2-40B4-BE49-F238E27FC236}">
                <a16:creationId xmlns:a16="http://schemas.microsoft.com/office/drawing/2014/main" id="{DF9FDED0-2500-4374-B5B2-ED86C9D5D9D3}"/>
              </a:ext>
            </a:extLst>
          </p:cNvPr>
          <p:cNvSpPr>
            <a:spLocks noEditPoints="1"/>
          </p:cNvSpPr>
          <p:nvPr/>
        </p:nvSpPr>
        <p:spPr bwMode="auto">
          <a:xfrm>
            <a:off x="10350753" y="2706366"/>
            <a:ext cx="440168" cy="264815"/>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9" name="Rectangle 198">
            <a:extLst>
              <a:ext uri="{FF2B5EF4-FFF2-40B4-BE49-F238E27FC236}">
                <a16:creationId xmlns:a16="http://schemas.microsoft.com/office/drawing/2014/main" id="{22602F01-A6AD-4809-AE58-134198AE5A95}"/>
              </a:ext>
            </a:extLst>
          </p:cNvPr>
          <p:cNvSpPr/>
          <p:nvPr/>
        </p:nvSpPr>
        <p:spPr bwMode="auto">
          <a:xfrm>
            <a:off x="10135070" y="5955216"/>
            <a:ext cx="878476" cy="9027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9A9F4A2-34D2-4122-B219-A325533A8008}"/>
              </a:ext>
            </a:extLst>
          </p:cNvPr>
          <p:cNvSpPr txBox="1"/>
          <p:nvPr/>
        </p:nvSpPr>
        <p:spPr>
          <a:xfrm>
            <a:off x="9615066" y="3017758"/>
            <a:ext cx="191848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defPPr>
              <a:defRPr lang="en-US"/>
            </a:defPPr>
            <a:lvl1pPr algn="ctr">
              <a:defRPr sz="1400">
                <a:solidFill>
                  <a:schemeClr val="accent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Optimized model</a:t>
            </a:r>
          </a:p>
        </p:txBody>
      </p:sp>
      <p:sp>
        <p:nvSpPr>
          <p:cNvPr id="197" name="Rectangle 196">
            <a:extLst>
              <a:ext uri="{FF2B5EF4-FFF2-40B4-BE49-F238E27FC236}">
                <a16:creationId xmlns:a16="http://schemas.microsoft.com/office/drawing/2014/main" id="{A85EB74B-FDD2-45CB-A236-74C66623A549}"/>
              </a:ext>
            </a:extLst>
          </p:cNvPr>
          <p:cNvSpPr/>
          <p:nvPr/>
        </p:nvSpPr>
        <p:spPr bwMode="auto">
          <a:xfrm>
            <a:off x="6814512" y="4188987"/>
            <a:ext cx="497804" cy="302066"/>
          </a:xfrm>
          <a:prstGeom prst="rect">
            <a:avLst/>
          </a:prstGeom>
          <a:no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95%</a:t>
            </a:r>
          </a:p>
        </p:txBody>
      </p:sp>
      <p:grpSp>
        <p:nvGrpSpPr>
          <p:cNvPr id="212" name="Group 211">
            <a:extLst>
              <a:ext uri="{FF2B5EF4-FFF2-40B4-BE49-F238E27FC236}">
                <a16:creationId xmlns:a16="http://schemas.microsoft.com/office/drawing/2014/main" id="{49DE720E-16FD-4BAD-BC4A-AB88F4C6E793}"/>
              </a:ext>
            </a:extLst>
          </p:cNvPr>
          <p:cNvGrpSpPr/>
          <p:nvPr/>
        </p:nvGrpSpPr>
        <p:grpSpPr>
          <a:xfrm>
            <a:off x="1436341" y="4057481"/>
            <a:ext cx="375602" cy="424726"/>
            <a:chOff x="9005455" y="6149108"/>
            <a:chExt cx="1115925" cy="1261885"/>
          </a:xfrm>
          <a:noFill/>
        </p:grpSpPr>
        <p:sp>
          <p:nvSpPr>
            <p:cNvPr id="213" name="Freeform 938">
              <a:extLst>
                <a:ext uri="{FF2B5EF4-FFF2-40B4-BE49-F238E27FC236}">
                  <a16:creationId xmlns:a16="http://schemas.microsoft.com/office/drawing/2014/main" id="{E6153D3D-A39E-4FF3-9DD7-BF527CAF6B4A}"/>
                </a:ext>
              </a:extLst>
            </p:cNvPr>
            <p:cNvSpPr/>
            <p:nvPr/>
          </p:nvSpPr>
          <p:spPr>
            <a:xfrm>
              <a:off x="9005455" y="6282459"/>
              <a:ext cx="555625" cy="1123950"/>
            </a:xfrm>
            <a:custGeom>
              <a:avLst/>
              <a:gdLst>
                <a:gd name="connsiteX0" fmla="*/ 555625 w 555625"/>
                <a:gd name="connsiteY0" fmla="*/ 1123950 h 1123950"/>
                <a:gd name="connsiteX1" fmla="*/ 0 w 555625"/>
                <a:gd name="connsiteY1" fmla="*/ 1123950 h 1123950"/>
                <a:gd name="connsiteX2" fmla="*/ 0 w 555625"/>
                <a:gd name="connsiteY2" fmla="*/ 0 h 1123950"/>
                <a:gd name="connsiteX3" fmla="*/ 219075 w 555625"/>
                <a:gd name="connsiteY3" fmla="*/ 0 h 1123950"/>
              </a:gdLst>
              <a:ahLst/>
              <a:cxnLst>
                <a:cxn ang="0">
                  <a:pos x="connsiteX0" y="connsiteY0"/>
                </a:cxn>
                <a:cxn ang="0">
                  <a:pos x="connsiteX1" y="connsiteY1"/>
                </a:cxn>
                <a:cxn ang="0">
                  <a:pos x="connsiteX2" y="connsiteY2"/>
                </a:cxn>
                <a:cxn ang="0">
                  <a:pos x="connsiteX3" y="connsiteY3"/>
                </a:cxn>
              </a:cxnLst>
              <a:rect l="l" t="t" r="r" b="b"/>
              <a:pathLst>
                <a:path w="555625" h="1123950">
                  <a:moveTo>
                    <a:pt x="555625" y="1123950"/>
                  </a:moveTo>
                  <a:lnTo>
                    <a:pt x="0" y="1123950"/>
                  </a:lnTo>
                  <a:lnTo>
                    <a:pt x="0" y="0"/>
                  </a:lnTo>
                  <a:lnTo>
                    <a:pt x="219075" y="0"/>
                  </a:lnTo>
                </a:path>
              </a:pathLst>
            </a:cu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4" name="Freeform 939">
              <a:extLst>
                <a:ext uri="{FF2B5EF4-FFF2-40B4-BE49-F238E27FC236}">
                  <a16:creationId xmlns:a16="http://schemas.microsoft.com/office/drawing/2014/main" id="{F26CC79B-EF9A-47A6-80E3-4A5AE6DBC57A}"/>
                </a:ext>
              </a:extLst>
            </p:cNvPr>
            <p:cNvSpPr/>
            <p:nvPr/>
          </p:nvSpPr>
          <p:spPr>
            <a:xfrm>
              <a:off x="9707130" y="6282459"/>
              <a:ext cx="215900" cy="485775"/>
            </a:xfrm>
            <a:custGeom>
              <a:avLst/>
              <a:gdLst>
                <a:gd name="connsiteX0" fmla="*/ 0 w 215900"/>
                <a:gd name="connsiteY0" fmla="*/ 0 h 485775"/>
                <a:gd name="connsiteX1" fmla="*/ 215900 w 215900"/>
                <a:gd name="connsiteY1" fmla="*/ 0 h 485775"/>
                <a:gd name="connsiteX2" fmla="*/ 215900 w 215900"/>
                <a:gd name="connsiteY2" fmla="*/ 485775 h 485775"/>
              </a:gdLst>
              <a:ahLst/>
              <a:cxnLst>
                <a:cxn ang="0">
                  <a:pos x="connsiteX0" y="connsiteY0"/>
                </a:cxn>
                <a:cxn ang="0">
                  <a:pos x="connsiteX1" y="connsiteY1"/>
                </a:cxn>
                <a:cxn ang="0">
                  <a:pos x="connsiteX2" y="connsiteY2"/>
                </a:cxn>
              </a:cxnLst>
              <a:rect l="l" t="t" r="r" b="b"/>
              <a:pathLst>
                <a:path w="215900" h="485775">
                  <a:moveTo>
                    <a:pt x="0" y="0"/>
                  </a:moveTo>
                  <a:lnTo>
                    <a:pt x="215900" y="0"/>
                  </a:lnTo>
                  <a:lnTo>
                    <a:pt x="215900" y="485775"/>
                  </a:lnTo>
                </a:path>
              </a:pathLst>
            </a:cu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5" name="Freeform 940">
              <a:extLst>
                <a:ext uri="{FF2B5EF4-FFF2-40B4-BE49-F238E27FC236}">
                  <a16:creationId xmlns:a16="http://schemas.microsoft.com/office/drawing/2014/main" id="{B00F6E1D-6062-4D94-B78A-CD286D3C86D9}"/>
                </a:ext>
              </a:extLst>
            </p:cNvPr>
            <p:cNvSpPr/>
            <p:nvPr/>
          </p:nvSpPr>
          <p:spPr>
            <a:xfrm>
              <a:off x="9221355" y="6149108"/>
              <a:ext cx="482600" cy="190500"/>
            </a:xfrm>
            <a:custGeom>
              <a:avLst/>
              <a:gdLst>
                <a:gd name="connsiteX0" fmla="*/ 142875 w 482600"/>
                <a:gd name="connsiteY0" fmla="*/ 0 h 190500"/>
                <a:gd name="connsiteX1" fmla="*/ 339725 w 482600"/>
                <a:gd name="connsiteY1" fmla="*/ 0 h 190500"/>
                <a:gd name="connsiteX2" fmla="*/ 339725 w 482600"/>
                <a:gd name="connsiteY2" fmla="*/ 47625 h 190500"/>
                <a:gd name="connsiteX3" fmla="*/ 482600 w 482600"/>
                <a:gd name="connsiteY3" fmla="*/ 47625 h 190500"/>
                <a:gd name="connsiteX4" fmla="*/ 482600 w 482600"/>
                <a:gd name="connsiteY4" fmla="*/ 190500 h 190500"/>
                <a:gd name="connsiteX5" fmla="*/ 0 w 482600"/>
                <a:gd name="connsiteY5" fmla="*/ 190500 h 190500"/>
                <a:gd name="connsiteX6" fmla="*/ 0 w 482600"/>
                <a:gd name="connsiteY6" fmla="*/ 47625 h 190500"/>
                <a:gd name="connsiteX7" fmla="*/ 142875 w 482600"/>
                <a:gd name="connsiteY7" fmla="*/ 47625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600" h="190500">
                  <a:moveTo>
                    <a:pt x="142875" y="0"/>
                  </a:moveTo>
                  <a:lnTo>
                    <a:pt x="339725" y="0"/>
                  </a:lnTo>
                  <a:lnTo>
                    <a:pt x="339725" y="47625"/>
                  </a:lnTo>
                  <a:lnTo>
                    <a:pt x="482600" y="47625"/>
                  </a:lnTo>
                  <a:lnTo>
                    <a:pt x="482600" y="190500"/>
                  </a:lnTo>
                  <a:lnTo>
                    <a:pt x="0" y="190500"/>
                  </a:lnTo>
                  <a:lnTo>
                    <a:pt x="0" y="47625"/>
                  </a:lnTo>
                  <a:lnTo>
                    <a:pt x="142875" y="47625"/>
                  </a:lnTo>
                  <a:close/>
                </a:path>
              </a:pathLst>
            </a:cu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6" name="Freeform 941">
              <a:extLst>
                <a:ext uri="{FF2B5EF4-FFF2-40B4-BE49-F238E27FC236}">
                  <a16:creationId xmlns:a16="http://schemas.microsoft.com/office/drawing/2014/main" id="{17392C07-5E2D-4739-A4F2-D9DF08D5495D}"/>
                </a:ext>
              </a:extLst>
            </p:cNvPr>
            <p:cNvSpPr/>
            <p:nvPr/>
          </p:nvSpPr>
          <p:spPr bwMode="auto">
            <a:xfrm>
              <a:off x="9671568" y="7021832"/>
              <a:ext cx="333569" cy="212271"/>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17" name="Oval 216">
              <a:extLst>
                <a:ext uri="{FF2B5EF4-FFF2-40B4-BE49-F238E27FC236}">
                  <a16:creationId xmlns:a16="http://schemas.microsoft.com/office/drawing/2014/main" id="{25A47A8E-8060-42E3-A4D3-7A039E09BDC7}"/>
                </a:ext>
              </a:extLst>
            </p:cNvPr>
            <p:cNvSpPr/>
            <p:nvPr/>
          </p:nvSpPr>
          <p:spPr bwMode="auto">
            <a:xfrm>
              <a:off x="9555323" y="6844938"/>
              <a:ext cx="566057" cy="566055"/>
            </a:xfrm>
            <a:prstGeom prst="ellipse">
              <a:avLst/>
            </a:prstGeom>
            <a:grp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18" name="Group 10">
            <a:extLst>
              <a:ext uri="{FF2B5EF4-FFF2-40B4-BE49-F238E27FC236}">
                <a16:creationId xmlns:a16="http://schemas.microsoft.com/office/drawing/2014/main" id="{830091A3-D67E-42AD-A0B0-88B8CF8365E6}"/>
              </a:ext>
            </a:extLst>
          </p:cNvPr>
          <p:cNvGrpSpPr>
            <a:grpSpLocks noChangeAspect="1"/>
          </p:cNvGrpSpPr>
          <p:nvPr/>
        </p:nvGrpSpPr>
        <p:grpSpPr bwMode="auto">
          <a:xfrm>
            <a:off x="1438087" y="5122842"/>
            <a:ext cx="372111" cy="368879"/>
            <a:chOff x="2536" y="833"/>
            <a:chExt cx="2764" cy="2740"/>
          </a:xfrm>
          <a:noFill/>
        </p:grpSpPr>
        <p:sp>
          <p:nvSpPr>
            <p:cNvPr id="219" name="Freeform 11">
              <a:extLst>
                <a:ext uri="{FF2B5EF4-FFF2-40B4-BE49-F238E27FC236}">
                  <a16:creationId xmlns:a16="http://schemas.microsoft.com/office/drawing/2014/main" id="{E4CB3829-6B57-4320-B2A5-02C096E3EBF1}"/>
                </a:ext>
              </a:extLst>
            </p:cNvPr>
            <p:cNvSpPr>
              <a:spLocks noEditPoints="1"/>
            </p:cNvSpPr>
            <p:nvPr/>
          </p:nvSpPr>
          <p:spPr bwMode="auto">
            <a:xfrm>
              <a:off x="2536" y="833"/>
              <a:ext cx="2739" cy="2740"/>
            </a:xfrm>
            <a:custGeom>
              <a:avLst/>
              <a:gdLst>
                <a:gd name="T0" fmla="*/ 292 w 2739"/>
                <a:gd name="T1" fmla="*/ 1639 h 2740"/>
                <a:gd name="T2" fmla="*/ 1100 w 2739"/>
                <a:gd name="T3" fmla="*/ 1639 h 2740"/>
                <a:gd name="T4" fmla="*/ 1100 w 2739"/>
                <a:gd name="T5" fmla="*/ 2448 h 2740"/>
                <a:gd name="T6" fmla="*/ 1100 w 2739"/>
                <a:gd name="T7" fmla="*/ 1639 h 2740"/>
                <a:gd name="T8" fmla="*/ 0 w 2739"/>
                <a:gd name="T9" fmla="*/ 2740 h 2740"/>
                <a:gd name="T10" fmla="*/ 1639 w 2739"/>
                <a:gd name="T11" fmla="*/ 291 h 2740"/>
                <a:gd name="T12" fmla="*/ 1639 w 2739"/>
                <a:gd name="T13" fmla="*/ 1100 h 2740"/>
                <a:gd name="T14" fmla="*/ 2447 w 2739"/>
                <a:gd name="T15" fmla="*/ 1100 h 2740"/>
                <a:gd name="T16" fmla="*/ 2739 w 2739"/>
                <a:gd name="T17" fmla="*/ 0 h 2740"/>
                <a:gd name="T18" fmla="*/ 1639 w 2739"/>
                <a:gd name="T19" fmla="*/ 110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292" y="1639"/>
                  </a:moveTo>
                  <a:lnTo>
                    <a:pt x="1100" y="1639"/>
                  </a:lnTo>
                  <a:lnTo>
                    <a:pt x="1100" y="2448"/>
                  </a:lnTo>
                  <a:moveTo>
                    <a:pt x="1100" y="1639"/>
                  </a:moveTo>
                  <a:lnTo>
                    <a:pt x="0" y="2740"/>
                  </a:lnTo>
                  <a:moveTo>
                    <a:pt x="1639" y="291"/>
                  </a:moveTo>
                  <a:lnTo>
                    <a:pt x="1639" y="1100"/>
                  </a:lnTo>
                  <a:lnTo>
                    <a:pt x="2447" y="1100"/>
                  </a:lnTo>
                  <a:moveTo>
                    <a:pt x="2739" y="0"/>
                  </a:moveTo>
                  <a:lnTo>
                    <a:pt x="1639" y="1100"/>
                  </a:lnTo>
                </a:path>
              </a:pathLst>
            </a:custGeom>
            <a:grpFill/>
            <a:ln w="127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0" name="Freeform 12">
              <a:extLst>
                <a:ext uri="{FF2B5EF4-FFF2-40B4-BE49-F238E27FC236}">
                  <a16:creationId xmlns:a16="http://schemas.microsoft.com/office/drawing/2014/main" id="{72B9D2CD-B1E1-4394-A96E-E2E15CE45E8D}"/>
                </a:ext>
              </a:extLst>
            </p:cNvPr>
            <p:cNvSpPr>
              <a:spLocks noEditPoints="1"/>
            </p:cNvSpPr>
            <p:nvPr/>
          </p:nvSpPr>
          <p:spPr bwMode="auto">
            <a:xfrm>
              <a:off x="2561" y="833"/>
              <a:ext cx="2739" cy="2740"/>
            </a:xfrm>
            <a:custGeom>
              <a:avLst/>
              <a:gdLst>
                <a:gd name="T0" fmla="*/ 1638 w 2739"/>
                <a:gd name="T1" fmla="*/ 2448 h 2740"/>
                <a:gd name="T2" fmla="*/ 1638 w 2739"/>
                <a:gd name="T3" fmla="*/ 1639 h 2740"/>
                <a:gd name="T4" fmla="*/ 2446 w 2739"/>
                <a:gd name="T5" fmla="*/ 1639 h 2740"/>
                <a:gd name="T6" fmla="*/ 2739 w 2739"/>
                <a:gd name="T7" fmla="*/ 2740 h 2740"/>
                <a:gd name="T8" fmla="*/ 1638 w 2739"/>
                <a:gd name="T9" fmla="*/ 1639 h 2740"/>
                <a:gd name="T10" fmla="*/ 291 w 2739"/>
                <a:gd name="T11" fmla="*/ 1100 h 2740"/>
                <a:gd name="T12" fmla="*/ 1099 w 2739"/>
                <a:gd name="T13" fmla="*/ 1100 h 2740"/>
                <a:gd name="T14" fmla="*/ 1099 w 2739"/>
                <a:gd name="T15" fmla="*/ 291 h 2740"/>
                <a:gd name="T16" fmla="*/ 1099 w 2739"/>
                <a:gd name="T17" fmla="*/ 1100 h 2740"/>
                <a:gd name="T18" fmla="*/ 0 w 2739"/>
                <a:gd name="T19" fmla="*/ 0 h 2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2740">
                  <a:moveTo>
                    <a:pt x="1638" y="2448"/>
                  </a:moveTo>
                  <a:lnTo>
                    <a:pt x="1638" y="1639"/>
                  </a:lnTo>
                  <a:lnTo>
                    <a:pt x="2446" y="1639"/>
                  </a:lnTo>
                  <a:moveTo>
                    <a:pt x="2739" y="2740"/>
                  </a:moveTo>
                  <a:lnTo>
                    <a:pt x="1638" y="1639"/>
                  </a:lnTo>
                  <a:moveTo>
                    <a:pt x="291" y="1100"/>
                  </a:moveTo>
                  <a:lnTo>
                    <a:pt x="1099" y="1100"/>
                  </a:lnTo>
                  <a:lnTo>
                    <a:pt x="1099" y="291"/>
                  </a:lnTo>
                  <a:moveTo>
                    <a:pt x="1099" y="1100"/>
                  </a:moveTo>
                  <a:lnTo>
                    <a:pt x="0" y="0"/>
                  </a:lnTo>
                </a:path>
              </a:pathLst>
            </a:custGeom>
            <a:grpFill/>
            <a:ln w="12700" cap="flat">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93" name="Group 92">
            <a:extLst>
              <a:ext uri="{FF2B5EF4-FFF2-40B4-BE49-F238E27FC236}">
                <a16:creationId xmlns:a16="http://schemas.microsoft.com/office/drawing/2014/main" id="{FD316AA3-19A9-42FA-8AAB-F3758407BD09}"/>
              </a:ext>
            </a:extLst>
          </p:cNvPr>
          <p:cNvGrpSpPr/>
          <p:nvPr/>
        </p:nvGrpSpPr>
        <p:grpSpPr>
          <a:xfrm>
            <a:off x="9571687" y="2353818"/>
            <a:ext cx="2391751" cy="3241740"/>
            <a:chOff x="9571688" y="2353818"/>
            <a:chExt cx="2391751" cy="3241740"/>
          </a:xfrm>
          <a:solidFill>
            <a:schemeClr val="accent1"/>
          </a:solidFill>
        </p:grpSpPr>
        <p:grpSp>
          <p:nvGrpSpPr>
            <p:cNvPr id="94" name="Group 93">
              <a:extLst>
                <a:ext uri="{FF2B5EF4-FFF2-40B4-BE49-F238E27FC236}">
                  <a16:creationId xmlns:a16="http://schemas.microsoft.com/office/drawing/2014/main" id="{977C835F-68EE-4491-9370-AD6B93543529}"/>
                </a:ext>
              </a:extLst>
            </p:cNvPr>
            <p:cNvGrpSpPr/>
            <p:nvPr/>
          </p:nvGrpSpPr>
          <p:grpSpPr>
            <a:xfrm>
              <a:off x="11310201" y="2353818"/>
              <a:ext cx="653238" cy="3241740"/>
              <a:chOff x="12076928" y="2353818"/>
              <a:chExt cx="653238" cy="3241740"/>
            </a:xfrm>
            <a:grpFill/>
          </p:grpSpPr>
          <p:sp>
            <p:nvSpPr>
              <p:cNvPr id="107" name="Rectangle 106">
                <a:extLst>
                  <a:ext uri="{FF2B5EF4-FFF2-40B4-BE49-F238E27FC236}">
                    <a16:creationId xmlns:a16="http://schemas.microsoft.com/office/drawing/2014/main" id="{019D642A-52B1-41AF-B289-568D576B162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8" name="Rectangle 107">
                <a:extLst>
                  <a:ext uri="{FF2B5EF4-FFF2-40B4-BE49-F238E27FC236}">
                    <a16:creationId xmlns:a16="http://schemas.microsoft.com/office/drawing/2014/main" id="{C22FF296-1C13-424A-877D-765717B945FD}"/>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8" name="Rectangle 127">
                <a:extLst>
                  <a:ext uri="{FF2B5EF4-FFF2-40B4-BE49-F238E27FC236}">
                    <a16:creationId xmlns:a16="http://schemas.microsoft.com/office/drawing/2014/main" id="{24498DD1-3C59-4026-90A6-E26C2E5BFD1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29" name="Rectangle 128">
                <a:extLst>
                  <a:ext uri="{FF2B5EF4-FFF2-40B4-BE49-F238E27FC236}">
                    <a16:creationId xmlns:a16="http://schemas.microsoft.com/office/drawing/2014/main" id="{DFA15762-E962-4C98-A7F3-FCA2BC38D0D0}"/>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30" name="Rectangle 129">
                <a:extLst>
                  <a:ext uri="{FF2B5EF4-FFF2-40B4-BE49-F238E27FC236}">
                    <a16:creationId xmlns:a16="http://schemas.microsoft.com/office/drawing/2014/main" id="{340D374C-A398-48E7-9830-A0FCC1E94E77}"/>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5" name="Group 94">
              <a:extLst>
                <a:ext uri="{FF2B5EF4-FFF2-40B4-BE49-F238E27FC236}">
                  <a16:creationId xmlns:a16="http://schemas.microsoft.com/office/drawing/2014/main" id="{07B89E3D-C38A-4B20-B033-852F0FD39555}"/>
                </a:ext>
              </a:extLst>
            </p:cNvPr>
            <p:cNvGrpSpPr/>
            <p:nvPr/>
          </p:nvGrpSpPr>
          <p:grpSpPr>
            <a:xfrm>
              <a:off x="10440944" y="2353818"/>
              <a:ext cx="653238" cy="3241740"/>
              <a:chOff x="12076928" y="2353818"/>
              <a:chExt cx="653238" cy="3241740"/>
            </a:xfrm>
            <a:grpFill/>
          </p:grpSpPr>
          <p:sp>
            <p:nvSpPr>
              <p:cNvPr id="102" name="Rectangle 101">
                <a:extLst>
                  <a:ext uri="{FF2B5EF4-FFF2-40B4-BE49-F238E27FC236}">
                    <a16:creationId xmlns:a16="http://schemas.microsoft.com/office/drawing/2014/main" id="{C1D3738B-9C16-41D8-A676-3993C5351106}"/>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7BF7F-84E6-40B6-A7EC-29EA87D247DC}"/>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4" name="Rectangle 103">
                <a:extLst>
                  <a:ext uri="{FF2B5EF4-FFF2-40B4-BE49-F238E27FC236}">
                    <a16:creationId xmlns:a16="http://schemas.microsoft.com/office/drawing/2014/main" id="{9273ABB3-4EA8-4BF1-9A20-E110EC58AB5C}"/>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5" name="Rectangle 104">
                <a:extLst>
                  <a:ext uri="{FF2B5EF4-FFF2-40B4-BE49-F238E27FC236}">
                    <a16:creationId xmlns:a16="http://schemas.microsoft.com/office/drawing/2014/main" id="{CAEC7D98-1785-4AA8-ACBA-2803A5D92604}"/>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6" name="Rectangle 105">
                <a:extLst>
                  <a:ext uri="{FF2B5EF4-FFF2-40B4-BE49-F238E27FC236}">
                    <a16:creationId xmlns:a16="http://schemas.microsoft.com/office/drawing/2014/main" id="{27582DD6-E929-4B0D-A601-1A9083C5F771}"/>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nvGrpSpPr>
            <p:cNvPr id="96" name="Group 95">
              <a:extLst>
                <a:ext uri="{FF2B5EF4-FFF2-40B4-BE49-F238E27FC236}">
                  <a16:creationId xmlns:a16="http://schemas.microsoft.com/office/drawing/2014/main" id="{F192391C-0131-4AD8-988A-96634C4F150E}"/>
                </a:ext>
              </a:extLst>
            </p:cNvPr>
            <p:cNvGrpSpPr/>
            <p:nvPr/>
          </p:nvGrpSpPr>
          <p:grpSpPr>
            <a:xfrm>
              <a:off x="9571688" y="2353818"/>
              <a:ext cx="653238" cy="3241740"/>
              <a:chOff x="12076928" y="2353818"/>
              <a:chExt cx="653238" cy="3241740"/>
            </a:xfrm>
            <a:grpFill/>
          </p:grpSpPr>
          <p:sp>
            <p:nvSpPr>
              <p:cNvPr id="97" name="Rectangle 96">
                <a:extLst>
                  <a:ext uri="{FF2B5EF4-FFF2-40B4-BE49-F238E27FC236}">
                    <a16:creationId xmlns:a16="http://schemas.microsoft.com/office/drawing/2014/main" id="{6B4F7ED2-6589-4C79-B565-4958E6ECE145}"/>
                  </a:ext>
                </a:extLst>
              </p:cNvPr>
              <p:cNvSpPr/>
              <p:nvPr/>
            </p:nvSpPr>
            <p:spPr bwMode="auto">
              <a:xfrm>
                <a:off x="12076928" y="235381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8" name="Rectangle 97">
                <a:extLst>
                  <a:ext uri="{FF2B5EF4-FFF2-40B4-BE49-F238E27FC236}">
                    <a16:creationId xmlns:a16="http://schemas.microsoft.com/office/drawing/2014/main" id="{527FA763-23A7-49C7-B1ED-B12087F71970}"/>
                  </a:ext>
                </a:extLst>
              </p:cNvPr>
              <p:cNvSpPr/>
              <p:nvPr/>
            </p:nvSpPr>
            <p:spPr bwMode="auto">
              <a:xfrm>
                <a:off x="12076928" y="3049506"/>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9" name="Rectangle 98">
                <a:extLst>
                  <a:ext uri="{FF2B5EF4-FFF2-40B4-BE49-F238E27FC236}">
                    <a16:creationId xmlns:a16="http://schemas.microsoft.com/office/drawing/2014/main" id="{1FA201D8-95C4-4E67-972E-68C9431637B3}"/>
                  </a:ext>
                </a:extLst>
              </p:cNvPr>
              <p:cNvSpPr/>
              <p:nvPr/>
            </p:nvSpPr>
            <p:spPr bwMode="auto">
              <a:xfrm>
                <a:off x="12076928" y="3745193"/>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0" name="Rectangle 99">
                <a:extLst>
                  <a:ext uri="{FF2B5EF4-FFF2-40B4-BE49-F238E27FC236}">
                    <a16:creationId xmlns:a16="http://schemas.microsoft.com/office/drawing/2014/main" id="{813107D5-145B-4F26-90D8-591D95FFBF2C}"/>
                  </a:ext>
                </a:extLst>
              </p:cNvPr>
              <p:cNvSpPr/>
              <p:nvPr/>
            </p:nvSpPr>
            <p:spPr bwMode="auto">
              <a:xfrm>
                <a:off x="12076928" y="4440881"/>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01" name="Rectangle 100">
                <a:extLst>
                  <a:ext uri="{FF2B5EF4-FFF2-40B4-BE49-F238E27FC236}">
                    <a16:creationId xmlns:a16="http://schemas.microsoft.com/office/drawing/2014/main" id="{ED195665-23B6-4D98-A84B-5BF1D2F02772}"/>
                  </a:ext>
                </a:extLst>
              </p:cNvPr>
              <p:cNvSpPr/>
              <p:nvPr/>
            </p:nvSpPr>
            <p:spPr bwMode="auto">
              <a:xfrm>
                <a:off x="12076928" y="5136568"/>
                <a:ext cx="653238" cy="45899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grpSp>
      <p:sp>
        <p:nvSpPr>
          <p:cNvPr id="155" name="Freeform: Shape 154">
            <a:extLst>
              <a:ext uri="{FF2B5EF4-FFF2-40B4-BE49-F238E27FC236}">
                <a16:creationId xmlns:a16="http://schemas.microsoft.com/office/drawing/2014/main" id="{EF783045-44B2-41D9-B7F6-6239D9773C13}"/>
              </a:ext>
            </a:extLst>
          </p:cNvPr>
          <p:cNvSpPr/>
          <p:nvPr/>
        </p:nvSpPr>
        <p:spPr bwMode="auto">
          <a:xfrm>
            <a:off x="9574158" y="2353818"/>
            <a:ext cx="2391751" cy="3241740"/>
          </a:xfrm>
          <a:custGeom>
            <a:avLst/>
            <a:gdLst>
              <a:gd name="connsiteX0" fmla="*/ 1738513 w 2391751"/>
              <a:gd name="connsiteY0" fmla="*/ 2782750 h 3241740"/>
              <a:gd name="connsiteX1" fmla="*/ 2391751 w 2391751"/>
              <a:gd name="connsiteY1" fmla="*/ 2782750 h 3241740"/>
              <a:gd name="connsiteX2" fmla="*/ 2391751 w 2391751"/>
              <a:gd name="connsiteY2" fmla="*/ 3241740 h 3241740"/>
              <a:gd name="connsiteX3" fmla="*/ 1738513 w 2391751"/>
              <a:gd name="connsiteY3" fmla="*/ 3241740 h 3241740"/>
              <a:gd name="connsiteX4" fmla="*/ 869256 w 2391751"/>
              <a:gd name="connsiteY4" fmla="*/ 2782750 h 3241740"/>
              <a:gd name="connsiteX5" fmla="*/ 1522494 w 2391751"/>
              <a:gd name="connsiteY5" fmla="*/ 2782750 h 3241740"/>
              <a:gd name="connsiteX6" fmla="*/ 1522494 w 2391751"/>
              <a:gd name="connsiteY6" fmla="*/ 3241740 h 3241740"/>
              <a:gd name="connsiteX7" fmla="*/ 869256 w 2391751"/>
              <a:gd name="connsiteY7" fmla="*/ 3241740 h 3241740"/>
              <a:gd name="connsiteX8" fmla="*/ 0 w 2391751"/>
              <a:gd name="connsiteY8" fmla="*/ 2782750 h 3241740"/>
              <a:gd name="connsiteX9" fmla="*/ 653238 w 2391751"/>
              <a:gd name="connsiteY9" fmla="*/ 2782750 h 3241740"/>
              <a:gd name="connsiteX10" fmla="*/ 653238 w 2391751"/>
              <a:gd name="connsiteY10" fmla="*/ 3241740 h 3241740"/>
              <a:gd name="connsiteX11" fmla="*/ 0 w 2391751"/>
              <a:gd name="connsiteY11" fmla="*/ 3241740 h 3241740"/>
              <a:gd name="connsiteX12" fmla="*/ 1738513 w 2391751"/>
              <a:gd name="connsiteY12" fmla="*/ 2087063 h 3241740"/>
              <a:gd name="connsiteX13" fmla="*/ 2391751 w 2391751"/>
              <a:gd name="connsiteY13" fmla="*/ 2087063 h 3241740"/>
              <a:gd name="connsiteX14" fmla="*/ 2391751 w 2391751"/>
              <a:gd name="connsiteY14" fmla="*/ 2546053 h 3241740"/>
              <a:gd name="connsiteX15" fmla="*/ 1738513 w 2391751"/>
              <a:gd name="connsiteY15" fmla="*/ 2546053 h 3241740"/>
              <a:gd name="connsiteX16" fmla="*/ 869256 w 2391751"/>
              <a:gd name="connsiteY16" fmla="*/ 2087063 h 3241740"/>
              <a:gd name="connsiteX17" fmla="*/ 1522494 w 2391751"/>
              <a:gd name="connsiteY17" fmla="*/ 2087063 h 3241740"/>
              <a:gd name="connsiteX18" fmla="*/ 1522494 w 2391751"/>
              <a:gd name="connsiteY18" fmla="*/ 2546053 h 3241740"/>
              <a:gd name="connsiteX19" fmla="*/ 869256 w 2391751"/>
              <a:gd name="connsiteY19" fmla="*/ 2546053 h 3241740"/>
              <a:gd name="connsiteX20" fmla="*/ 0 w 2391751"/>
              <a:gd name="connsiteY20" fmla="*/ 2087063 h 3241740"/>
              <a:gd name="connsiteX21" fmla="*/ 653238 w 2391751"/>
              <a:gd name="connsiteY21" fmla="*/ 2087063 h 3241740"/>
              <a:gd name="connsiteX22" fmla="*/ 653238 w 2391751"/>
              <a:gd name="connsiteY22" fmla="*/ 2546053 h 3241740"/>
              <a:gd name="connsiteX23" fmla="*/ 0 w 2391751"/>
              <a:gd name="connsiteY23" fmla="*/ 2546053 h 3241740"/>
              <a:gd name="connsiteX24" fmla="*/ 1738513 w 2391751"/>
              <a:gd name="connsiteY24" fmla="*/ 1391375 h 3241740"/>
              <a:gd name="connsiteX25" fmla="*/ 2391751 w 2391751"/>
              <a:gd name="connsiteY25" fmla="*/ 1391375 h 3241740"/>
              <a:gd name="connsiteX26" fmla="*/ 2391751 w 2391751"/>
              <a:gd name="connsiteY26" fmla="*/ 1850365 h 3241740"/>
              <a:gd name="connsiteX27" fmla="*/ 1738513 w 2391751"/>
              <a:gd name="connsiteY27" fmla="*/ 1850365 h 3241740"/>
              <a:gd name="connsiteX28" fmla="*/ 869256 w 2391751"/>
              <a:gd name="connsiteY28" fmla="*/ 1391375 h 3241740"/>
              <a:gd name="connsiteX29" fmla="*/ 1522494 w 2391751"/>
              <a:gd name="connsiteY29" fmla="*/ 1391375 h 3241740"/>
              <a:gd name="connsiteX30" fmla="*/ 1522494 w 2391751"/>
              <a:gd name="connsiteY30" fmla="*/ 1850365 h 3241740"/>
              <a:gd name="connsiteX31" fmla="*/ 869256 w 2391751"/>
              <a:gd name="connsiteY31" fmla="*/ 1850365 h 3241740"/>
              <a:gd name="connsiteX32" fmla="*/ 0 w 2391751"/>
              <a:gd name="connsiteY32" fmla="*/ 1391375 h 3241740"/>
              <a:gd name="connsiteX33" fmla="*/ 653238 w 2391751"/>
              <a:gd name="connsiteY33" fmla="*/ 1391375 h 3241740"/>
              <a:gd name="connsiteX34" fmla="*/ 653238 w 2391751"/>
              <a:gd name="connsiteY34" fmla="*/ 1850365 h 3241740"/>
              <a:gd name="connsiteX35" fmla="*/ 0 w 2391751"/>
              <a:gd name="connsiteY35" fmla="*/ 1850365 h 3241740"/>
              <a:gd name="connsiteX36" fmla="*/ 1738513 w 2391751"/>
              <a:gd name="connsiteY36" fmla="*/ 695688 h 3241740"/>
              <a:gd name="connsiteX37" fmla="*/ 2391751 w 2391751"/>
              <a:gd name="connsiteY37" fmla="*/ 695688 h 3241740"/>
              <a:gd name="connsiteX38" fmla="*/ 2391751 w 2391751"/>
              <a:gd name="connsiteY38" fmla="*/ 1154678 h 3241740"/>
              <a:gd name="connsiteX39" fmla="*/ 1738513 w 2391751"/>
              <a:gd name="connsiteY39" fmla="*/ 1154678 h 3241740"/>
              <a:gd name="connsiteX40" fmla="*/ 869256 w 2391751"/>
              <a:gd name="connsiteY40" fmla="*/ 695688 h 3241740"/>
              <a:gd name="connsiteX41" fmla="*/ 1522494 w 2391751"/>
              <a:gd name="connsiteY41" fmla="*/ 695688 h 3241740"/>
              <a:gd name="connsiteX42" fmla="*/ 1522494 w 2391751"/>
              <a:gd name="connsiteY42" fmla="*/ 1154678 h 3241740"/>
              <a:gd name="connsiteX43" fmla="*/ 869256 w 2391751"/>
              <a:gd name="connsiteY43" fmla="*/ 1154678 h 3241740"/>
              <a:gd name="connsiteX44" fmla="*/ 0 w 2391751"/>
              <a:gd name="connsiteY44" fmla="*/ 695688 h 3241740"/>
              <a:gd name="connsiteX45" fmla="*/ 653238 w 2391751"/>
              <a:gd name="connsiteY45" fmla="*/ 695688 h 3241740"/>
              <a:gd name="connsiteX46" fmla="*/ 653238 w 2391751"/>
              <a:gd name="connsiteY46" fmla="*/ 1154678 h 3241740"/>
              <a:gd name="connsiteX47" fmla="*/ 0 w 2391751"/>
              <a:gd name="connsiteY47" fmla="*/ 1154678 h 3241740"/>
              <a:gd name="connsiteX48" fmla="*/ 1738513 w 2391751"/>
              <a:gd name="connsiteY48" fmla="*/ 0 h 3241740"/>
              <a:gd name="connsiteX49" fmla="*/ 2391751 w 2391751"/>
              <a:gd name="connsiteY49" fmla="*/ 0 h 3241740"/>
              <a:gd name="connsiteX50" fmla="*/ 2391751 w 2391751"/>
              <a:gd name="connsiteY50" fmla="*/ 458990 h 3241740"/>
              <a:gd name="connsiteX51" fmla="*/ 1738513 w 2391751"/>
              <a:gd name="connsiteY51" fmla="*/ 458990 h 3241740"/>
              <a:gd name="connsiteX52" fmla="*/ 869256 w 2391751"/>
              <a:gd name="connsiteY52" fmla="*/ 0 h 3241740"/>
              <a:gd name="connsiteX53" fmla="*/ 1522494 w 2391751"/>
              <a:gd name="connsiteY53" fmla="*/ 0 h 3241740"/>
              <a:gd name="connsiteX54" fmla="*/ 1522494 w 2391751"/>
              <a:gd name="connsiteY54" fmla="*/ 458990 h 3241740"/>
              <a:gd name="connsiteX55" fmla="*/ 869256 w 2391751"/>
              <a:gd name="connsiteY55" fmla="*/ 458990 h 3241740"/>
              <a:gd name="connsiteX56" fmla="*/ 0 w 2391751"/>
              <a:gd name="connsiteY56" fmla="*/ 0 h 3241740"/>
              <a:gd name="connsiteX57" fmla="*/ 653238 w 2391751"/>
              <a:gd name="connsiteY57" fmla="*/ 0 h 3241740"/>
              <a:gd name="connsiteX58" fmla="*/ 653238 w 2391751"/>
              <a:gd name="connsiteY58" fmla="*/ 458990 h 3241740"/>
              <a:gd name="connsiteX59" fmla="*/ 0 w 2391751"/>
              <a:gd name="connsiteY59" fmla="*/ 458990 h 324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391751" h="3241740">
                <a:moveTo>
                  <a:pt x="1738513" y="2782750"/>
                </a:moveTo>
                <a:lnTo>
                  <a:pt x="2391751" y="2782750"/>
                </a:lnTo>
                <a:lnTo>
                  <a:pt x="2391751" y="3241740"/>
                </a:lnTo>
                <a:lnTo>
                  <a:pt x="1738513" y="3241740"/>
                </a:lnTo>
                <a:close/>
                <a:moveTo>
                  <a:pt x="869256" y="2782750"/>
                </a:moveTo>
                <a:lnTo>
                  <a:pt x="1522494" y="2782750"/>
                </a:lnTo>
                <a:lnTo>
                  <a:pt x="1522494" y="3241740"/>
                </a:lnTo>
                <a:lnTo>
                  <a:pt x="869256" y="3241740"/>
                </a:lnTo>
                <a:close/>
                <a:moveTo>
                  <a:pt x="0" y="2782750"/>
                </a:moveTo>
                <a:lnTo>
                  <a:pt x="653238" y="2782750"/>
                </a:lnTo>
                <a:lnTo>
                  <a:pt x="653238" y="3241740"/>
                </a:lnTo>
                <a:lnTo>
                  <a:pt x="0" y="3241740"/>
                </a:lnTo>
                <a:close/>
                <a:moveTo>
                  <a:pt x="1738513" y="2087063"/>
                </a:moveTo>
                <a:lnTo>
                  <a:pt x="2391751" y="2087063"/>
                </a:lnTo>
                <a:lnTo>
                  <a:pt x="2391751" y="2546053"/>
                </a:lnTo>
                <a:lnTo>
                  <a:pt x="1738513" y="2546053"/>
                </a:lnTo>
                <a:close/>
                <a:moveTo>
                  <a:pt x="869256" y="2087063"/>
                </a:moveTo>
                <a:lnTo>
                  <a:pt x="1522494" y="2087063"/>
                </a:lnTo>
                <a:lnTo>
                  <a:pt x="1522494" y="2546053"/>
                </a:lnTo>
                <a:lnTo>
                  <a:pt x="869256" y="2546053"/>
                </a:lnTo>
                <a:close/>
                <a:moveTo>
                  <a:pt x="0" y="2087063"/>
                </a:moveTo>
                <a:lnTo>
                  <a:pt x="653238" y="2087063"/>
                </a:lnTo>
                <a:lnTo>
                  <a:pt x="653238" y="2546053"/>
                </a:lnTo>
                <a:lnTo>
                  <a:pt x="0" y="2546053"/>
                </a:lnTo>
                <a:close/>
                <a:moveTo>
                  <a:pt x="1738513" y="1391375"/>
                </a:moveTo>
                <a:lnTo>
                  <a:pt x="2391751" y="1391375"/>
                </a:lnTo>
                <a:lnTo>
                  <a:pt x="2391751" y="1850365"/>
                </a:lnTo>
                <a:lnTo>
                  <a:pt x="1738513" y="1850365"/>
                </a:lnTo>
                <a:close/>
                <a:moveTo>
                  <a:pt x="869256" y="1391375"/>
                </a:moveTo>
                <a:lnTo>
                  <a:pt x="1522494" y="1391375"/>
                </a:lnTo>
                <a:lnTo>
                  <a:pt x="1522494" y="1850365"/>
                </a:lnTo>
                <a:lnTo>
                  <a:pt x="869256" y="1850365"/>
                </a:lnTo>
                <a:close/>
                <a:moveTo>
                  <a:pt x="0" y="1391375"/>
                </a:moveTo>
                <a:lnTo>
                  <a:pt x="653238" y="1391375"/>
                </a:lnTo>
                <a:lnTo>
                  <a:pt x="653238" y="1850365"/>
                </a:lnTo>
                <a:lnTo>
                  <a:pt x="0" y="1850365"/>
                </a:lnTo>
                <a:close/>
                <a:moveTo>
                  <a:pt x="1738513" y="695688"/>
                </a:moveTo>
                <a:lnTo>
                  <a:pt x="2391751" y="695688"/>
                </a:lnTo>
                <a:lnTo>
                  <a:pt x="2391751" y="1154678"/>
                </a:lnTo>
                <a:lnTo>
                  <a:pt x="1738513" y="1154678"/>
                </a:lnTo>
                <a:close/>
                <a:moveTo>
                  <a:pt x="869256" y="695688"/>
                </a:moveTo>
                <a:lnTo>
                  <a:pt x="1522494" y="695688"/>
                </a:lnTo>
                <a:lnTo>
                  <a:pt x="1522494" y="1154678"/>
                </a:lnTo>
                <a:lnTo>
                  <a:pt x="869256" y="1154678"/>
                </a:lnTo>
                <a:close/>
                <a:moveTo>
                  <a:pt x="0" y="695688"/>
                </a:moveTo>
                <a:lnTo>
                  <a:pt x="653238" y="695688"/>
                </a:lnTo>
                <a:lnTo>
                  <a:pt x="653238" y="1154678"/>
                </a:lnTo>
                <a:lnTo>
                  <a:pt x="0" y="1154678"/>
                </a:lnTo>
                <a:close/>
                <a:moveTo>
                  <a:pt x="1738513" y="0"/>
                </a:moveTo>
                <a:lnTo>
                  <a:pt x="2391751" y="0"/>
                </a:lnTo>
                <a:lnTo>
                  <a:pt x="2391751" y="458990"/>
                </a:lnTo>
                <a:lnTo>
                  <a:pt x="1738513" y="458990"/>
                </a:lnTo>
                <a:close/>
                <a:moveTo>
                  <a:pt x="869256" y="0"/>
                </a:moveTo>
                <a:lnTo>
                  <a:pt x="1522494" y="0"/>
                </a:lnTo>
                <a:lnTo>
                  <a:pt x="1522494" y="458990"/>
                </a:lnTo>
                <a:lnTo>
                  <a:pt x="869256" y="458990"/>
                </a:lnTo>
                <a:close/>
                <a:moveTo>
                  <a:pt x="0" y="0"/>
                </a:moveTo>
                <a:lnTo>
                  <a:pt x="653238" y="0"/>
                </a:lnTo>
                <a:lnTo>
                  <a:pt x="653238" y="458990"/>
                </a:lnTo>
                <a:lnTo>
                  <a:pt x="0" y="45899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nvGrpSpPr>
          <p:cNvPr id="189" name="Group 188">
            <a:extLst>
              <a:ext uri="{FF2B5EF4-FFF2-40B4-BE49-F238E27FC236}">
                <a16:creationId xmlns:a16="http://schemas.microsoft.com/office/drawing/2014/main" id="{287C991D-2A40-4283-AE0C-AAA7F88611EC}"/>
              </a:ext>
            </a:extLst>
          </p:cNvPr>
          <p:cNvGrpSpPr/>
          <p:nvPr/>
        </p:nvGrpSpPr>
        <p:grpSpPr>
          <a:xfrm>
            <a:off x="12265211" y="1510205"/>
            <a:ext cx="981849" cy="981849"/>
            <a:chOff x="2234350" y="1976027"/>
            <a:chExt cx="1158327" cy="1158328"/>
          </a:xfrm>
        </p:grpSpPr>
        <p:sp>
          <p:nvSpPr>
            <p:cNvPr id="190" name="Oval 9">
              <a:extLst>
                <a:ext uri="{FF2B5EF4-FFF2-40B4-BE49-F238E27FC236}">
                  <a16:creationId xmlns:a16="http://schemas.microsoft.com/office/drawing/2014/main" id="{1E39ADC7-7D25-4169-944F-EBD8A3E6D835}"/>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191" name="Group 190">
              <a:extLst>
                <a:ext uri="{FF2B5EF4-FFF2-40B4-BE49-F238E27FC236}">
                  <a16:creationId xmlns:a16="http://schemas.microsoft.com/office/drawing/2014/main" id="{2AFA6624-1EB8-46F8-B58B-C073624ED25F}"/>
                </a:ext>
              </a:extLst>
            </p:cNvPr>
            <p:cNvGrpSpPr/>
            <p:nvPr/>
          </p:nvGrpSpPr>
          <p:grpSpPr>
            <a:xfrm>
              <a:off x="2506262" y="2276142"/>
              <a:ext cx="629742" cy="436179"/>
              <a:chOff x="3186734" y="2614346"/>
              <a:chExt cx="675958" cy="468190"/>
            </a:xfrm>
          </p:grpSpPr>
          <p:sp>
            <p:nvSpPr>
              <p:cNvPr id="192" name="Freeform: Shape 191">
                <a:extLst>
                  <a:ext uri="{FF2B5EF4-FFF2-40B4-BE49-F238E27FC236}">
                    <a16:creationId xmlns:a16="http://schemas.microsoft.com/office/drawing/2014/main" id="{AB8715F3-EF12-42B5-8D97-71C9C1E74626}"/>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3" name="Rectangle 27">
                <a:extLst>
                  <a:ext uri="{FF2B5EF4-FFF2-40B4-BE49-F238E27FC236}">
                    <a16:creationId xmlns:a16="http://schemas.microsoft.com/office/drawing/2014/main" id="{A7A7E999-B2C8-4569-AEE3-D4AC7FE44708}"/>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4" name="Rectangle 31">
                <a:extLst>
                  <a:ext uri="{FF2B5EF4-FFF2-40B4-BE49-F238E27FC236}">
                    <a16:creationId xmlns:a16="http://schemas.microsoft.com/office/drawing/2014/main" id="{631E6D98-04CF-4E81-A856-356A3DECCA7A}"/>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98" name="Rectangle 32">
                <a:extLst>
                  <a:ext uri="{FF2B5EF4-FFF2-40B4-BE49-F238E27FC236}">
                    <a16:creationId xmlns:a16="http://schemas.microsoft.com/office/drawing/2014/main" id="{13F91225-3959-4383-B6FE-F911DC749102}"/>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9AC1E3C5-3F99-4563-94A0-8BBFCEFC7EAA}"/>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tx2"/>
              </a:solidFill>
              <a:ln w="7938" cap="flat">
                <a:noFill/>
                <a:prstDash val="solid"/>
                <a:miter lim="800000"/>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1" name="Rectangle 200">
                <a:extLst>
                  <a:ext uri="{FF2B5EF4-FFF2-40B4-BE49-F238E27FC236}">
                    <a16:creationId xmlns:a16="http://schemas.microsoft.com/office/drawing/2014/main" id="{897E95CB-0EE8-44FC-B2F6-95F8AE983448}"/>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2" name="Rectangle 201">
                <a:extLst>
                  <a:ext uri="{FF2B5EF4-FFF2-40B4-BE49-F238E27FC236}">
                    <a16:creationId xmlns:a16="http://schemas.microsoft.com/office/drawing/2014/main" id="{143C74D5-8874-4FD4-B01C-24DB532AB954}"/>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B187D25B-AAE2-4082-A6B0-220F8BCA69A0}"/>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4" name="Oval 33">
                <a:extLst>
                  <a:ext uri="{FF2B5EF4-FFF2-40B4-BE49-F238E27FC236}">
                    <a16:creationId xmlns:a16="http://schemas.microsoft.com/office/drawing/2014/main" id="{8A196E8D-5089-4365-A0B2-0BAD63230BA9}"/>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05" name="Oval 34">
                <a:extLst>
                  <a:ext uri="{FF2B5EF4-FFF2-40B4-BE49-F238E27FC236}">
                    <a16:creationId xmlns:a16="http://schemas.microsoft.com/office/drawing/2014/main" id="{CA2652C8-84BC-4B11-948D-C3A1CDD99853}"/>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11" name="Freeform 35">
                <a:extLst>
                  <a:ext uri="{FF2B5EF4-FFF2-40B4-BE49-F238E27FC236}">
                    <a16:creationId xmlns:a16="http://schemas.microsoft.com/office/drawing/2014/main" id="{071CD1F2-B999-4A30-A261-22C575D866CA}"/>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221" name="Freeform 36">
                <a:extLst>
                  <a:ext uri="{FF2B5EF4-FFF2-40B4-BE49-F238E27FC236}">
                    <a16:creationId xmlns:a16="http://schemas.microsoft.com/office/drawing/2014/main" id="{53B72958-696F-45FC-8004-9E295640D151}"/>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grpSp>
      <p:grpSp>
        <p:nvGrpSpPr>
          <p:cNvPr id="222" name="Group 221">
            <a:extLst>
              <a:ext uri="{FF2B5EF4-FFF2-40B4-BE49-F238E27FC236}">
                <a16:creationId xmlns:a16="http://schemas.microsoft.com/office/drawing/2014/main" id="{48FE13AE-2C9A-4E4B-BF5C-4C7FB64AAE20}"/>
              </a:ext>
            </a:extLst>
          </p:cNvPr>
          <p:cNvGrpSpPr/>
          <p:nvPr/>
        </p:nvGrpSpPr>
        <p:grpSpPr>
          <a:xfrm>
            <a:off x="12265211" y="2938954"/>
            <a:ext cx="981849" cy="972580"/>
            <a:chOff x="5601137" y="3200412"/>
            <a:chExt cx="981849" cy="972580"/>
          </a:xfrm>
        </p:grpSpPr>
        <p:sp>
          <p:nvSpPr>
            <p:cNvPr id="223" name="Oval 9">
              <a:extLst>
                <a:ext uri="{FF2B5EF4-FFF2-40B4-BE49-F238E27FC236}">
                  <a16:creationId xmlns:a16="http://schemas.microsoft.com/office/drawing/2014/main" id="{196880EE-B0D2-4A9A-992E-52C7B3D23970}"/>
                </a:ext>
              </a:extLst>
            </p:cNvPr>
            <p:cNvSpPr>
              <a:spLocks noChangeArrowheads="1"/>
            </p:cNvSpPr>
            <p:nvPr/>
          </p:nvSpPr>
          <p:spPr bwMode="auto">
            <a:xfrm>
              <a:off x="5601137" y="3200412"/>
              <a:ext cx="981849" cy="972580"/>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sp>
          <p:nvSpPr>
            <p:cNvPr id="224" name="Freeform 6">
              <a:extLst>
                <a:ext uri="{FF2B5EF4-FFF2-40B4-BE49-F238E27FC236}">
                  <a16:creationId xmlns:a16="http://schemas.microsoft.com/office/drawing/2014/main" id="{04261CD5-0CFB-4445-9ECF-58674605DD86}"/>
                </a:ext>
              </a:extLst>
            </p:cNvPr>
            <p:cNvSpPr>
              <a:spLocks/>
            </p:cNvSpPr>
            <p:nvPr/>
          </p:nvSpPr>
          <p:spPr bwMode="auto">
            <a:xfrm>
              <a:off x="6035388" y="3788469"/>
              <a:ext cx="64351" cy="21427"/>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5" name="Freeform 7">
              <a:extLst>
                <a:ext uri="{FF2B5EF4-FFF2-40B4-BE49-F238E27FC236}">
                  <a16:creationId xmlns:a16="http://schemas.microsoft.com/office/drawing/2014/main" id="{B72942CD-3396-4795-AF6E-92B2083BB46E}"/>
                </a:ext>
              </a:extLst>
            </p:cNvPr>
            <p:cNvSpPr>
              <a:spLocks/>
            </p:cNvSpPr>
            <p:nvPr/>
          </p:nvSpPr>
          <p:spPr bwMode="auto">
            <a:xfrm>
              <a:off x="6215464" y="3669551"/>
              <a:ext cx="66515" cy="129095"/>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6" name="Freeform 8">
              <a:extLst>
                <a:ext uri="{FF2B5EF4-FFF2-40B4-BE49-F238E27FC236}">
                  <a16:creationId xmlns:a16="http://schemas.microsoft.com/office/drawing/2014/main" id="{78269B6D-84C0-491D-8907-8F03F7C6D5BE}"/>
                </a:ext>
              </a:extLst>
            </p:cNvPr>
            <p:cNvSpPr>
              <a:spLocks/>
            </p:cNvSpPr>
            <p:nvPr/>
          </p:nvSpPr>
          <p:spPr bwMode="auto">
            <a:xfrm>
              <a:off x="6239258" y="3565633"/>
              <a:ext cx="90850" cy="39104"/>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7" name="Oval 9">
              <a:extLst>
                <a:ext uri="{FF2B5EF4-FFF2-40B4-BE49-F238E27FC236}">
                  <a16:creationId xmlns:a16="http://schemas.microsoft.com/office/drawing/2014/main" id="{A6DD40EE-E077-46C0-9755-3FF9028BC351}"/>
                </a:ext>
              </a:extLst>
            </p:cNvPr>
            <p:cNvSpPr>
              <a:spLocks noChangeArrowheads="1"/>
            </p:cNvSpPr>
            <p:nvPr/>
          </p:nvSpPr>
          <p:spPr bwMode="auto">
            <a:xfrm>
              <a:off x="6008890" y="380882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8" name="Oval 11">
              <a:extLst>
                <a:ext uri="{FF2B5EF4-FFF2-40B4-BE49-F238E27FC236}">
                  <a16:creationId xmlns:a16="http://schemas.microsoft.com/office/drawing/2014/main" id="{F0D00E3C-A156-404C-A35E-B672A1A29A27}"/>
                </a:ext>
              </a:extLst>
            </p:cNvPr>
            <p:cNvSpPr>
              <a:spLocks noChangeArrowheads="1"/>
            </p:cNvSpPr>
            <p:nvPr/>
          </p:nvSpPr>
          <p:spPr bwMode="auto">
            <a:xfrm>
              <a:off x="6256022" y="3798646"/>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29" name="Oval 12">
              <a:extLst>
                <a:ext uri="{FF2B5EF4-FFF2-40B4-BE49-F238E27FC236}">
                  <a16:creationId xmlns:a16="http://schemas.microsoft.com/office/drawing/2014/main" id="{54A0C9CB-C55B-4560-99F6-6EFD6A0D01D4}"/>
                </a:ext>
              </a:extLst>
            </p:cNvPr>
            <p:cNvSpPr>
              <a:spLocks noChangeArrowheads="1"/>
            </p:cNvSpPr>
            <p:nvPr/>
          </p:nvSpPr>
          <p:spPr bwMode="auto">
            <a:xfrm>
              <a:off x="6303609" y="3513674"/>
              <a:ext cx="52455" cy="51960"/>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0" name="Freeform 5">
              <a:extLst>
                <a:ext uri="{FF2B5EF4-FFF2-40B4-BE49-F238E27FC236}">
                  <a16:creationId xmlns:a16="http://schemas.microsoft.com/office/drawing/2014/main" id="{8629840D-BF30-41BE-B45F-EDD88983BEA7}"/>
                </a:ext>
              </a:extLst>
            </p:cNvPr>
            <p:cNvSpPr>
              <a:spLocks/>
            </p:cNvSpPr>
            <p:nvPr/>
          </p:nvSpPr>
          <p:spPr bwMode="auto">
            <a:xfrm>
              <a:off x="6099740" y="3720440"/>
              <a:ext cx="46506" cy="179447"/>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1" name="Oval 10">
              <a:extLst>
                <a:ext uri="{FF2B5EF4-FFF2-40B4-BE49-F238E27FC236}">
                  <a16:creationId xmlns:a16="http://schemas.microsoft.com/office/drawing/2014/main" id="{50CA6D4F-E2E5-4EE5-9629-57625FA2651F}"/>
                </a:ext>
              </a:extLst>
            </p:cNvPr>
            <p:cNvSpPr>
              <a:spLocks noChangeArrowheads="1"/>
            </p:cNvSpPr>
            <p:nvPr/>
          </p:nvSpPr>
          <p:spPr bwMode="auto">
            <a:xfrm>
              <a:off x="6146246" y="3874175"/>
              <a:ext cx="51914" cy="51424"/>
            </a:xfrm>
            <a:prstGeom prst="ellipse">
              <a:avLst/>
            </a:prstGeom>
            <a:noFill/>
            <a:ln w="22225">
              <a:solidFill>
                <a:schemeClr val="tx2"/>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nvGrpSpPr>
            <p:cNvPr id="232" name="Magnifying_Glass">
              <a:extLst>
                <a:ext uri="{FF2B5EF4-FFF2-40B4-BE49-F238E27FC236}">
                  <a16:creationId xmlns:a16="http://schemas.microsoft.com/office/drawing/2014/main" id="{7D4E73A6-641E-432A-B6E9-3C1BB8A45A47}"/>
                </a:ext>
              </a:extLst>
            </p:cNvPr>
            <p:cNvGrpSpPr/>
            <p:nvPr/>
          </p:nvGrpSpPr>
          <p:grpSpPr>
            <a:xfrm flipH="1">
              <a:off x="5789089" y="3409228"/>
              <a:ext cx="476390" cy="471893"/>
              <a:chOff x="5741782" y="1706805"/>
              <a:chExt cx="657225" cy="657225"/>
            </a:xfrm>
          </p:grpSpPr>
          <p:sp>
            <p:nvSpPr>
              <p:cNvPr id="233" name="Freeform: Shape 232">
                <a:extLst>
                  <a:ext uri="{FF2B5EF4-FFF2-40B4-BE49-F238E27FC236}">
                    <a16:creationId xmlns:a16="http://schemas.microsoft.com/office/drawing/2014/main" id="{C94D1988-6180-4C76-91AA-C4CB101A3144}"/>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tx2"/>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4545EFF1-B42C-4A3E-AF90-AE8F8F485332}"/>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C1639709-6531-4470-A758-3B7B51C2D164}"/>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5E02D161-1E6A-481E-BF25-A699A7C152DE}"/>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237" name="Rectangle 236">
            <a:extLst>
              <a:ext uri="{FF2B5EF4-FFF2-40B4-BE49-F238E27FC236}">
                <a16:creationId xmlns:a16="http://schemas.microsoft.com/office/drawing/2014/main" id="{27F30E8D-AF91-49F6-8A37-AF9DC60DBA7E}"/>
              </a:ext>
            </a:extLst>
          </p:cNvPr>
          <p:cNvSpPr/>
          <p:nvPr/>
        </p:nvSpPr>
        <p:spPr bwMode="auto">
          <a:xfrm>
            <a:off x="12196961" y="0"/>
            <a:ext cx="1097280" cy="6858000"/>
          </a:xfrm>
          <a:prstGeom prst="rect">
            <a:avLst/>
          </a:prstGeom>
          <a:solidFill>
            <a:srgbClr val="0D0D0D">
              <a:alpha val="6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8" name="Group 237">
            <a:extLst>
              <a:ext uri="{FF2B5EF4-FFF2-40B4-BE49-F238E27FC236}">
                <a16:creationId xmlns:a16="http://schemas.microsoft.com/office/drawing/2014/main" id="{7CDD9826-E640-40B5-AEE3-28C34E35AA33}"/>
              </a:ext>
            </a:extLst>
          </p:cNvPr>
          <p:cNvGrpSpPr/>
          <p:nvPr/>
        </p:nvGrpSpPr>
        <p:grpSpPr>
          <a:xfrm>
            <a:off x="12265211" y="4391708"/>
            <a:ext cx="981849" cy="944711"/>
            <a:chOff x="5605076" y="3228477"/>
            <a:chExt cx="981849" cy="944711"/>
          </a:xfrm>
        </p:grpSpPr>
        <p:sp>
          <p:nvSpPr>
            <p:cNvPr id="239" name="Oval 9">
              <a:extLst>
                <a:ext uri="{FF2B5EF4-FFF2-40B4-BE49-F238E27FC236}">
                  <a16:creationId xmlns:a16="http://schemas.microsoft.com/office/drawing/2014/main" id="{025D3913-273C-49C1-B8AB-6F30B2000ABC}"/>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solidFill>
                  <a:srgbClr val="0078D4"/>
                </a:solidFill>
                <a:effectLst/>
                <a:uLnTx/>
                <a:uFillTx/>
                <a:latin typeface="Segoe UI Semilight"/>
                <a:ea typeface="+mn-ea"/>
                <a:cs typeface="+mn-cs"/>
              </a:endParaRPr>
            </a:p>
          </p:txBody>
        </p:sp>
        <p:grpSp>
          <p:nvGrpSpPr>
            <p:cNvPr id="240" name="Group 30">
              <a:extLst>
                <a:ext uri="{FF2B5EF4-FFF2-40B4-BE49-F238E27FC236}">
                  <a16:creationId xmlns:a16="http://schemas.microsoft.com/office/drawing/2014/main" id="{10EAD420-322A-4916-AA04-6756F2903051}"/>
                </a:ext>
              </a:extLst>
            </p:cNvPr>
            <p:cNvGrpSpPr>
              <a:grpSpLocks noChangeAspect="1"/>
            </p:cNvGrpSpPr>
            <p:nvPr/>
          </p:nvGrpSpPr>
          <p:grpSpPr bwMode="auto">
            <a:xfrm>
              <a:off x="5825227" y="3487459"/>
              <a:ext cx="541546" cy="437907"/>
              <a:chOff x="3469" y="1860"/>
              <a:chExt cx="742" cy="600"/>
            </a:xfrm>
            <a:solidFill>
              <a:schemeClr val="bg1"/>
            </a:solidFill>
          </p:grpSpPr>
          <p:sp>
            <p:nvSpPr>
              <p:cNvPr id="241" name="Freeform 31">
                <a:extLst>
                  <a:ext uri="{FF2B5EF4-FFF2-40B4-BE49-F238E27FC236}">
                    <a16:creationId xmlns:a16="http://schemas.microsoft.com/office/drawing/2014/main" id="{E00E479B-EE78-4795-A753-CCE6EA2E3770}"/>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2" name="Freeform 32">
                <a:extLst>
                  <a:ext uri="{FF2B5EF4-FFF2-40B4-BE49-F238E27FC236}">
                    <a16:creationId xmlns:a16="http://schemas.microsoft.com/office/drawing/2014/main" id="{FAC1D884-EEBB-4735-9F6F-E74E8C3C1BE4}"/>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3" name="Freeform 33">
                <a:extLst>
                  <a:ext uri="{FF2B5EF4-FFF2-40B4-BE49-F238E27FC236}">
                    <a16:creationId xmlns:a16="http://schemas.microsoft.com/office/drawing/2014/main" id="{3017E184-FEC7-4FFB-8F76-83FED71B4873}"/>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4" name="Oval 34">
                <a:extLst>
                  <a:ext uri="{FF2B5EF4-FFF2-40B4-BE49-F238E27FC236}">
                    <a16:creationId xmlns:a16="http://schemas.microsoft.com/office/drawing/2014/main" id="{8E2936CC-665D-4B0F-9797-34AE555BBF33}"/>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5" name="Oval 35">
                <a:extLst>
                  <a:ext uri="{FF2B5EF4-FFF2-40B4-BE49-F238E27FC236}">
                    <a16:creationId xmlns:a16="http://schemas.microsoft.com/office/drawing/2014/main" id="{C72B82BE-1A17-4224-9CE2-2C8F23A80A07}"/>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6" name="Oval 36">
                <a:extLst>
                  <a:ext uri="{FF2B5EF4-FFF2-40B4-BE49-F238E27FC236}">
                    <a16:creationId xmlns:a16="http://schemas.microsoft.com/office/drawing/2014/main" id="{835252D5-7A09-4061-B95D-F0D6C1B58AE2}"/>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7" name="Oval 37">
                <a:extLst>
                  <a:ext uri="{FF2B5EF4-FFF2-40B4-BE49-F238E27FC236}">
                    <a16:creationId xmlns:a16="http://schemas.microsoft.com/office/drawing/2014/main" id="{C51D5076-3D78-4168-BAFF-F16FAACB14B5}"/>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8" name="Oval 38">
                <a:extLst>
                  <a:ext uri="{FF2B5EF4-FFF2-40B4-BE49-F238E27FC236}">
                    <a16:creationId xmlns:a16="http://schemas.microsoft.com/office/drawing/2014/main" id="{3300BB82-8FA0-4E0B-8064-EA62ACCF7583}"/>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sp>
            <p:nvSpPr>
              <p:cNvPr id="249" name="Oval 39">
                <a:extLst>
                  <a:ext uri="{FF2B5EF4-FFF2-40B4-BE49-F238E27FC236}">
                    <a16:creationId xmlns:a16="http://schemas.microsoft.com/office/drawing/2014/main" id="{7D5DED6E-A342-4CC7-9BC8-D733C7AC493B}"/>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a:ea typeface="+mn-ea"/>
                  <a:cs typeface="+mn-cs"/>
                </a:endParaRPr>
              </a:p>
            </p:txBody>
          </p:sp>
        </p:grpSp>
      </p:grpSp>
    </p:spTree>
    <p:custDataLst>
      <p:tags r:id="rId1"/>
    </p:custDataLst>
    <p:extLst>
      <p:ext uri="{BB962C8B-B14F-4D97-AF65-F5344CB8AC3E}">
        <p14:creationId xmlns:p14="http://schemas.microsoft.com/office/powerpoint/2010/main" val="424185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500"/>
                                  </p:stCondLst>
                                  <p:childTnLst>
                                    <p:animEffect transition="out" filter="fade">
                                      <p:cBhvr>
                                        <p:cTn id="6" dur="500"/>
                                        <p:tgtEl>
                                          <p:spTgt spid="93"/>
                                        </p:tgtEl>
                                      </p:cBhvr>
                                    </p:animEffect>
                                    <p:set>
                                      <p:cBhvr>
                                        <p:cTn id="7" dur="1" fill="hold">
                                          <p:stCondLst>
                                            <p:cond delay="499"/>
                                          </p:stCondLst>
                                        </p:cTn>
                                        <p:tgtEl>
                                          <p:spTgt spid="93"/>
                                        </p:tgtEl>
                                        <p:attrNameLst>
                                          <p:attrName>style.visibility</p:attrName>
                                        </p:attrNameLst>
                                      </p:cBhvr>
                                      <p:to>
                                        <p:strVal val="hidden"/>
                                      </p:to>
                                    </p:set>
                                  </p:childTnLst>
                                </p:cTn>
                              </p:par>
                              <p:par>
                                <p:cTn id="8" presetID="10" presetClass="entr" presetSubtype="0" fill="hold" grpId="2"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childTnLst>
                          </p:cTn>
                        </p:par>
                        <p:par>
                          <p:cTn id="11" fill="hold">
                            <p:stCondLst>
                              <p:cond delay="1000"/>
                            </p:stCondLst>
                            <p:childTnLst>
                              <p:par>
                                <p:cTn id="12" presetID="42" presetClass="path" presetSubtype="0" accel="50000" decel="50000" fill="hold" grpId="0" nodeType="afterEffect">
                                  <p:stCondLst>
                                    <p:cond delay="0"/>
                                  </p:stCondLst>
                                  <p:childTnLst>
                                    <p:animMotion origin="layout" path="M -3.33333E-6 3.7037E-7 L -0.38307 0.05301 " pathEditMode="relative" rAng="0" ptsTypes="AA">
                                      <p:cBhvr>
                                        <p:cTn id="13" dur="1500" fill="hold"/>
                                        <p:tgtEl>
                                          <p:spTgt spid="155"/>
                                        </p:tgtEl>
                                        <p:attrNameLst>
                                          <p:attrName>ppt_x</p:attrName>
                                          <p:attrName>ppt_y</p:attrName>
                                        </p:attrNameLst>
                                      </p:cBhvr>
                                      <p:rCtr x="-19154" y="2639"/>
                                    </p:animMotion>
                                  </p:childTnLst>
                                </p:cTn>
                              </p:par>
                              <p:par>
                                <p:cTn id="14" presetID="10" presetClass="exit" presetSubtype="0" fill="hold" grpId="1" nodeType="withEffect">
                                  <p:stCondLst>
                                    <p:cond delay="1000"/>
                                  </p:stCondLst>
                                  <p:childTnLst>
                                    <p:animEffect transition="out" filter="fade">
                                      <p:cBhvr>
                                        <p:cTn id="15" dur="500"/>
                                        <p:tgtEl>
                                          <p:spTgt spid="155"/>
                                        </p:tgtEl>
                                      </p:cBhvr>
                                    </p:animEffect>
                                    <p:set>
                                      <p:cBhvr>
                                        <p:cTn id="16" dur="1" fill="hold">
                                          <p:stCondLst>
                                            <p:cond delay="499"/>
                                          </p:stCondLst>
                                        </p:cTn>
                                        <p:tgtEl>
                                          <p:spTgt spid="155"/>
                                        </p:tgtEl>
                                        <p:attrNameLst>
                                          <p:attrName>style.visibility</p:attrName>
                                        </p:attrNameLst>
                                      </p:cBhvr>
                                      <p:to>
                                        <p:strVal val="hidden"/>
                                      </p:to>
                                    </p:set>
                                  </p:childTnLst>
                                </p:cTn>
                              </p:par>
                              <p:par>
                                <p:cTn id="17" presetID="6" presetClass="emph" presetSubtype="0" fill="hold" grpId="3" nodeType="withEffect">
                                  <p:stCondLst>
                                    <p:cond delay="250"/>
                                  </p:stCondLst>
                                  <p:childTnLst>
                                    <p:animScale>
                                      <p:cBhvr>
                                        <p:cTn id="18" dur="1250" fill="hold"/>
                                        <p:tgtEl>
                                          <p:spTgt spid="155"/>
                                        </p:tgtEl>
                                      </p:cBhvr>
                                      <p:by x="115000" y="100000"/>
                                    </p:animScale>
                                  </p:childTnLst>
                                </p:cTn>
                              </p:par>
                              <p:par>
                                <p:cTn id="19" presetID="10" presetClass="entr" presetSubtype="0" fill="hold" grpId="0" nodeType="withEffect">
                                  <p:stCondLst>
                                    <p:cond delay="75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75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96"/>
                                        </p:tgtEl>
                                        <p:attrNameLst>
                                          <p:attrName>style.visibility</p:attrName>
                                        </p:attrNameLst>
                                      </p:cBhvr>
                                      <p:to>
                                        <p:strVal val="visible"/>
                                      </p:to>
                                    </p:set>
                                    <p:animEffect transition="in" filter="fade">
                                      <p:cBhvr>
                                        <p:cTn id="24" dur="750"/>
                                        <p:tgtEl>
                                          <p:spTgt spid="196"/>
                                        </p:tgtEl>
                                      </p:cBhvr>
                                    </p:animEffect>
                                  </p:childTnLst>
                                </p:cTn>
                              </p:par>
                              <p:par>
                                <p:cTn id="25" presetID="10" presetClass="entr" presetSubtype="0" fill="hold" grpId="0" nodeType="withEffect">
                                  <p:stCondLst>
                                    <p:cond delay="75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750"/>
                                        <p:tgtEl>
                                          <p:spTgt spid="5"/>
                                        </p:tgtEl>
                                      </p:cBhvr>
                                    </p:animEffect>
                                  </p:childTnLst>
                                </p:cTn>
                              </p:par>
                              <p:par>
                                <p:cTn id="28" presetID="10" presetClass="entr" presetSubtype="0" fill="hold" grpId="0" nodeType="withEffect">
                                  <p:stCondLst>
                                    <p:cond delay="75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750"/>
                                        <p:tgtEl>
                                          <p:spTgt spid="69"/>
                                        </p:tgtEl>
                                      </p:cBhvr>
                                    </p:animEffect>
                                  </p:childTnLst>
                                </p:cTn>
                              </p:par>
                              <p:par>
                                <p:cTn id="31" presetID="10" presetClass="entr" presetSubtype="0" fill="hold" nodeType="withEffect">
                                  <p:stCondLst>
                                    <p:cond delay="75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147"/>
                                        </p:tgtEl>
                                        <p:attrNameLst>
                                          <p:attrName>style.visibility</p:attrName>
                                        </p:attrNameLst>
                                      </p:cBhvr>
                                      <p:to>
                                        <p:strVal val="visible"/>
                                      </p:to>
                                    </p:set>
                                    <p:animEffect transition="in" filter="fade">
                                      <p:cBhvr>
                                        <p:cTn id="36" dur="750"/>
                                        <p:tgtEl>
                                          <p:spTgt spid="147"/>
                                        </p:tgtEl>
                                      </p:cBhvr>
                                    </p:animEffect>
                                  </p:childTnLst>
                                </p:cTn>
                              </p:par>
                              <p:par>
                                <p:cTn id="37" presetID="10" presetClass="entr" presetSubtype="0" fill="hold" grpId="0" nodeType="withEffect">
                                  <p:stCondLst>
                                    <p:cond delay="750"/>
                                  </p:stCondLst>
                                  <p:childTnLst>
                                    <p:set>
                                      <p:cBhvr>
                                        <p:cTn id="38" dur="1" fill="hold">
                                          <p:stCondLst>
                                            <p:cond delay="0"/>
                                          </p:stCondLst>
                                        </p:cTn>
                                        <p:tgtEl>
                                          <p:spTgt spid="148"/>
                                        </p:tgtEl>
                                        <p:attrNameLst>
                                          <p:attrName>style.visibility</p:attrName>
                                        </p:attrNameLst>
                                      </p:cBhvr>
                                      <p:to>
                                        <p:strVal val="visible"/>
                                      </p:to>
                                    </p:set>
                                    <p:animEffect transition="in" filter="fade">
                                      <p:cBhvr>
                                        <p:cTn id="39" dur="750"/>
                                        <p:tgtEl>
                                          <p:spTgt spid="148"/>
                                        </p:tgtEl>
                                      </p:cBhvr>
                                    </p:animEffect>
                                  </p:childTnLst>
                                </p:cTn>
                              </p:par>
                              <p:par>
                                <p:cTn id="40" presetID="10" presetClass="entr" presetSubtype="0" fill="hold" grpId="0" nodeType="withEffect">
                                  <p:stCondLst>
                                    <p:cond delay="750"/>
                                  </p:stCondLst>
                                  <p:childTnLst>
                                    <p:set>
                                      <p:cBhvr>
                                        <p:cTn id="41" dur="1" fill="hold">
                                          <p:stCondLst>
                                            <p:cond delay="0"/>
                                          </p:stCondLst>
                                        </p:cTn>
                                        <p:tgtEl>
                                          <p:spTgt spid="149"/>
                                        </p:tgtEl>
                                        <p:attrNameLst>
                                          <p:attrName>style.visibility</p:attrName>
                                        </p:attrNameLst>
                                      </p:cBhvr>
                                      <p:to>
                                        <p:strVal val="visible"/>
                                      </p:to>
                                    </p:set>
                                    <p:animEffect transition="in" filter="fade">
                                      <p:cBhvr>
                                        <p:cTn id="42" dur="750"/>
                                        <p:tgtEl>
                                          <p:spTgt spid="149"/>
                                        </p:tgtEl>
                                      </p:cBhvr>
                                    </p:animEffect>
                                  </p:childTnLst>
                                </p:cTn>
                              </p:par>
                              <p:par>
                                <p:cTn id="43" presetID="10" presetClass="entr" presetSubtype="0" fill="hold" grpId="0" nodeType="withEffect">
                                  <p:stCondLst>
                                    <p:cond delay="750"/>
                                  </p:stCondLst>
                                  <p:childTnLst>
                                    <p:set>
                                      <p:cBhvr>
                                        <p:cTn id="44" dur="1" fill="hold">
                                          <p:stCondLst>
                                            <p:cond delay="0"/>
                                          </p:stCondLst>
                                        </p:cTn>
                                        <p:tgtEl>
                                          <p:spTgt spid="150"/>
                                        </p:tgtEl>
                                        <p:attrNameLst>
                                          <p:attrName>style.visibility</p:attrName>
                                        </p:attrNameLst>
                                      </p:cBhvr>
                                      <p:to>
                                        <p:strVal val="visible"/>
                                      </p:to>
                                    </p:set>
                                    <p:animEffect transition="in" filter="fade">
                                      <p:cBhvr>
                                        <p:cTn id="45" dur="750"/>
                                        <p:tgtEl>
                                          <p:spTgt spid="150"/>
                                        </p:tgtEl>
                                      </p:cBhvr>
                                    </p:animEffect>
                                  </p:childTnLst>
                                </p:cTn>
                              </p:par>
                              <p:par>
                                <p:cTn id="46" presetID="10" presetClass="entr" presetSubtype="0" fill="hold" grpId="0" nodeType="withEffect">
                                  <p:stCondLst>
                                    <p:cond delay="750"/>
                                  </p:stCondLst>
                                  <p:childTnLst>
                                    <p:set>
                                      <p:cBhvr>
                                        <p:cTn id="47" dur="1" fill="hold">
                                          <p:stCondLst>
                                            <p:cond delay="0"/>
                                          </p:stCondLst>
                                        </p:cTn>
                                        <p:tgtEl>
                                          <p:spTgt spid="32"/>
                                        </p:tgtEl>
                                        <p:attrNameLst>
                                          <p:attrName>style.visibility</p:attrName>
                                        </p:attrNameLst>
                                      </p:cBhvr>
                                      <p:to>
                                        <p:strVal val="visible"/>
                                      </p:to>
                                    </p:set>
                                    <p:animEffect transition="in" filter="fade">
                                      <p:cBhvr>
                                        <p:cTn id="48" dur="750"/>
                                        <p:tgtEl>
                                          <p:spTgt spid="32"/>
                                        </p:tgtEl>
                                      </p:cBhvr>
                                    </p:animEffect>
                                  </p:childTnLst>
                                </p:cTn>
                              </p:par>
                              <p:par>
                                <p:cTn id="49" presetID="10" presetClass="entr" presetSubtype="0" fill="hold" nodeType="withEffect">
                                  <p:stCondLst>
                                    <p:cond delay="750"/>
                                  </p:stCondLst>
                                  <p:childTnLst>
                                    <p:set>
                                      <p:cBhvr>
                                        <p:cTn id="50" dur="1" fill="hold">
                                          <p:stCondLst>
                                            <p:cond delay="0"/>
                                          </p:stCondLst>
                                        </p:cTn>
                                        <p:tgtEl>
                                          <p:spTgt spid="109"/>
                                        </p:tgtEl>
                                        <p:attrNameLst>
                                          <p:attrName>style.visibility</p:attrName>
                                        </p:attrNameLst>
                                      </p:cBhvr>
                                      <p:to>
                                        <p:strVal val="visible"/>
                                      </p:to>
                                    </p:set>
                                    <p:animEffect transition="in" filter="fade">
                                      <p:cBhvr>
                                        <p:cTn id="51" dur="750"/>
                                        <p:tgtEl>
                                          <p:spTgt spid="109"/>
                                        </p:tgtEl>
                                      </p:cBhvr>
                                    </p:animEffect>
                                  </p:childTnLst>
                                </p:cTn>
                              </p:par>
                              <p:par>
                                <p:cTn id="52" presetID="10" presetClass="entr" presetSubtype="0" fill="hold" nodeType="withEffect">
                                  <p:stCondLst>
                                    <p:cond delay="750"/>
                                  </p:stCondLst>
                                  <p:childTnLst>
                                    <p:set>
                                      <p:cBhvr>
                                        <p:cTn id="53" dur="1" fill="hold">
                                          <p:stCondLst>
                                            <p:cond delay="0"/>
                                          </p:stCondLst>
                                        </p:cTn>
                                        <p:tgtEl>
                                          <p:spTgt spid="212"/>
                                        </p:tgtEl>
                                        <p:attrNameLst>
                                          <p:attrName>style.visibility</p:attrName>
                                        </p:attrNameLst>
                                      </p:cBhvr>
                                      <p:to>
                                        <p:strVal val="visible"/>
                                      </p:to>
                                    </p:set>
                                    <p:animEffect transition="in" filter="fade">
                                      <p:cBhvr>
                                        <p:cTn id="54" dur="750"/>
                                        <p:tgtEl>
                                          <p:spTgt spid="212"/>
                                        </p:tgtEl>
                                      </p:cBhvr>
                                    </p:animEffect>
                                  </p:childTnLst>
                                </p:cTn>
                              </p:par>
                              <p:par>
                                <p:cTn id="55" presetID="10" presetClass="entr" presetSubtype="0" fill="hold" grpId="0" nodeType="withEffect">
                                  <p:stCondLst>
                                    <p:cond delay="75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750"/>
                                        <p:tgtEl>
                                          <p:spTgt spid="71"/>
                                        </p:tgtEl>
                                      </p:cBhvr>
                                    </p:animEffect>
                                  </p:childTnLst>
                                </p:cTn>
                              </p:par>
                              <p:par>
                                <p:cTn id="58" presetID="10" presetClass="entr" presetSubtype="0" fill="hold" nodeType="withEffect">
                                  <p:stCondLst>
                                    <p:cond delay="750"/>
                                  </p:stCondLst>
                                  <p:childTnLst>
                                    <p:set>
                                      <p:cBhvr>
                                        <p:cTn id="59" dur="1" fill="hold">
                                          <p:stCondLst>
                                            <p:cond delay="0"/>
                                          </p:stCondLst>
                                        </p:cTn>
                                        <p:tgtEl>
                                          <p:spTgt spid="218"/>
                                        </p:tgtEl>
                                        <p:attrNameLst>
                                          <p:attrName>style.visibility</p:attrName>
                                        </p:attrNameLst>
                                      </p:cBhvr>
                                      <p:to>
                                        <p:strVal val="visible"/>
                                      </p:to>
                                    </p:set>
                                    <p:animEffect transition="in" filter="fade">
                                      <p:cBhvr>
                                        <p:cTn id="60" dur="750"/>
                                        <p:tgtEl>
                                          <p:spTgt spid="21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250"/>
                                  </p:stCondLst>
                                  <p:childTnLst>
                                    <p:set>
                                      <p:cBhvr>
                                        <p:cTn id="64" dur="1" fill="hold">
                                          <p:stCondLst>
                                            <p:cond delay="0"/>
                                          </p:stCondLst>
                                        </p:cTn>
                                        <p:tgtEl>
                                          <p:spTgt spid="206"/>
                                        </p:tgtEl>
                                        <p:attrNameLst>
                                          <p:attrName>style.visibility</p:attrName>
                                        </p:attrNameLst>
                                      </p:cBhvr>
                                      <p:to>
                                        <p:strVal val="visible"/>
                                      </p:to>
                                    </p:set>
                                    <p:animEffect transition="in" filter="fade">
                                      <p:cBhvr>
                                        <p:cTn id="65" dur="500"/>
                                        <p:tgtEl>
                                          <p:spTgt spid="206"/>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750"/>
                                        <p:tgtEl>
                                          <p:spTgt spid="3"/>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207"/>
                                        </p:tgtEl>
                                        <p:attrNameLst>
                                          <p:attrName>style.visibility</p:attrName>
                                        </p:attrNameLst>
                                      </p:cBhvr>
                                      <p:to>
                                        <p:strVal val="visible"/>
                                      </p:to>
                                    </p:set>
                                    <p:animEffect transition="in" filter="fade">
                                      <p:cBhvr>
                                        <p:cTn id="71" dur="750"/>
                                        <p:tgtEl>
                                          <p:spTgt spid="207"/>
                                        </p:tgtEl>
                                      </p:cBhvr>
                                    </p:animEffect>
                                  </p:childTnLst>
                                </p:cTn>
                              </p:par>
                              <p:par>
                                <p:cTn id="72" presetID="10" presetClass="entr" presetSubtype="0" fill="hold" grpId="0" nodeType="withEffect">
                                  <p:stCondLst>
                                    <p:cond delay="250"/>
                                  </p:stCondLst>
                                  <p:childTnLst>
                                    <p:set>
                                      <p:cBhvr>
                                        <p:cTn id="73" dur="1" fill="hold">
                                          <p:stCondLst>
                                            <p:cond delay="0"/>
                                          </p:stCondLst>
                                        </p:cTn>
                                        <p:tgtEl>
                                          <p:spTgt spid="208"/>
                                        </p:tgtEl>
                                        <p:attrNameLst>
                                          <p:attrName>style.visibility</p:attrName>
                                        </p:attrNameLst>
                                      </p:cBhvr>
                                      <p:to>
                                        <p:strVal val="visible"/>
                                      </p:to>
                                    </p:set>
                                    <p:animEffect transition="in" filter="fade">
                                      <p:cBhvr>
                                        <p:cTn id="74" dur="750"/>
                                        <p:tgtEl>
                                          <p:spTgt spid="208"/>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209"/>
                                        </p:tgtEl>
                                        <p:attrNameLst>
                                          <p:attrName>style.visibility</p:attrName>
                                        </p:attrNameLst>
                                      </p:cBhvr>
                                      <p:to>
                                        <p:strVal val="visible"/>
                                      </p:to>
                                    </p:set>
                                    <p:animEffect transition="in" filter="fade">
                                      <p:cBhvr>
                                        <p:cTn id="77" dur="750"/>
                                        <p:tgtEl>
                                          <p:spTgt spid="20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10"/>
                                        </p:tgtEl>
                                        <p:attrNameLst>
                                          <p:attrName>style.visibility</p:attrName>
                                        </p:attrNameLst>
                                      </p:cBhvr>
                                      <p:to>
                                        <p:strVal val="visible"/>
                                      </p:to>
                                    </p:set>
                                    <p:animEffect transition="in" filter="fade">
                                      <p:cBhvr>
                                        <p:cTn id="80" dur="500"/>
                                        <p:tgtEl>
                                          <p:spTgt spid="210"/>
                                        </p:tgtEl>
                                      </p:cBhvr>
                                    </p:animEffect>
                                  </p:childTnLst>
                                </p:cTn>
                              </p:par>
                              <p:par>
                                <p:cTn id="81" presetID="10" presetClass="entr" presetSubtype="0" fill="hold" grpId="0" nodeType="withEffect">
                                  <p:stCondLst>
                                    <p:cond delay="250"/>
                                  </p:stCondLst>
                                  <p:childTnLst>
                                    <p:set>
                                      <p:cBhvr>
                                        <p:cTn id="82" dur="1" fill="hold">
                                          <p:stCondLst>
                                            <p:cond delay="0"/>
                                          </p:stCondLst>
                                        </p:cTn>
                                        <p:tgtEl>
                                          <p:spTgt spid="92"/>
                                        </p:tgtEl>
                                        <p:attrNameLst>
                                          <p:attrName>style.visibility</p:attrName>
                                        </p:attrNameLst>
                                      </p:cBhvr>
                                      <p:to>
                                        <p:strVal val="visible"/>
                                      </p:to>
                                    </p:set>
                                    <p:animEffect transition="in" filter="fade">
                                      <p:cBhvr>
                                        <p:cTn id="83" dur="650"/>
                                        <p:tgtEl>
                                          <p:spTgt spid="92"/>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grpId="0" nodeType="withEffect">
                                  <p:stCondLst>
                                    <p:cond delay="125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750"/>
                                        <p:tgtEl>
                                          <p:spTgt spid="57"/>
                                        </p:tgtEl>
                                      </p:cBhvr>
                                    </p:animEffect>
                                  </p:childTnLst>
                                </p:cTn>
                              </p:par>
                              <p:par>
                                <p:cTn id="90" presetID="10" presetClass="entr" presetSubtype="0" fill="hold" grpId="0" nodeType="withEffect">
                                  <p:stCondLst>
                                    <p:cond delay="100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750"/>
                                        <p:tgtEl>
                                          <p:spTgt spid="58"/>
                                        </p:tgtEl>
                                      </p:cBhvr>
                                    </p:animEffect>
                                  </p:childTnLst>
                                </p:cTn>
                              </p:par>
                              <p:par>
                                <p:cTn id="93" presetID="10" presetClass="entr" presetSubtype="0" fill="hold" grpId="0" nodeType="withEffect">
                                  <p:stCondLst>
                                    <p:cond delay="1250"/>
                                  </p:stCondLst>
                                  <p:childTnLst>
                                    <p:set>
                                      <p:cBhvr>
                                        <p:cTn id="94" dur="1" fill="hold">
                                          <p:stCondLst>
                                            <p:cond delay="0"/>
                                          </p:stCondLst>
                                        </p:cTn>
                                        <p:tgtEl>
                                          <p:spTgt spid="62"/>
                                        </p:tgtEl>
                                        <p:attrNameLst>
                                          <p:attrName>style.visibility</p:attrName>
                                        </p:attrNameLst>
                                      </p:cBhvr>
                                      <p:to>
                                        <p:strVal val="visible"/>
                                      </p:to>
                                    </p:set>
                                    <p:animEffect transition="in" filter="fade">
                                      <p:cBhvr>
                                        <p:cTn id="95" dur="750"/>
                                        <p:tgtEl>
                                          <p:spTgt spid="62"/>
                                        </p:tgtEl>
                                      </p:cBhvr>
                                    </p:animEffect>
                                  </p:childTnLst>
                                </p:cTn>
                              </p:par>
                              <p:par>
                                <p:cTn id="96" presetID="10" presetClass="entr" presetSubtype="0" fill="hold" grpId="0" nodeType="withEffect">
                                  <p:stCondLst>
                                    <p:cond delay="500"/>
                                  </p:stCondLst>
                                  <p:childTnLst>
                                    <p:set>
                                      <p:cBhvr>
                                        <p:cTn id="97" dur="1" fill="hold">
                                          <p:stCondLst>
                                            <p:cond delay="0"/>
                                          </p:stCondLst>
                                        </p:cTn>
                                        <p:tgtEl>
                                          <p:spTgt spid="63"/>
                                        </p:tgtEl>
                                        <p:attrNameLst>
                                          <p:attrName>style.visibility</p:attrName>
                                        </p:attrNameLst>
                                      </p:cBhvr>
                                      <p:to>
                                        <p:strVal val="visible"/>
                                      </p:to>
                                    </p:set>
                                    <p:animEffect transition="in" filter="fade">
                                      <p:cBhvr>
                                        <p:cTn id="98" dur="500"/>
                                        <p:tgtEl>
                                          <p:spTgt spid="63"/>
                                        </p:tgtEl>
                                      </p:cBhvr>
                                    </p:animEffect>
                                  </p:childTnLst>
                                </p:cTn>
                              </p:par>
                              <p:par>
                                <p:cTn id="99" presetID="10" presetClass="entr" presetSubtype="0" fill="hold" grpId="0" nodeType="withEffect">
                                  <p:stCondLst>
                                    <p:cond delay="65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650"/>
                                        <p:tgtEl>
                                          <p:spTgt spid="65"/>
                                        </p:tgtEl>
                                      </p:cBhvr>
                                    </p:animEffect>
                                  </p:childTnLst>
                                </p:cTn>
                              </p:par>
                              <p:par>
                                <p:cTn id="102" presetID="10" presetClass="entr" presetSubtype="0" fill="hold" grpId="0" nodeType="withEffect">
                                  <p:stCondLst>
                                    <p:cond delay="1250"/>
                                  </p:stCondLst>
                                  <p:childTnLst>
                                    <p:set>
                                      <p:cBhvr>
                                        <p:cTn id="103" dur="1" fill="hold">
                                          <p:stCondLst>
                                            <p:cond delay="0"/>
                                          </p:stCondLst>
                                        </p:cTn>
                                        <p:tgtEl>
                                          <p:spTgt spid="154"/>
                                        </p:tgtEl>
                                        <p:attrNameLst>
                                          <p:attrName>style.visibility</p:attrName>
                                        </p:attrNameLst>
                                      </p:cBhvr>
                                      <p:to>
                                        <p:strVal val="visible"/>
                                      </p:to>
                                    </p:set>
                                    <p:animEffect transition="in" filter="fade">
                                      <p:cBhvr>
                                        <p:cTn id="104" dur="500"/>
                                        <p:tgtEl>
                                          <p:spTgt spid="154"/>
                                        </p:tgtEl>
                                      </p:cBhvr>
                                    </p:animEffect>
                                  </p:childTnLst>
                                </p:cTn>
                              </p:par>
                              <p:par>
                                <p:cTn id="105" presetID="10" presetClass="entr" presetSubtype="0" fill="hold" grpId="0" nodeType="withEffect">
                                  <p:stCondLst>
                                    <p:cond delay="1750"/>
                                  </p:stCondLst>
                                  <p:childTnLst>
                                    <p:set>
                                      <p:cBhvr>
                                        <p:cTn id="106" dur="1" fill="hold">
                                          <p:stCondLst>
                                            <p:cond delay="0"/>
                                          </p:stCondLst>
                                        </p:cTn>
                                        <p:tgtEl>
                                          <p:spTgt spid="156"/>
                                        </p:tgtEl>
                                        <p:attrNameLst>
                                          <p:attrName>style.visibility</p:attrName>
                                        </p:attrNameLst>
                                      </p:cBhvr>
                                      <p:to>
                                        <p:strVal val="visible"/>
                                      </p:to>
                                    </p:set>
                                    <p:animEffect transition="in" filter="fade">
                                      <p:cBhvr>
                                        <p:cTn id="107" dur="750"/>
                                        <p:tgtEl>
                                          <p:spTgt spid="156"/>
                                        </p:tgtEl>
                                      </p:cBhvr>
                                    </p:animEffect>
                                  </p:childTnLst>
                                </p:cTn>
                              </p:par>
                              <p:par>
                                <p:cTn id="108" presetID="10" presetClass="entr" presetSubtype="0" fill="hold" grpId="0" nodeType="withEffect">
                                  <p:stCondLst>
                                    <p:cond delay="2000"/>
                                  </p:stCondLst>
                                  <p:childTnLst>
                                    <p:set>
                                      <p:cBhvr>
                                        <p:cTn id="109" dur="1" fill="hold">
                                          <p:stCondLst>
                                            <p:cond delay="0"/>
                                          </p:stCondLst>
                                        </p:cTn>
                                        <p:tgtEl>
                                          <p:spTgt spid="160"/>
                                        </p:tgtEl>
                                        <p:attrNameLst>
                                          <p:attrName>style.visibility</p:attrName>
                                        </p:attrNameLst>
                                      </p:cBhvr>
                                      <p:to>
                                        <p:strVal val="visible"/>
                                      </p:to>
                                    </p:set>
                                    <p:animEffect transition="in" filter="fade">
                                      <p:cBhvr>
                                        <p:cTn id="110" dur="750"/>
                                        <p:tgtEl>
                                          <p:spTgt spid="160"/>
                                        </p:tgtEl>
                                      </p:cBhvr>
                                    </p:animEffect>
                                  </p:childTnLst>
                                </p:cTn>
                              </p:par>
                              <p:par>
                                <p:cTn id="111" presetID="10" presetClass="entr" presetSubtype="0" fill="hold" grpId="0" nodeType="withEffect">
                                  <p:stCondLst>
                                    <p:cond delay="1000"/>
                                  </p:stCondLst>
                                  <p:childTnLst>
                                    <p:set>
                                      <p:cBhvr>
                                        <p:cTn id="112" dur="1" fill="hold">
                                          <p:stCondLst>
                                            <p:cond delay="0"/>
                                          </p:stCondLst>
                                        </p:cTn>
                                        <p:tgtEl>
                                          <p:spTgt spid="161"/>
                                        </p:tgtEl>
                                        <p:attrNameLst>
                                          <p:attrName>style.visibility</p:attrName>
                                        </p:attrNameLst>
                                      </p:cBhvr>
                                      <p:to>
                                        <p:strVal val="visible"/>
                                      </p:to>
                                    </p:set>
                                    <p:animEffect transition="in" filter="fade">
                                      <p:cBhvr>
                                        <p:cTn id="113" dur="500"/>
                                        <p:tgtEl>
                                          <p:spTgt spid="161"/>
                                        </p:tgtEl>
                                      </p:cBhvr>
                                    </p:animEffect>
                                  </p:childTnLst>
                                </p:cTn>
                              </p:par>
                              <p:par>
                                <p:cTn id="114" presetID="10" presetClass="entr" presetSubtype="0" fill="hold" grpId="0" nodeType="withEffect">
                                  <p:stCondLst>
                                    <p:cond delay="1300"/>
                                  </p:stCondLst>
                                  <p:childTnLst>
                                    <p:set>
                                      <p:cBhvr>
                                        <p:cTn id="115" dur="1" fill="hold">
                                          <p:stCondLst>
                                            <p:cond delay="0"/>
                                          </p:stCondLst>
                                        </p:cTn>
                                        <p:tgtEl>
                                          <p:spTgt spid="162"/>
                                        </p:tgtEl>
                                        <p:attrNameLst>
                                          <p:attrName>style.visibility</p:attrName>
                                        </p:attrNameLst>
                                      </p:cBhvr>
                                      <p:to>
                                        <p:strVal val="visible"/>
                                      </p:to>
                                    </p:set>
                                    <p:animEffect transition="in" filter="fade">
                                      <p:cBhvr>
                                        <p:cTn id="116" dur="650"/>
                                        <p:tgtEl>
                                          <p:spTgt spid="162"/>
                                        </p:tgtEl>
                                      </p:cBhvr>
                                    </p:animEffect>
                                  </p:childTnLst>
                                </p:cTn>
                              </p:par>
                              <p:par>
                                <p:cTn id="117" presetID="10" presetClass="entr" presetSubtype="0" fill="hold" grpId="0" nodeType="withEffect">
                                  <p:stCondLst>
                                    <p:cond delay="2500"/>
                                  </p:stCondLst>
                                  <p:childTnLst>
                                    <p:set>
                                      <p:cBhvr>
                                        <p:cTn id="118" dur="1" fill="hold">
                                          <p:stCondLst>
                                            <p:cond delay="0"/>
                                          </p:stCondLst>
                                        </p:cTn>
                                        <p:tgtEl>
                                          <p:spTgt spid="178"/>
                                        </p:tgtEl>
                                        <p:attrNameLst>
                                          <p:attrName>style.visibility</p:attrName>
                                        </p:attrNameLst>
                                      </p:cBhvr>
                                      <p:to>
                                        <p:strVal val="visible"/>
                                      </p:to>
                                    </p:set>
                                    <p:animEffect transition="in" filter="fade">
                                      <p:cBhvr>
                                        <p:cTn id="119" dur="750"/>
                                        <p:tgtEl>
                                          <p:spTgt spid="178"/>
                                        </p:tgtEl>
                                      </p:cBhvr>
                                    </p:animEffect>
                                  </p:childTnLst>
                                </p:cTn>
                              </p:par>
                              <p:par>
                                <p:cTn id="120" presetID="10" presetClass="entr" presetSubtype="0" fill="hold" grpId="0" nodeType="withEffect">
                                  <p:stCondLst>
                                    <p:cond delay="2750"/>
                                  </p:stCondLst>
                                  <p:childTnLst>
                                    <p:set>
                                      <p:cBhvr>
                                        <p:cTn id="121" dur="1" fill="hold">
                                          <p:stCondLst>
                                            <p:cond delay="0"/>
                                          </p:stCondLst>
                                        </p:cTn>
                                        <p:tgtEl>
                                          <p:spTgt spid="182"/>
                                        </p:tgtEl>
                                        <p:attrNameLst>
                                          <p:attrName>style.visibility</p:attrName>
                                        </p:attrNameLst>
                                      </p:cBhvr>
                                      <p:to>
                                        <p:strVal val="visible"/>
                                      </p:to>
                                    </p:set>
                                    <p:animEffect transition="in" filter="fade">
                                      <p:cBhvr>
                                        <p:cTn id="122" dur="750"/>
                                        <p:tgtEl>
                                          <p:spTgt spid="182"/>
                                        </p:tgtEl>
                                      </p:cBhvr>
                                    </p:animEffect>
                                  </p:childTnLst>
                                </p:cTn>
                              </p:par>
                              <p:par>
                                <p:cTn id="123" presetID="10" presetClass="entr" presetSubtype="0" fill="hold" grpId="0" nodeType="withEffect">
                                  <p:stCondLst>
                                    <p:cond delay="1500"/>
                                  </p:stCondLst>
                                  <p:childTnLst>
                                    <p:set>
                                      <p:cBhvr>
                                        <p:cTn id="124" dur="1" fill="hold">
                                          <p:stCondLst>
                                            <p:cond delay="0"/>
                                          </p:stCondLst>
                                        </p:cTn>
                                        <p:tgtEl>
                                          <p:spTgt spid="183"/>
                                        </p:tgtEl>
                                        <p:attrNameLst>
                                          <p:attrName>style.visibility</p:attrName>
                                        </p:attrNameLst>
                                      </p:cBhvr>
                                      <p:to>
                                        <p:strVal val="visible"/>
                                      </p:to>
                                    </p:set>
                                    <p:animEffect transition="in" filter="fade">
                                      <p:cBhvr>
                                        <p:cTn id="125" dur="500"/>
                                        <p:tgtEl>
                                          <p:spTgt spid="183"/>
                                        </p:tgtEl>
                                      </p:cBhvr>
                                    </p:animEffect>
                                  </p:childTnLst>
                                </p:cTn>
                              </p:par>
                              <p:par>
                                <p:cTn id="126" presetID="10" presetClass="entr" presetSubtype="0" fill="hold" grpId="0" nodeType="withEffect">
                                  <p:stCondLst>
                                    <p:cond delay="1950"/>
                                  </p:stCondLst>
                                  <p:childTnLst>
                                    <p:set>
                                      <p:cBhvr>
                                        <p:cTn id="127" dur="1" fill="hold">
                                          <p:stCondLst>
                                            <p:cond delay="0"/>
                                          </p:stCondLst>
                                        </p:cTn>
                                        <p:tgtEl>
                                          <p:spTgt spid="184"/>
                                        </p:tgtEl>
                                        <p:attrNameLst>
                                          <p:attrName>style.visibility</p:attrName>
                                        </p:attrNameLst>
                                      </p:cBhvr>
                                      <p:to>
                                        <p:strVal val="visible"/>
                                      </p:to>
                                    </p:set>
                                    <p:animEffect transition="in" filter="fade">
                                      <p:cBhvr>
                                        <p:cTn id="128" dur="650"/>
                                        <p:tgtEl>
                                          <p:spTgt spid="184"/>
                                        </p:tgtEl>
                                      </p:cBhvr>
                                    </p:animEffect>
                                  </p:childTnLst>
                                </p:cTn>
                              </p:par>
                              <p:par>
                                <p:cTn id="129" presetID="10" presetClass="entr" presetSubtype="0" fill="hold" grpId="0" nodeType="withEffect">
                                  <p:stCondLst>
                                    <p:cond delay="3500"/>
                                  </p:stCondLst>
                                  <p:childTnLst>
                                    <p:set>
                                      <p:cBhvr>
                                        <p:cTn id="130" dur="1" fill="hold">
                                          <p:stCondLst>
                                            <p:cond delay="0"/>
                                          </p:stCondLst>
                                        </p:cTn>
                                        <p:tgtEl>
                                          <p:spTgt spid="195"/>
                                        </p:tgtEl>
                                        <p:attrNameLst>
                                          <p:attrName>style.visibility</p:attrName>
                                        </p:attrNameLst>
                                      </p:cBhvr>
                                      <p:to>
                                        <p:strVal val="visible"/>
                                      </p:to>
                                    </p:set>
                                    <p:animEffect transition="in" filter="fade">
                                      <p:cBhvr>
                                        <p:cTn id="131" dur="750"/>
                                        <p:tgtEl>
                                          <p:spTgt spid="195"/>
                                        </p:tgtEl>
                                      </p:cBhvr>
                                    </p:animEffect>
                                  </p:childTnLst>
                                </p:cTn>
                              </p:par>
                            </p:childTnLst>
                          </p:cTn>
                        </p:par>
                        <p:par>
                          <p:cTn id="132" fill="hold">
                            <p:stCondLst>
                              <p:cond delay="4250"/>
                            </p:stCondLst>
                            <p:childTnLst>
                              <p:par>
                                <p:cTn id="133" presetID="10" presetClass="entr" presetSubtype="0" fill="hold" grpId="0" nodeType="afterEffect">
                                  <p:stCondLst>
                                    <p:cond delay="500"/>
                                  </p:stCondLst>
                                  <p:childTnLst>
                                    <p:set>
                                      <p:cBhvr>
                                        <p:cTn id="134" dur="1" fill="hold">
                                          <p:stCondLst>
                                            <p:cond delay="0"/>
                                          </p:stCondLst>
                                        </p:cTn>
                                        <p:tgtEl>
                                          <p:spTgt spid="197"/>
                                        </p:tgtEl>
                                        <p:attrNameLst>
                                          <p:attrName>style.visibility</p:attrName>
                                        </p:attrNameLst>
                                      </p:cBhvr>
                                      <p:to>
                                        <p:strVal val="visible"/>
                                      </p:to>
                                    </p:set>
                                    <p:animEffect transition="in" filter="fade">
                                      <p:cBhvr>
                                        <p:cTn id="135" dur="500"/>
                                        <p:tgtEl>
                                          <p:spTgt spid="197"/>
                                        </p:tgtEl>
                                      </p:cBhvr>
                                    </p:animEffect>
                                  </p:childTnLst>
                                </p:cTn>
                              </p:par>
                              <p:par>
                                <p:cTn id="136" presetID="1" presetClass="emph" presetSubtype="2" fill="hold" nodeType="withEffect">
                                  <p:stCondLst>
                                    <p:cond delay="500"/>
                                  </p:stCondLst>
                                  <p:childTnLst>
                                    <p:animClr clrSpc="rgb" dir="cw">
                                      <p:cBhvr>
                                        <p:cTn id="137" dur="500" fill="hold"/>
                                        <p:tgtEl>
                                          <p:spTgt spid="195"/>
                                        </p:tgtEl>
                                        <p:attrNameLst>
                                          <p:attrName>fillcolor</p:attrName>
                                        </p:attrNameLst>
                                      </p:cBhvr>
                                      <p:to>
                                        <a:srgbClr val="50E6FF"/>
                                      </p:to>
                                    </p:animClr>
                                    <p:set>
                                      <p:cBhvr>
                                        <p:cTn id="138" dur="500" fill="hold"/>
                                        <p:tgtEl>
                                          <p:spTgt spid="195"/>
                                        </p:tgtEl>
                                        <p:attrNameLst>
                                          <p:attrName>fill.type</p:attrName>
                                        </p:attrNameLst>
                                      </p:cBhvr>
                                      <p:to>
                                        <p:strVal val="solid"/>
                                      </p:to>
                                    </p:set>
                                    <p:set>
                                      <p:cBhvr>
                                        <p:cTn id="139" dur="500" fill="hold"/>
                                        <p:tgtEl>
                                          <p:spTgt spid="195"/>
                                        </p:tgtEl>
                                        <p:attrNameLst>
                                          <p:attrName>fill.on</p:attrName>
                                        </p:attrNameLst>
                                      </p:cBhvr>
                                      <p:to>
                                        <p:strVal val="true"/>
                                      </p:to>
                                    </p:set>
                                  </p:childTnLst>
                                </p:cTn>
                              </p:par>
                              <p:par>
                                <p:cTn id="140" presetID="3" presetClass="emph" presetSubtype="2" fill="hold" grpId="1" nodeType="withEffect">
                                  <p:stCondLst>
                                    <p:cond delay="500"/>
                                  </p:stCondLst>
                                  <p:childTnLst>
                                    <p:animClr clrSpc="rgb" dir="cw">
                                      <p:cBhvr override="childStyle">
                                        <p:cTn id="141" dur="500" fill="hold"/>
                                        <p:tgtEl>
                                          <p:spTgt spid="195"/>
                                        </p:tgtEl>
                                        <p:attrNameLst>
                                          <p:attrName>style.color</p:attrName>
                                        </p:attrNameLst>
                                      </p:cBhvr>
                                      <p:to>
                                        <a:srgbClr val="000000"/>
                                      </p:to>
                                    </p:animClr>
                                  </p:childTnLst>
                                </p:cTn>
                              </p:par>
                              <p:par>
                                <p:cTn id="142" presetID="63" presetClass="path" presetSubtype="0" accel="50000" decel="50000" fill="hold" grpId="1" nodeType="withEffect">
                                  <p:stCondLst>
                                    <p:cond delay="500"/>
                                  </p:stCondLst>
                                  <p:childTnLst>
                                    <p:animMotion origin="layout" path="M 3.125E-6 -3.7037E-7 L 0.28776 -3.7037E-7 " pathEditMode="relative" rAng="0" ptsTypes="AA">
                                      <p:cBhvr>
                                        <p:cTn id="143" dur="1750" fill="hold"/>
                                        <p:tgtEl>
                                          <p:spTgt spid="197"/>
                                        </p:tgtEl>
                                        <p:attrNameLst>
                                          <p:attrName>ppt_x</p:attrName>
                                          <p:attrName>ppt_y</p:attrName>
                                        </p:attrNameLst>
                                      </p:cBhvr>
                                      <p:rCtr x="14388" y="0"/>
                                    </p:animMotion>
                                  </p:childTnLst>
                                </p:cTn>
                              </p:par>
                              <p:par>
                                <p:cTn id="144" presetID="2" presetClass="entr" presetSubtype="4" decel="50000" fill="hold" grpId="0" nodeType="withEffect">
                                  <p:stCondLst>
                                    <p:cond delay="500"/>
                                  </p:stCondLst>
                                  <p:childTnLst>
                                    <p:set>
                                      <p:cBhvr>
                                        <p:cTn id="145" dur="1" fill="hold">
                                          <p:stCondLst>
                                            <p:cond delay="0"/>
                                          </p:stCondLst>
                                        </p:cTn>
                                        <p:tgtEl>
                                          <p:spTgt spid="19"/>
                                        </p:tgtEl>
                                        <p:attrNameLst>
                                          <p:attrName>style.visibility</p:attrName>
                                        </p:attrNameLst>
                                      </p:cBhvr>
                                      <p:to>
                                        <p:strVal val="visible"/>
                                      </p:to>
                                    </p:set>
                                    <p:anim calcmode="lin" valueType="num">
                                      <p:cBhvr additive="base">
                                        <p:cTn id="146" dur="1750" fill="hold"/>
                                        <p:tgtEl>
                                          <p:spTgt spid="19"/>
                                        </p:tgtEl>
                                        <p:attrNameLst>
                                          <p:attrName>ppt_x</p:attrName>
                                        </p:attrNameLst>
                                      </p:cBhvr>
                                      <p:tavLst>
                                        <p:tav tm="0">
                                          <p:val>
                                            <p:strVal val="#ppt_x"/>
                                          </p:val>
                                        </p:tav>
                                        <p:tav tm="100000">
                                          <p:val>
                                            <p:strVal val="#ppt_x"/>
                                          </p:val>
                                        </p:tav>
                                      </p:tavLst>
                                    </p:anim>
                                    <p:anim calcmode="lin" valueType="num">
                                      <p:cBhvr additive="base">
                                        <p:cTn id="147" dur="1750" fill="hold"/>
                                        <p:tgtEl>
                                          <p:spTgt spid="19"/>
                                        </p:tgtEl>
                                        <p:attrNameLst>
                                          <p:attrName>ppt_y</p:attrName>
                                        </p:attrNameLst>
                                      </p:cBhvr>
                                      <p:tavLst>
                                        <p:tav tm="0">
                                          <p:val>
                                            <p:strVal val="1+#ppt_h/2"/>
                                          </p:val>
                                        </p:tav>
                                        <p:tav tm="100000">
                                          <p:val>
                                            <p:strVal val="#ppt_y"/>
                                          </p:val>
                                        </p:tav>
                                      </p:tavLst>
                                    </p:anim>
                                  </p:childTnLst>
                                </p:cTn>
                              </p:par>
                              <p:par>
                                <p:cTn id="148" presetID="3" presetClass="emph" presetSubtype="2" fill="hold" grpId="2" nodeType="withEffect">
                                  <p:stCondLst>
                                    <p:cond delay="1750"/>
                                  </p:stCondLst>
                                  <p:childTnLst>
                                    <p:animClr clrSpc="rgb" dir="cw">
                                      <p:cBhvr override="childStyle">
                                        <p:cTn id="149" dur="500" fill="hold"/>
                                        <p:tgtEl>
                                          <p:spTgt spid="197"/>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2" grpId="0" animBg="1"/>
      <p:bldP spid="206" grpId="0" animBg="1"/>
      <p:bldP spid="207" grpId="0" animBg="1"/>
      <p:bldP spid="208" grpId="0" animBg="1"/>
      <p:bldP spid="209" grpId="0" animBg="1"/>
      <p:bldP spid="210" grpId="0" animBg="1"/>
      <p:bldP spid="147" grpId="0"/>
      <p:bldP spid="148" grpId="0"/>
      <p:bldP spid="149" grpId="0"/>
      <p:bldP spid="18" grpId="0"/>
      <p:bldP spid="150" grpId="0"/>
      <p:bldP spid="32" grpId="0" animBg="1"/>
      <p:bldP spid="71" grpId="0" animBg="1"/>
      <p:bldP spid="3" grpId="0"/>
      <p:bldP spid="56" grpId="0" animBg="1"/>
      <p:bldP spid="57" grpId="0" animBg="1"/>
      <p:bldP spid="58" grpId="0" animBg="1"/>
      <p:bldP spid="62" grpId="0" animBg="1"/>
      <p:bldP spid="63" grpId="0" animBg="1"/>
      <p:bldP spid="65" grpId="0" animBg="1"/>
      <p:bldP spid="69" grpId="0" animBg="1"/>
      <p:bldP spid="154" grpId="0" animBg="1"/>
      <p:bldP spid="156" grpId="0" animBg="1"/>
      <p:bldP spid="160" grpId="0" animBg="1"/>
      <p:bldP spid="161" grpId="0" animBg="1"/>
      <p:bldP spid="162" grpId="0" animBg="1"/>
      <p:bldP spid="178" grpId="0" animBg="1"/>
      <p:bldP spid="182" grpId="0" animBg="1"/>
      <p:bldP spid="183" grpId="0" animBg="1"/>
      <p:bldP spid="184" grpId="0" animBg="1"/>
      <p:bldP spid="195" grpId="0" animBg="1"/>
      <p:bldP spid="195" grpId="1" animBg="1"/>
      <p:bldP spid="196" grpId="0" animBg="1"/>
      <p:bldP spid="5" grpId="0"/>
      <p:bldP spid="197" grpId="0"/>
      <p:bldP spid="197" grpId="1"/>
      <p:bldP spid="197" grpId="2"/>
      <p:bldP spid="155" grpId="0" animBg="1"/>
      <p:bldP spid="155" grpId="1" animBg="1"/>
      <p:bldP spid="155" grpId="2" animBg="1"/>
      <p:bldP spid="155" grpId="3"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a:solidFill>
                  <a:schemeClr val="accent2"/>
                </a:solidFill>
              </a:rPr>
              <a:t>Auto ML</a:t>
            </a:r>
          </a:p>
        </p:txBody>
      </p:sp>
    </p:spTree>
    <p:extLst>
      <p:ext uri="{BB962C8B-B14F-4D97-AF65-F5344CB8AC3E}">
        <p14:creationId xmlns:p14="http://schemas.microsoft.com/office/powerpoint/2010/main" val="374301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9BD3A6-2BC5-4C96-8D64-FA05FD3E489D}"/>
              </a:ext>
            </a:extLst>
          </p:cNvPr>
          <p:cNvSpPr>
            <a:spLocks noGrp="1"/>
          </p:cNvSpPr>
          <p:nvPr>
            <p:ph type="title"/>
          </p:nvPr>
        </p:nvSpPr>
        <p:spPr/>
        <p:txBody>
          <a:bodyPr/>
          <a:lstStyle/>
          <a:p>
            <a:pPr algn="l"/>
            <a:r>
              <a:rPr lang="en-US" dirty="0"/>
              <a:t>Supported Algorithms</a:t>
            </a:r>
          </a:p>
        </p:txBody>
      </p:sp>
      <p:graphicFrame>
        <p:nvGraphicFramePr>
          <p:cNvPr id="8" name="Table 8">
            <a:extLst>
              <a:ext uri="{FF2B5EF4-FFF2-40B4-BE49-F238E27FC236}">
                <a16:creationId xmlns:a16="http://schemas.microsoft.com/office/drawing/2014/main" id="{6263E21B-0F69-47AE-88C6-BE3B698A2E2E}"/>
              </a:ext>
            </a:extLst>
          </p:cNvPr>
          <p:cNvGraphicFramePr>
            <a:graphicFrameLocks noGrp="1"/>
          </p:cNvGraphicFramePr>
          <p:nvPr>
            <p:extLst>
              <p:ext uri="{D42A27DB-BD31-4B8C-83A1-F6EECF244321}">
                <p14:modId xmlns:p14="http://schemas.microsoft.com/office/powerpoint/2010/main" val="707708797"/>
              </p:ext>
            </p:extLst>
          </p:nvPr>
        </p:nvGraphicFramePr>
        <p:xfrm>
          <a:off x="588263" y="1394783"/>
          <a:ext cx="10484655" cy="4663440"/>
        </p:xfrm>
        <a:graphic>
          <a:graphicData uri="http://schemas.openxmlformats.org/drawingml/2006/table">
            <a:tbl>
              <a:tblPr firstRow="1" bandRow="1">
                <a:tableStyleId>{72833802-FEF1-4C79-8D5D-14CF1EAF98D9}</a:tableStyleId>
              </a:tblPr>
              <a:tblGrid>
                <a:gridCol w="3494885">
                  <a:extLst>
                    <a:ext uri="{9D8B030D-6E8A-4147-A177-3AD203B41FA5}">
                      <a16:colId xmlns:a16="http://schemas.microsoft.com/office/drawing/2014/main" val="2018278575"/>
                    </a:ext>
                  </a:extLst>
                </a:gridCol>
                <a:gridCol w="3494885">
                  <a:extLst>
                    <a:ext uri="{9D8B030D-6E8A-4147-A177-3AD203B41FA5}">
                      <a16:colId xmlns:a16="http://schemas.microsoft.com/office/drawing/2014/main" val="655309650"/>
                    </a:ext>
                  </a:extLst>
                </a:gridCol>
                <a:gridCol w="3494885">
                  <a:extLst>
                    <a:ext uri="{9D8B030D-6E8A-4147-A177-3AD203B41FA5}">
                      <a16:colId xmlns:a16="http://schemas.microsoft.com/office/drawing/2014/main" val="509925542"/>
                    </a:ext>
                  </a:extLst>
                </a:gridCol>
              </a:tblGrid>
              <a:tr h="274320">
                <a:tc>
                  <a:txBody>
                    <a:bodyPr/>
                    <a:lstStyle/>
                    <a:p>
                      <a:pPr algn="l" fontAlgn="b"/>
                      <a:r>
                        <a:rPr lang="en-US" sz="1200" dirty="0">
                          <a:effectLst/>
                        </a:rPr>
                        <a:t>Classification</a:t>
                      </a:r>
                    </a:p>
                  </a:txBody>
                  <a:tcPr anchor="b"/>
                </a:tc>
                <a:tc>
                  <a:txBody>
                    <a:bodyPr/>
                    <a:lstStyle/>
                    <a:p>
                      <a:pPr algn="l" fontAlgn="b"/>
                      <a:r>
                        <a:rPr lang="en-US" sz="1200">
                          <a:effectLst/>
                        </a:rPr>
                        <a:t>Regression</a:t>
                      </a:r>
                    </a:p>
                  </a:txBody>
                  <a:tcPr anchor="b"/>
                </a:tc>
                <a:tc>
                  <a:txBody>
                    <a:bodyPr/>
                    <a:lstStyle/>
                    <a:p>
                      <a:pPr algn="l" fontAlgn="b"/>
                      <a:r>
                        <a:rPr lang="en-US" sz="1200">
                          <a:effectLst/>
                        </a:rPr>
                        <a:t>Time Series Forecasting</a:t>
                      </a:r>
                    </a:p>
                  </a:txBody>
                  <a:tcPr anchor="b"/>
                </a:tc>
                <a:extLst>
                  <a:ext uri="{0D108BD9-81ED-4DB2-BD59-A6C34878D82A}">
                    <a16:rowId xmlns:a16="http://schemas.microsoft.com/office/drawing/2014/main" val="2186527410"/>
                  </a:ext>
                </a:extLst>
              </a:tr>
              <a:tr h="274320">
                <a:tc>
                  <a:txBody>
                    <a:bodyPr/>
                    <a:lstStyle/>
                    <a:p>
                      <a:pPr algn="l" fontAlgn="t"/>
                      <a:r>
                        <a:rPr lang="en-US" sz="1200" u="none" strike="noStrike" dirty="0">
                          <a:effectLst/>
                        </a:rPr>
                        <a:t>Logistic Regression</a:t>
                      </a:r>
                      <a:endParaRPr lang="en-US" sz="1200" dirty="0">
                        <a:effectLst/>
                      </a:endParaRPr>
                    </a:p>
                  </a:txBody>
                  <a:tcPr/>
                </a:tc>
                <a:tc>
                  <a:txBody>
                    <a:bodyPr/>
                    <a:lstStyle/>
                    <a:p>
                      <a:pPr algn="l" fontAlgn="t"/>
                      <a:r>
                        <a:rPr lang="en-US" sz="1200" u="none" strike="noStrike" dirty="0">
                          <a:effectLst/>
                        </a:rPr>
                        <a:t>Elastic Net</a:t>
                      </a:r>
                      <a:endParaRPr lang="en-US" sz="1200" dirty="0">
                        <a:effectLst/>
                      </a:endParaRPr>
                    </a:p>
                  </a:txBody>
                  <a:tcPr/>
                </a:tc>
                <a:tc>
                  <a:txBody>
                    <a:bodyPr/>
                    <a:lstStyle/>
                    <a:p>
                      <a:pPr algn="l" fontAlgn="t"/>
                      <a:r>
                        <a:rPr lang="en-US" sz="1200" u="none" strike="noStrike" dirty="0">
                          <a:effectLst/>
                        </a:rPr>
                        <a:t>Elastic Net</a:t>
                      </a:r>
                      <a:endParaRPr lang="en-US" sz="1200" dirty="0">
                        <a:effectLst/>
                      </a:endParaRPr>
                    </a:p>
                  </a:txBody>
                  <a:tcPr/>
                </a:tc>
                <a:extLst>
                  <a:ext uri="{0D108BD9-81ED-4DB2-BD59-A6C34878D82A}">
                    <a16:rowId xmlns:a16="http://schemas.microsoft.com/office/drawing/2014/main" val="1054416564"/>
                  </a:ext>
                </a:extLst>
              </a:tr>
              <a:tr h="274320">
                <a:tc>
                  <a:txBody>
                    <a:bodyPr/>
                    <a:lstStyle/>
                    <a:p>
                      <a:pPr algn="l" fontAlgn="t"/>
                      <a:r>
                        <a:rPr lang="en-US" sz="1200" u="none" strike="noStrike" dirty="0">
                          <a:effectLst/>
                        </a:rPr>
                        <a:t>Light GBM</a:t>
                      </a:r>
                      <a:endParaRPr lang="en-US" sz="1200" dirty="0">
                        <a:effectLst/>
                      </a:endParaRPr>
                    </a:p>
                  </a:txBody>
                  <a:tcPr/>
                </a:tc>
                <a:tc>
                  <a:txBody>
                    <a:bodyPr/>
                    <a:lstStyle/>
                    <a:p>
                      <a:pPr algn="l" fontAlgn="t"/>
                      <a:r>
                        <a:rPr lang="en-US" sz="1200" u="none" strike="noStrike" dirty="0">
                          <a:effectLst/>
                        </a:rPr>
                        <a:t>Light GBM</a:t>
                      </a:r>
                      <a:endParaRPr lang="en-US" sz="1200" dirty="0">
                        <a:effectLst/>
                      </a:endParaRPr>
                    </a:p>
                  </a:txBody>
                  <a:tcPr/>
                </a:tc>
                <a:tc>
                  <a:txBody>
                    <a:bodyPr/>
                    <a:lstStyle/>
                    <a:p>
                      <a:pPr algn="l" fontAlgn="t"/>
                      <a:r>
                        <a:rPr lang="en-US" sz="1200" u="none" strike="noStrike" dirty="0">
                          <a:effectLst/>
                        </a:rPr>
                        <a:t>Light GBM</a:t>
                      </a:r>
                      <a:endParaRPr lang="en-US" sz="1200" dirty="0">
                        <a:effectLst/>
                      </a:endParaRPr>
                    </a:p>
                  </a:txBody>
                  <a:tcPr/>
                </a:tc>
                <a:extLst>
                  <a:ext uri="{0D108BD9-81ED-4DB2-BD59-A6C34878D82A}">
                    <a16:rowId xmlns:a16="http://schemas.microsoft.com/office/drawing/2014/main" val="496933898"/>
                  </a:ext>
                </a:extLst>
              </a:tr>
              <a:tr h="274320">
                <a:tc>
                  <a:txBody>
                    <a:bodyPr/>
                    <a:lstStyle/>
                    <a:p>
                      <a:pPr algn="l" fontAlgn="t"/>
                      <a:r>
                        <a:rPr lang="en-US" sz="1200" u="none" strike="noStrike" dirty="0">
                          <a:effectLst/>
                        </a:rPr>
                        <a:t>Gradient Boosting</a:t>
                      </a:r>
                      <a:endParaRPr lang="en-US" sz="1200" dirty="0">
                        <a:effectLst/>
                      </a:endParaRPr>
                    </a:p>
                  </a:txBody>
                  <a:tcPr/>
                </a:tc>
                <a:tc>
                  <a:txBody>
                    <a:bodyPr/>
                    <a:lstStyle/>
                    <a:p>
                      <a:pPr algn="l" fontAlgn="t"/>
                      <a:r>
                        <a:rPr lang="en-US" sz="1200" u="none" strike="noStrike" dirty="0">
                          <a:effectLst/>
                        </a:rPr>
                        <a:t>Gradient Boosting</a:t>
                      </a:r>
                      <a:endParaRPr lang="en-US" sz="1200" dirty="0">
                        <a:effectLst/>
                      </a:endParaRPr>
                    </a:p>
                  </a:txBody>
                  <a:tcPr/>
                </a:tc>
                <a:tc>
                  <a:txBody>
                    <a:bodyPr/>
                    <a:lstStyle/>
                    <a:p>
                      <a:pPr algn="l" fontAlgn="t"/>
                      <a:r>
                        <a:rPr lang="en-US" sz="1200" u="none" strike="noStrike" dirty="0">
                          <a:effectLst/>
                        </a:rPr>
                        <a:t>Gradient Boosting</a:t>
                      </a:r>
                      <a:endParaRPr lang="en-US" sz="1200" dirty="0">
                        <a:effectLst/>
                      </a:endParaRPr>
                    </a:p>
                  </a:txBody>
                  <a:tcPr/>
                </a:tc>
                <a:extLst>
                  <a:ext uri="{0D108BD9-81ED-4DB2-BD59-A6C34878D82A}">
                    <a16:rowId xmlns:a16="http://schemas.microsoft.com/office/drawing/2014/main" val="4210116562"/>
                  </a:ext>
                </a:extLst>
              </a:tr>
              <a:tr h="274320">
                <a:tc>
                  <a:txBody>
                    <a:bodyPr/>
                    <a:lstStyle/>
                    <a:p>
                      <a:pPr algn="l" fontAlgn="t"/>
                      <a:r>
                        <a:rPr lang="en-US" sz="1200" u="none" strike="noStrike" dirty="0">
                          <a:effectLst/>
                        </a:rPr>
                        <a:t>Decision Tree</a:t>
                      </a:r>
                      <a:endParaRPr lang="en-US" sz="1200" dirty="0">
                        <a:effectLst/>
                      </a:endParaRPr>
                    </a:p>
                  </a:txBody>
                  <a:tcPr/>
                </a:tc>
                <a:tc>
                  <a:txBody>
                    <a:bodyPr/>
                    <a:lstStyle/>
                    <a:p>
                      <a:pPr algn="l" fontAlgn="t"/>
                      <a:r>
                        <a:rPr lang="en-US" sz="1200" u="none" strike="noStrike" dirty="0">
                          <a:effectLst/>
                        </a:rPr>
                        <a:t>Decision Tree</a:t>
                      </a:r>
                      <a:endParaRPr lang="en-US" sz="1200" dirty="0">
                        <a:effectLst/>
                      </a:endParaRPr>
                    </a:p>
                  </a:txBody>
                  <a:tcPr/>
                </a:tc>
                <a:tc>
                  <a:txBody>
                    <a:bodyPr/>
                    <a:lstStyle/>
                    <a:p>
                      <a:pPr algn="l" fontAlgn="t"/>
                      <a:r>
                        <a:rPr lang="en-US" sz="1200" u="none" strike="noStrike" dirty="0">
                          <a:effectLst/>
                        </a:rPr>
                        <a:t>Decision Tree</a:t>
                      </a:r>
                      <a:endParaRPr lang="en-US" sz="1200" dirty="0">
                        <a:effectLst/>
                      </a:endParaRPr>
                    </a:p>
                  </a:txBody>
                  <a:tcPr/>
                </a:tc>
                <a:extLst>
                  <a:ext uri="{0D108BD9-81ED-4DB2-BD59-A6C34878D82A}">
                    <a16:rowId xmlns:a16="http://schemas.microsoft.com/office/drawing/2014/main" val="882200652"/>
                  </a:ext>
                </a:extLst>
              </a:tr>
              <a:tr h="274320">
                <a:tc>
                  <a:txBody>
                    <a:bodyPr/>
                    <a:lstStyle/>
                    <a:p>
                      <a:pPr algn="l" fontAlgn="t"/>
                      <a:r>
                        <a:rPr lang="en-US" sz="1200" u="none" strike="noStrike" dirty="0">
                          <a:effectLst/>
                        </a:rPr>
                        <a:t>K Nearest Neighbors</a:t>
                      </a:r>
                      <a:endParaRPr lang="en-US" sz="1200" dirty="0">
                        <a:effectLst/>
                      </a:endParaRPr>
                    </a:p>
                  </a:txBody>
                  <a:tcPr/>
                </a:tc>
                <a:tc>
                  <a:txBody>
                    <a:bodyPr/>
                    <a:lstStyle/>
                    <a:p>
                      <a:pPr algn="l" fontAlgn="t"/>
                      <a:r>
                        <a:rPr lang="en-US" sz="1200" u="none" strike="noStrike" dirty="0">
                          <a:effectLst/>
                        </a:rPr>
                        <a:t>K Nearest Neighbors</a:t>
                      </a:r>
                      <a:endParaRPr lang="en-US" sz="1200" dirty="0">
                        <a:effectLst/>
                      </a:endParaRPr>
                    </a:p>
                  </a:txBody>
                  <a:tcPr/>
                </a:tc>
                <a:tc>
                  <a:txBody>
                    <a:bodyPr/>
                    <a:lstStyle/>
                    <a:p>
                      <a:pPr algn="l" fontAlgn="t"/>
                      <a:r>
                        <a:rPr lang="en-US" sz="1200" u="none" strike="noStrike" dirty="0">
                          <a:effectLst/>
                        </a:rPr>
                        <a:t>K Nearest Neighbors</a:t>
                      </a:r>
                      <a:endParaRPr lang="en-US" sz="1200" dirty="0">
                        <a:effectLst/>
                      </a:endParaRPr>
                    </a:p>
                  </a:txBody>
                  <a:tcPr/>
                </a:tc>
                <a:extLst>
                  <a:ext uri="{0D108BD9-81ED-4DB2-BD59-A6C34878D82A}">
                    <a16:rowId xmlns:a16="http://schemas.microsoft.com/office/drawing/2014/main" val="2715824431"/>
                  </a:ext>
                </a:extLst>
              </a:tr>
              <a:tr h="274320">
                <a:tc>
                  <a:txBody>
                    <a:bodyPr/>
                    <a:lstStyle/>
                    <a:p>
                      <a:pPr algn="l" fontAlgn="t"/>
                      <a:r>
                        <a:rPr lang="en-US" sz="1200" u="none" strike="noStrike" dirty="0">
                          <a:effectLst/>
                        </a:rPr>
                        <a:t>Linear SVC</a:t>
                      </a:r>
                      <a:endParaRPr lang="en-US" sz="1200" dirty="0">
                        <a:effectLst/>
                      </a:endParaRPr>
                    </a:p>
                  </a:txBody>
                  <a:tcPr/>
                </a:tc>
                <a:tc>
                  <a:txBody>
                    <a:bodyPr/>
                    <a:lstStyle/>
                    <a:p>
                      <a:pPr algn="l" fontAlgn="t"/>
                      <a:r>
                        <a:rPr lang="en-US" sz="1200" u="none" strike="noStrike" dirty="0">
                          <a:effectLst/>
                        </a:rPr>
                        <a:t>LARS Lasso</a:t>
                      </a:r>
                      <a:endParaRPr lang="en-US" sz="1200" dirty="0">
                        <a:effectLst/>
                      </a:endParaRPr>
                    </a:p>
                  </a:txBody>
                  <a:tcPr/>
                </a:tc>
                <a:tc>
                  <a:txBody>
                    <a:bodyPr/>
                    <a:lstStyle/>
                    <a:p>
                      <a:pPr algn="l" fontAlgn="t"/>
                      <a:r>
                        <a:rPr lang="en-US" sz="1200" u="none" strike="noStrike" dirty="0">
                          <a:effectLst/>
                        </a:rPr>
                        <a:t>LARS Lasso</a:t>
                      </a:r>
                      <a:endParaRPr lang="en-US" sz="1200" dirty="0">
                        <a:effectLst/>
                      </a:endParaRPr>
                    </a:p>
                  </a:txBody>
                  <a:tcPr/>
                </a:tc>
                <a:extLst>
                  <a:ext uri="{0D108BD9-81ED-4DB2-BD59-A6C34878D82A}">
                    <a16:rowId xmlns:a16="http://schemas.microsoft.com/office/drawing/2014/main" val="1229498592"/>
                  </a:ext>
                </a:extLst>
              </a:tr>
              <a:tr h="274320">
                <a:tc>
                  <a:txBody>
                    <a:bodyPr/>
                    <a:lstStyle/>
                    <a:p>
                      <a:pPr algn="l" fontAlgn="t"/>
                      <a:r>
                        <a:rPr lang="en-US" sz="1200" u="none" strike="noStrike" dirty="0">
                          <a:effectLst/>
                        </a:rPr>
                        <a:t>Support Vector Classification (SVC)</a:t>
                      </a:r>
                      <a:endParaRPr lang="en-US" sz="1200" dirty="0">
                        <a:effectLst/>
                      </a:endParaRPr>
                    </a:p>
                  </a:txBody>
                  <a:tcPr/>
                </a:tc>
                <a:tc>
                  <a:txBody>
                    <a:bodyPr/>
                    <a:lstStyle/>
                    <a:p>
                      <a:pPr algn="l" fontAlgn="t"/>
                      <a:r>
                        <a:rPr lang="en-US" sz="1200" u="none" strike="noStrike" dirty="0">
                          <a:effectLst/>
                        </a:rPr>
                        <a:t>Stochastic Gradient Descent (SGD)</a:t>
                      </a:r>
                      <a:endParaRPr lang="en-US" sz="1200" dirty="0">
                        <a:effectLst/>
                      </a:endParaRPr>
                    </a:p>
                  </a:txBody>
                  <a:tcPr/>
                </a:tc>
                <a:tc>
                  <a:txBody>
                    <a:bodyPr/>
                    <a:lstStyle/>
                    <a:p>
                      <a:pPr algn="l" fontAlgn="t"/>
                      <a:r>
                        <a:rPr lang="en-US" sz="1200" u="none" strike="noStrike" dirty="0">
                          <a:effectLst/>
                        </a:rPr>
                        <a:t>Stochastic Gradient Descent (SGD)</a:t>
                      </a:r>
                      <a:endParaRPr lang="en-US" sz="1200" dirty="0">
                        <a:effectLst/>
                      </a:endParaRPr>
                    </a:p>
                  </a:txBody>
                  <a:tcPr/>
                </a:tc>
                <a:extLst>
                  <a:ext uri="{0D108BD9-81ED-4DB2-BD59-A6C34878D82A}">
                    <a16:rowId xmlns:a16="http://schemas.microsoft.com/office/drawing/2014/main" val="1939691640"/>
                  </a:ext>
                </a:extLst>
              </a:tr>
              <a:tr h="274320">
                <a:tc>
                  <a:txBody>
                    <a:bodyPr/>
                    <a:lstStyle/>
                    <a:p>
                      <a:pPr algn="l" fontAlgn="t"/>
                      <a:r>
                        <a:rPr lang="en-US" sz="1200" u="none" strike="noStrike" dirty="0">
                          <a:effectLst/>
                        </a:rPr>
                        <a:t>Random Forest</a:t>
                      </a:r>
                      <a:endParaRPr lang="en-US" sz="1200" dirty="0">
                        <a:effectLst/>
                      </a:endParaRPr>
                    </a:p>
                  </a:txBody>
                  <a:tcPr/>
                </a:tc>
                <a:tc>
                  <a:txBody>
                    <a:bodyPr/>
                    <a:lstStyle/>
                    <a:p>
                      <a:pPr algn="l" fontAlgn="t"/>
                      <a:r>
                        <a:rPr lang="en-US" sz="1200" u="none" strike="noStrike" dirty="0">
                          <a:effectLst/>
                        </a:rPr>
                        <a:t>Random Forest</a:t>
                      </a:r>
                      <a:endParaRPr lang="en-US" sz="1200" dirty="0">
                        <a:effectLst/>
                      </a:endParaRPr>
                    </a:p>
                  </a:txBody>
                  <a:tcPr/>
                </a:tc>
                <a:tc>
                  <a:txBody>
                    <a:bodyPr/>
                    <a:lstStyle/>
                    <a:p>
                      <a:pPr algn="l" fontAlgn="t"/>
                      <a:r>
                        <a:rPr lang="en-US" sz="1200" u="none" strike="noStrike" dirty="0">
                          <a:effectLst/>
                        </a:rPr>
                        <a:t>Random Forest</a:t>
                      </a:r>
                      <a:endParaRPr lang="en-US" sz="1200" dirty="0">
                        <a:effectLst/>
                      </a:endParaRPr>
                    </a:p>
                  </a:txBody>
                  <a:tcPr/>
                </a:tc>
                <a:extLst>
                  <a:ext uri="{0D108BD9-81ED-4DB2-BD59-A6C34878D82A}">
                    <a16:rowId xmlns:a16="http://schemas.microsoft.com/office/drawing/2014/main" val="3497322749"/>
                  </a:ext>
                </a:extLst>
              </a:tr>
              <a:tr h="274320">
                <a:tc>
                  <a:txBody>
                    <a:bodyPr/>
                    <a:lstStyle/>
                    <a:p>
                      <a:pPr algn="l" fontAlgn="t"/>
                      <a:r>
                        <a:rPr lang="en-US" sz="1200" u="none" strike="noStrike" dirty="0">
                          <a:effectLst/>
                        </a:rPr>
                        <a:t>Extremely Randomized Trees</a:t>
                      </a:r>
                      <a:endParaRPr lang="en-US" sz="1200" dirty="0">
                        <a:effectLst/>
                      </a:endParaRPr>
                    </a:p>
                  </a:txBody>
                  <a:tcPr/>
                </a:tc>
                <a:tc>
                  <a:txBody>
                    <a:bodyPr/>
                    <a:lstStyle/>
                    <a:p>
                      <a:pPr algn="l" fontAlgn="t"/>
                      <a:r>
                        <a:rPr lang="en-US" sz="1200" u="none" strike="noStrike" dirty="0">
                          <a:effectLst/>
                        </a:rPr>
                        <a:t>Extremely Randomized Trees</a:t>
                      </a:r>
                      <a:endParaRPr lang="en-US" sz="1200" dirty="0">
                        <a:effectLst/>
                      </a:endParaRPr>
                    </a:p>
                  </a:txBody>
                  <a:tcPr/>
                </a:tc>
                <a:tc>
                  <a:txBody>
                    <a:bodyPr/>
                    <a:lstStyle/>
                    <a:p>
                      <a:pPr algn="l" fontAlgn="t"/>
                      <a:r>
                        <a:rPr lang="en-US" sz="1200" u="none" strike="noStrike" dirty="0">
                          <a:effectLst/>
                        </a:rPr>
                        <a:t>Extremely Randomized Trees</a:t>
                      </a:r>
                      <a:endParaRPr lang="en-US" sz="1200" dirty="0">
                        <a:effectLst/>
                      </a:endParaRPr>
                    </a:p>
                  </a:txBody>
                  <a:tcPr/>
                </a:tc>
                <a:extLst>
                  <a:ext uri="{0D108BD9-81ED-4DB2-BD59-A6C34878D82A}">
                    <a16:rowId xmlns:a16="http://schemas.microsoft.com/office/drawing/2014/main" val="1045779944"/>
                  </a:ext>
                </a:extLst>
              </a:tr>
              <a:tr h="274320">
                <a:tc>
                  <a:txBody>
                    <a:bodyPr/>
                    <a:lstStyle/>
                    <a:p>
                      <a:pPr algn="l" fontAlgn="t"/>
                      <a:r>
                        <a:rPr lang="en-US" sz="1200" u="none" strike="noStrike" dirty="0" err="1">
                          <a:effectLst/>
                        </a:rPr>
                        <a:t>Xgboost</a:t>
                      </a:r>
                      <a:endParaRPr lang="en-US" sz="1200" dirty="0">
                        <a:effectLst/>
                      </a:endParaRPr>
                    </a:p>
                  </a:txBody>
                  <a:tcPr/>
                </a:tc>
                <a:tc>
                  <a:txBody>
                    <a:bodyPr/>
                    <a:lstStyle/>
                    <a:p>
                      <a:pPr algn="l" fontAlgn="t"/>
                      <a:r>
                        <a:rPr lang="en-US" sz="1200" u="none" strike="noStrike" dirty="0" err="1">
                          <a:effectLst/>
                        </a:rPr>
                        <a:t>Xgboost</a:t>
                      </a:r>
                      <a:endParaRPr lang="en-US" sz="1200" dirty="0">
                        <a:effectLst/>
                      </a:endParaRPr>
                    </a:p>
                  </a:txBody>
                  <a:tcPr/>
                </a:tc>
                <a:tc>
                  <a:txBody>
                    <a:bodyPr/>
                    <a:lstStyle/>
                    <a:p>
                      <a:pPr algn="l" fontAlgn="t"/>
                      <a:r>
                        <a:rPr lang="en-US" sz="1200" u="none" strike="noStrike" dirty="0" err="1">
                          <a:effectLst/>
                        </a:rPr>
                        <a:t>Xgboost</a:t>
                      </a:r>
                      <a:endParaRPr lang="en-US" sz="1200" dirty="0">
                        <a:effectLst/>
                      </a:endParaRPr>
                    </a:p>
                  </a:txBody>
                  <a:tcPr/>
                </a:tc>
                <a:extLst>
                  <a:ext uri="{0D108BD9-81ED-4DB2-BD59-A6C34878D82A}">
                    <a16:rowId xmlns:a16="http://schemas.microsoft.com/office/drawing/2014/main" val="3603188149"/>
                  </a:ext>
                </a:extLst>
              </a:tr>
              <a:tr h="274320">
                <a:tc>
                  <a:txBody>
                    <a:bodyPr/>
                    <a:lstStyle/>
                    <a:p>
                      <a:pPr algn="l" fontAlgn="t"/>
                      <a:r>
                        <a:rPr lang="en-US" sz="1200" u="none" strike="noStrike" dirty="0">
                          <a:effectLst/>
                        </a:rPr>
                        <a:t>DNN Classifier</a:t>
                      </a:r>
                      <a:endParaRPr lang="en-US" sz="1200" dirty="0">
                        <a:effectLst/>
                      </a:endParaRPr>
                    </a:p>
                  </a:txBody>
                  <a:tcPr/>
                </a:tc>
                <a:tc>
                  <a:txBody>
                    <a:bodyPr/>
                    <a:lstStyle/>
                    <a:p>
                      <a:pPr algn="l" fontAlgn="t"/>
                      <a:r>
                        <a:rPr lang="en-US" sz="1200" u="none" strike="noStrike" dirty="0">
                          <a:effectLst/>
                        </a:rPr>
                        <a:t>DNN Regressor</a:t>
                      </a:r>
                      <a:endParaRPr lang="en-US" sz="1200" dirty="0">
                        <a:effectLst/>
                      </a:endParaRPr>
                    </a:p>
                  </a:txBody>
                  <a:tcPr/>
                </a:tc>
                <a:tc>
                  <a:txBody>
                    <a:bodyPr/>
                    <a:lstStyle/>
                    <a:p>
                      <a:pPr algn="l" fontAlgn="t"/>
                      <a:r>
                        <a:rPr lang="en-US" sz="1200" u="none" strike="noStrike" dirty="0">
                          <a:effectLst/>
                        </a:rPr>
                        <a:t>DNN Regressor</a:t>
                      </a:r>
                      <a:endParaRPr lang="en-US" sz="1200" dirty="0">
                        <a:effectLst/>
                      </a:endParaRPr>
                    </a:p>
                  </a:txBody>
                  <a:tcPr/>
                </a:tc>
                <a:extLst>
                  <a:ext uri="{0D108BD9-81ED-4DB2-BD59-A6C34878D82A}">
                    <a16:rowId xmlns:a16="http://schemas.microsoft.com/office/drawing/2014/main" val="3797363602"/>
                  </a:ext>
                </a:extLst>
              </a:tr>
              <a:tr h="274320">
                <a:tc>
                  <a:txBody>
                    <a:bodyPr/>
                    <a:lstStyle/>
                    <a:p>
                      <a:pPr algn="l" fontAlgn="t"/>
                      <a:r>
                        <a:rPr lang="en-US" sz="1200" u="none" strike="noStrike" dirty="0">
                          <a:effectLst/>
                        </a:rPr>
                        <a:t>DNN Linear Classifier</a:t>
                      </a:r>
                      <a:endParaRPr lang="en-US" sz="1200" dirty="0">
                        <a:effectLst/>
                      </a:endParaRPr>
                    </a:p>
                  </a:txBody>
                  <a:tcPr/>
                </a:tc>
                <a:tc>
                  <a:txBody>
                    <a:bodyPr/>
                    <a:lstStyle/>
                    <a:p>
                      <a:pPr algn="l" fontAlgn="t"/>
                      <a:r>
                        <a:rPr lang="en-US" sz="1200" u="none" strike="noStrike" dirty="0">
                          <a:effectLst/>
                        </a:rPr>
                        <a:t>Linear Regressor</a:t>
                      </a:r>
                      <a:endParaRPr lang="en-US" sz="1200" dirty="0">
                        <a:effectLst/>
                      </a:endParaRPr>
                    </a:p>
                  </a:txBody>
                  <a:tcPr/>
                </a:tc>
                <a:tc>
                  <a:txBody>
                    <a:bodyPr/>
                    <a:lstStyle/>
                    <a:p>
                      <a:pPr algn="l" fontAlgn="t"/>
                      <a:r>
                        <a:rPr lang="en-US" sz="1200" u="none" strike="noStrike" dirty="0">
                          <a:effectLst/>
                        </a:rPr>
                        <a:t>Linear Regressor</a:t>
                      </a:r>
                      <a:endParaRPr lang="en-US" sz="1200" dirty="0">
                        <a:effectLst/>
                      </a:endParaRPr>
                    </a:p>
                  </a:txBody>
                  <a:tcPr/>
                </a:tc>
                <a:extLst>
                  <a:ext uri="{0D108BD9-81ED-4DB2-BD59-A6C34878D82A}">
                    <a16:rowId xmlns:a16="http://schemas.microsoft.com/office/drawing/2014/main" val="3977362027"/>
                  </a:ext>
                </a:extLst>
              </a:tr>
              <a:tr h="274320">
                <a:tc>
                  <a:txBody>
                    <a:bodyPr/>
                    <a:lstStyle/>
                    <a:p>
                      <a:pPr algn="l" fontAlgn="t"/>
                      <a:r>
                        <a:rPr lang="en-US" sz="1200" u="none" strike="noStrike" dirty="0">
                          <a:effectLst/>
                        </a:rPr>
                        <a:t>Naive Bayes</a:t>
                      </a:r>
                      <a:endParaRPr lang="en-US" sz="1200" dirty="0">
                        <a:effectLst/>
                      </a:endParaRPr>
                    </a:p>
                  </a:txBody>
                  <a:tcPr/>
                </a:tc>
                <a:tc>
                  <a:txBody>
                    <a:bodyPr/>
                    <a:lstStyle/>
                    <a:p>
                      <a:pPr algn="l" fontAlgn="t"/>
                      <a:r>
                        <a:rPr lang="en-US" sz="1200" u="none" strike="noStrike" dirty="0">
                          <a:effectLst/>
                        </a:rPr>
                        <a:t>Fast Linear Regressor</a:t>
                      </a:r>
                      <a:endParaRPr lang="en-US" sz="1200" dirty="0">
                        <a:effectLst/>
                      </a:endParaRPr>
                    </a:p>
                  </a:txBody>
                  <a:tcPr/>
                </a:tc>
                <a:tc>
                  <a:txBody>
                    <a:bodyPr/>
                    <a:lstStyle/>
                    <a:p>
                      <a:pPr algn="l" fontAlgn="t"/>
                      <a:r>
                        <a:rPr lang="en-US" sz="1200" u="none" strike="noStrike" dirty="0">
                          <a:effectLst/>
                        </a:rPr>
                        <a:t>Auto-ARIMA</a:t>
                      </a:r>
                      <a:endParaRPr lang="en-US" sz="1200" dirty="0">
                        <a:effectLst/>
                      </a:endParaRPr>
                    </a:p>
                  </a:txBody>
                  <a:tcPr/>
                </a:tc>
                <a:extLst>
                  <a:ext uri="{0D108BD9-81ED-4DB2-BD59-A6C34878D82A}">
                    <a16:rowId xmlns:a16="http://schemas.microsoft.com/office/drawing/2014/main" val="929985487"/>
                  </a:ext>
                </a:extLst>
              </a:tr>
              <a:tr h="274320">
                <a:tc>
                  <a:txBody>
                    <a:bodyPr/>
                    <a:lstStyle/>
                    <a:p>
                      <a:pPr algn="l" fontAlgn="t"/>
                      <a:r>
                        <a:rPr lang="en-US" sz="1200" u="none" strike="noStrike" dirty="0">
                          <a:effectLst/>
                        </a:rPr>
                        <a:t>Stochastic Gradient Descent (SGD)</a:t>
                      </a:r>
                      <a:endParaRPr lang="en-US" sz="1200" dirty="0">
                        <a:effectLst/>
                      </a:endParaRPr>
                    </a:p>
                  </a:txBody>
                  <a:tcPr/>
                </a:tc>
                <a:tc>
                  <a:txBody>
                    <a:bodyPr/>
                    <a:lstStyle/>
                    <a:p>
                      <a:pPr algn="l" fontAlgn="t"/>
                      <a:r>
                        <a:rPr lang="en-US" sz="1200" u="none" strike="noStrike" dirty="0">
                          <a:effectLst/>
                        </a:rPr>
                        <a:t>Online Gradient Descent Regressor</a:t>
                      </a:r>
                      <a:endParaRPr lang="en-US" sz="1200" dirty="0">
                        <a:effectLst/>
                      </a:endParaRPr>
                    </a:p>
                  </a:txBody>
                  <a:tcPr/>
                </a:tc>
                <a:tc>
                  <a:txBody>
                    <a:bodyPr/>
                    <a:lstStyle/>
                    <a:p>
                      <a:pPr algn="l" fontAlgn="t"/>
                      <a:r>
                        <a:rPr lang="en-US" sz="1200" u="none" strike="noStrike" dirty="0">
                          <a:effectLst/>
                        </a:rPr>
                        <a:t>Prophet</a:t>
                      </a:r>
                      <a:endParaRPr lang="en-US" sz="1200" dirty="0">
                        <a:effectLst/>
                      </a:endParaRPr>
                    </a:p>
                  </a:txBody>
                  <a:tcPr/>
                </a:tc>
                <a:extLst>
                  <a:ext uri="{0D108BD9-81ED-4DB2-BD59-A6C34878D82A}">
                    <a16:rowId xmlns:a16="http://schemas.microsoft.com/office/drawing/2014/main" val="3194998019"/>
                  </a:ext>
                </a:extLst>
              </a:tr>
              <a:tr h="274320">
                <a:tc>
                  <a:txBody>
                    <a:bodyPr/>
                    <a:lstStyle/>
                    <a:p>
                      <a:pPr algn="l" fontAlgn="t"/>
                      <a:r>
                        <a:rPr lang="en-US" sz="1200" u="none" strike="noStrike" dirty="0">
                          <a:effectLst/>
                        </a:rPr>
                        <a:t>Averaged Perceptron Classifier</a:t>
                      </a:r>
                      <a:endParaRPr lang="en-US" sz="1200" dirty="0">
                        <a:effectLst/>
                      </a:endParaRPr>
                    </a:p>
                  </a:txBody>
                  <a:tcPr/>
                </a:tc>
                <a:tc>
                  <a:txBody>
                    <a:bodyPr/>
                    <a:lstStyle/>
                    <a:p>
                      <a:pPr algn="l" fontAlgn="t"/>
                      <a:endParaRPr lang="en-US" sz="1200">
                        <a:effectLst/>
                      </a:endParaRPr>
                    </a:p>
                  </a:txBody>
                  <a:tcPr/>
                </a:tc>
                <a:tc>
                  <a:txBody>
                    <a:bodyPr/>
                    <a:lstStyle/>
                    <a:p>
                      <a:pPr algn="l" fontAlgn="t"/>
                      <a:r>
                        <a:rPr lang="en-US" sz="1200">
                          <a:effectLst/>
                        </a:rPr>
                        <a:t>ForecastTCN</a:t>
                      </a:r>
                    </a:p>
                  </a:txBody>
                  <a:tcPr/>
                </a:tc>
                <a:extLst>
                  <a:ext uri="{0D108BD9-81ED-4DB2-BD59-A6C34878D82A}">
                    <a16:rowId xmlns:a16="http://schemas.microsoft.com/office/drawing/2014/main" val="3822538527"/>
                  </a:ext>
                </a:extLst>
              </a:tr>
              <a:tr h="274320">
                <a:tc>
                  <a:txBody>
                    <a:bodyPr/>
                    <a:lstStyle/>
                    <a:p>
                      <a:pPr algn="l" fontAlgn="t"/>
                      <a:r>
                        <a:rPr lang="en-US" sz="1200" u="none" strike="noStrike" dirty="0">
                          <a:effectLst/>
                        </a:rPr>
                        <a:t>Linear SVM Classifier</a:t>
                      </a:r>
                      <a:endParaRPr lang="en-US" sz="1200" dirty="0">
                        <a:effectLst/>
                      </a:endParaRPr>
                    </a:p>
                  </a:txBody>
                  <a:tcPr/>
                </a:tc>
                <a:tc>
                  <a:txBody>
                    <a:bodyPr/>
                    <a:lstStyle/>
                    <a:p>
                      <a:pPr algn="l" fontAlgn="t"/>
                      <a:endParaRPr lang="en-US" sz="1200">
                        <a:effectLst/>
                      </a:endParaRPr>
                    </a:p>
                  </a:txBody>
                  <a:tcPr/>
                </a:tc>
                <a:tc>
                  <a:txBody>
                    <a:bodyPr/>
                    <a:lstStyle/>
                    <a:p>
                      <a:endParaRPr lang="en-US" sz="1200" dirty="0"/>
                    </a:p>
                  </a:txBody>
                  <a:tcPr/>
                </a:tc>
                <a:extLst>
                  <a:ext uri="{0D108BD9-81ED-4DB2-BD59-A6C34878D82A}">
                    <a16:rowId xmlns:a16="http://schemas.microsoft.com/office/drawing/2014/main" val="131645473"/>
                  </a:ext>
                </a:extLst>
              </a:tr>
            </a:tbl>
          </a:graphicData>
        </a:graphic>
      </p:graphicFrame>
    </p:spTree>
    <p:extLst>
      <p:ext uri="{BB962C8B-B14F-4D97-AF65-F5344CB8AC3E}">
        <p14:creationId xmlns:p14="http://schemas.microsoft.com/office/powerpoint/2010/main" val="2862343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211AE11-ED44-4BDA-81D6-CD554A175D8B}"/>
              </a:ext>
            </a:extLst>
          </p:cNvPr>
          <p:cNvSpPr>
            <a:spLocks noGrp="1"/>
          </p:cNvSpPr>
          <p:nvPr>
            <p:ph type="title"/>
          </p:nvPr>
        </p:nvSpPr>
        <p:spPr/>
        <p:txBody>
          <a:bodyPr/>
          <a:lstStyle/>
          <a:p>
            <a:r>
              <a:rPr lang="en-US" dirty="0"/>
              <a:t>Data Preprocessing</a:t>
            </a:r>
          </a:p>
        </p:txBody>
      </p:sp>
      <p:sp>
        <p:nvSpPr>
          <p:cNvPr id="7" name="Text Placeholder 6">
            <a:extLst>
              <a:ext uri="{FF2B5EF4-FFF2-40B4-BE49-F238E27FC236}">
                <a16:creationId xmlns:a16="http://schemas.microsoft.com/office/drawing/2014/main" id="{7460F90B-0EFB-4B8B-9302-184F92EA0D7E}"/>
              </a:ext>
            </a:extLst>
          </p:cNvPr>
          <p:cNvSpPr>
            <a:spLocks noGrp="1"/>
          </p:cNvSpPr>
          <p:nvPr>
            <p:ph type="body" sz="quarter" idx="11"/>
          </p:nvPr>
        </p:nvSpPr>
        <p:spPr/>
        <p:txBody>
          <a:bodyPr/>
          <a:lstStyle/>
          <a:p>
            <a:pPr marL="0" indent="0">
              <a:buNone/>
            </a:pPr>
            <a:r>
              <a:rPr lang="en-US" sz="2400" dirty="0"/>
              <a:t>data is automatically scaled or normalized to help algorithms perform well</a:t>
            </a:r>
          </a:p>
        </p:txBody>
      </p:sp>
      <p:graphicFrame>
        <p:nvGraphicFramePr>
          <p:cNvPr id="9" name="Table 9">
            <a:extLst>
              <a:ext uri="{FF2B5EF4-FFF2-40B4-BE49-F238E27FC236}">
                <a16:creationId xmlns:a16="http://schemas.microsoft.com/office/drawing/2014/main" id="{2D1ECF0D-3306-4C67-B63D-4B6F02EE02A7}"/>
              </a:ext>
            </a:extLst>
          </p:cNvPr>
          <p:cNvGraphicFramePr>
            <a:graphicFrameLocks noGrp="1"/>
          </p:cNvGraphicFramePr>
          <p:nvPr>
            <p:extLst>
              <p:ext uri="{D42A27DB-BD31-4B8C-83A1-F6EECF244321}">
                <p14:modId xmlns:p14="http://schemas.microsoft.com/office/powerpoint/2010/main" val="3650280140"/>
              </p:ext>
            </p:extLst>
          </p:nvPr>
        </p:nvGraphicFramePr>
        <p:xfrm>
          <a:off x="5286808" y="2209109"/>
          <a:ext cx="6689284" cy="4590488"/>
        </p:xfrm>
        <a:graphic>
          <a:graphicData uri="http://schemas.openxmlformats.org/drawingml/2006/table">
            <a:tbl>
              <a:tblPr firstRow="1" bandRow="1">
                <a:tableStyleId>{72833802-FEF1-4C79-8D5D-14CF1EAF98D9}</a:tableStyleId>
              </a:tblPr>
              <a:tblGrid>
                <a:gridCol w="1948941">
                  <a:extLst>
                    <a:ext uri="{9D8B030D-6E8A-4147-A177-3AD203B41FA5}">
                      <a16:colId xmlns:a16="http://schemas.microsoft.com/office/drawing/2014/main" val="555088436"/>
                    </a:ext>
                  </a:extLst>
                </a:gridCol>
                <a:gridCol w="4740343">
                  <a:extLst>
                    <a:ext uri="{9D8B030D-6E8A-4147-A177-3AD203B41FA5}">
                      <a16:colId xmlns:a16="http://schemas.microsoft.com/office/drawing/2014/main" val="3568680380"/>
                    </a:ext>
                  </a:extLst>
                </a:gridCol>
              </a:tblGrid>
              <a:tr h="247088">
                <a:tc>
                  <a:txBody>
                    <a:bodyPr/>
                    <a:lstStyle/>
                    <a:p>
                      <a:pPr algn="l" fontAlgn="b"/>
                      <a:r>
                        <a:rPr lang="en-US" sz="800" dirty="0">
                          <a:effectLst/>
                        </a:rPr>
                        <a:t>Preprocessing steps</a:t>
                      </a:r>
                    </a:p>
                  </a:txBody>
                  <a:tcPr anchor="b"/>
                </a:tc>
                <a:tc>
                  <a:txBody>
                    <a:bodyPr/>
                    <a:lstStyle/>
                    <a:p>
                      <a:pPr algn="l" fontAlgn="b"/>
                      <a:r>
                        <a:rPr lang="en-US" sz="800" dirty="0">
                          <a:effectLst/>
                        </a:rPr>
                        <a:t>Description</a:t>
                      </a:r>
                    </a:p>
                  </a:txBody>
                  <a:tcPr anchor="b"/>
                </a:tc>
                <a:extLst>
                  <a:ext uri="{0D108BD9-81ED-4DB2-BD59-A6C34878D82A}">
                    <a16:rowId xmlns:a16="http://schemas.microsoft.com/office/drawing/2014/main" val="849559538"/>
                  </a:ext>
                </a:extLst>
              </a:tr>
              <a:tr h="370840">
                <a:tc>
                  <a:txBody>
                    <a:bodyPr/>
                    <a:lstStyle/>
                    <a:p>
                      <a:pPr algn="l" fontAlgn="t"/>
                      <a:r>
                        <a:rPr lang="en-US" sz="800" dirty="0">
                          <a:effectLst/>
                        </a:rPr>
                        <a:t>Drop high cardinality or no variance features</a:t>
                      </a:r>
                    </a:p>
                  </a:txBody>
                  <a:tcPr/>
                </a:tc>
                <a:tc>
                  <a:txBody>
                    <a:bodyPr/>
                    <a:lstStyle/>
                    <a:p>
                      <a:pPr algn="l" fontAlgn="t"/>
                      <a:r>
                        <a:rPr lang="en-US" sz="800">
                          <a:effectLst/>
                        </a:rPr>
                        <a:t>Drop these from training and validation sets, including features with all values missing, same value across all rows or with extremely high cardinality (for example, hashes, IDs, or GUIDs).</a:t>
                      </a:r>
                    </a:p>
                  </a:txBody>
                  <a:tcPr/>
                </a:tc>
                <a:extLst>
                  <a:ext uri="{0D108BD9-81ED-4DB2-BD59-A6C34878D82A}">
                    <a16:rowId xmlns:a16="http://schemas.microsoft.com/office/drawing/2014/main" val="1052541907"/>
                  </a:ext>
                </a:extLst>
              </a:tr>
              <a:tr h="370840">
                <a:tc>
                  <a:txBody>
                    <a:bodyPr/>
                    <a:lstStyle/>
                    <a:p>
                      <a:pPr algn="l" fontAlgn="t"/>
                      <a:r>
                        <a:rPr lang="en-US" sz="800" dirty="0">
                          <a:effectLst/>
                        </a:rPr>
                        <a:t>Impute missing values</a:t>
                      </a:r>
                    </a:p>
                  </a:txBody>
                  <a:tcPr/>
                </a:tc>
                <a:tc>
                  <a:txBody>
                    <a:bodyPr/>
                    <a:lstStyle/>
                    <a:p>
                      <a:pPr algn="l" fontAlgn="t"/>
                      <a:r>
                        <a:rPr lang="en-US" sz="800">
                          <a:effectLst/>
                        </a:rPr>
                        <a:t>For numerical features, impute with average of values in the column.</a:t>
                      </a:r>
                      <a:br>
                        <a:rPr lang="en-US" sz="800">
                          <a:effectLst/>
                        </a:rPr>
                      </a:br>
                      <a:br>
                        <a:rPr lang="en-US" sz="800">
                          <a:effectLst/>
                        </a:rPr>
                      </a:br>
                      <a:r>
                        <a:rPr lang="en-US" sz="800">
                          <a:effectLst/>
                        </a:rPr>
                        <a:t>For categorical features, impute with most frequent value.</a:t>
                      </a:r>
                    </a:p>
                  </a:txBody>
                  <a:tcPr/>
                </a:tc>
                <a:extLst>
                  <a:ext uri="{0D108BD9-81ED-4DB2-BD59-A6C34878D82A}">
                    <a16:rowId xmlns:a16="http://schemas.microsoft.com/office/drawing/2014/main" val="3478905396"/>
                  </a:ext>
                </a:extLst>
              </a:tr>
              <a:tr h="370840">
                <a:tc>
                  <a:txBody>
                    <a:bodyPr/>
                    <a:lstStyle/>
                    <a:p>
                      <a:pPr algn="l" fontAlgn="t"/>
                      <a:r>
                        <a:rPr lang="en-US" sz="800">
                          <a:effectLst/>
                        </a:rPr>
                        <a:t>Generate additional features</a:t>
                      </a:r>
                    </a:p>
                  </a:txBody>
                  <a:tcPr/>
                </a:tc>
                <a:tc>
                  <a:txBody>
                    <a:bodyPr/>
                    <a:lstStyle/>
                    <a:p>
                      <a:pPr algn="l" fontAlgn="t"/>
                      <a:r>
                        <a:rPr lang="en-US" sz="800">
                          <a:effectLst/>
                        </a:rPr>
                        <a:t>For DateTime features: Year, Month, Day, Day of week, Day of year, Quarter, Week of the year, Hour, Minute, Second.</a:t>
                      </a:r>
                      <a:br>
                        <a:rPr lang="en-US" sz="800">
                          <a:effectLst/>
                        </a:rPr>
                      </a:br>
                      <a:br>
                        <a:rPr lang="en-US" sz="800">
                          <a:effectLst/>
                        </a:rPr>
                      </a:br>
                      <a:r>
                        <a:rPr lang="en-US" sz="800">
                          <a:effectLst/>
                        </a:rPr>
                        <a:t>For Text features: Term frequency based on unigrams, bi-grams, and tri-character-grams.</a:t>
                      </a:r>
                    </a:p>
                  </a:txBody>
                  <a:tcPr/>
                </a:tc>
                <a:extLst>
                  <a:ext uri="{0D108BD9-81ED-4DB2-BD59-A6C34878D82A}">
                    <a16:rowId xmlns:a16="http://schemas.microsoft.com/office/drawing/2014/main" val="3497409554"/>
                  </a:ext>
                </a:extLst>
              </a:tr>
              <a:tr h="370840">
                <a:tc>
                  <a:txBody>
                    <a:bodyPr/>
                    <a:lstStyle/>
                    <a:p>
                      <a:pPr algn="l" fontAlgn="t"/>
                      <a:r>
                        <a:rPr lang="en-US" sz="800">
                          <a:effectLst/>
                        </a:rPr>
                        <a:t>Transform and encode</a:t>
                      </a:r>
                    </a:p>
                  </a:txBody>
                  <a:tcPr/>
                </a:tc>
                <a:tc>
                  <a:txBody>
                    <a:bodyPr/>
                    <a:lstStyle/>
                    <a:p>
                      <a:pPr algn="l" fontAlgn="t"/>
                      <a:r>
                        <a:rPr lang="en-US" sz="800">
                          <a:effectLst/>
                        </a:rPr>
                        <a:t>Numeric features with few unique values are transformed into categorical features.</a:t>
                      </a:r>
                      <a:br>
                        <a:rPr lang="en-US" sz="800">
                          <a:effectLst/>
                        </a:rPr>
                      </a:br>
                      <a:br>
                        <a:rPr lang="en-US" sz="800">
                          <a:effectLst/>
                        </a:rPr>
                      </a:br>
                      <a:r>
                        <a:rPr lang="en-US" sz="800">
                          <a:effectLst/>
                        </a:rPr>
                        <a:t>One-hot encoding is performed for low cardinality categorical; for high cardinality, one-hot-hash encoding.</a:t>
                      </a:r>
                    </a:p>
                  </a:txBody>
                  <a:tcPr/>
                </a:tc>
                <a:extLst>
                  <a:ext uri="{0D108BD9-81ED-4DB2-BD59-A6C34878D82A}">
                    <a16:rowId xmlns:a16="http://schemas.microsoft.com/office/drawing/2014/main" val="1897542226"/>
                  </a:ext>
                </a:extLst>
              </a:tr>
              <a:tr h="370840">
                <a:tc>
                  <a:txBody>
                    <a:bodyPr/>
                    <a:lstStyle/>
                    <a:p>
                      <a:pPr algn="l" fontAlgn="t"/>
                      <a:r>
                        <a:rPr lang="en-US" sz="800">
                          <a:effectLst/>
                        </a:rPr>
                        <a:t>Word embeddings</a:t>
                      </a:r>
                    </a:p>
                  </a:txBody>
                  <a:tcPr/>
                </a:tc>
                <a:tc>
                  <a:txBody>
                    <a:bodyPr/>
                    <a:lstStyle/>
                    <a:p>
                      <a:pPr algn="l" fontAlgn="t"/>
                      <a:r>
                        <a:rPr lang="en-US" sz="800">
                          <a:effectLst/>
                        </a:rPr>
                        <a:t>Text featurizer that converts vectors of text tokens into sentence vectors using a pre-trained model. Each word’s embedding vector in a document is aggregated together to produce a document feature vector.</a:t>
                      </a:r>
                    </a:p>
                  </a:txBody>
                  <a:tcPr/>
                </a:tc>
                <a:extLst>
                  <a:ext uri="{0D108BD9-81ED-4DB2-BD59-A6C34878D82A}">
                    <a16:rowId xmlns:a16="http://schemas.microsoft.com/office/drawing/2014/main" val="3086494071"/>
                  </a:ext>
                </a:extLst>
              </a:tr>
              <a:tr h="370840">
                <a:tc>
                  <a:txBody>
                    <a:bodyPr/>
                    <a:lstStyle/>
                    <a:p>
                      <a:pPr algn="l" fontAlgn="t"/>
                      <a:r>
                        <a:rPr lang="en-US" sz="800">
                          <a:effectLst/>
                        </a:rPr>
                        <a:t>Target encodings</a:t>
                      </a:r>
                    </a:p>
                  </a:txBody>
                  <a:tcPr/>
                </a:tc>
                <a:tc>
                  <a:txBody>
                    <a:bodyPr/>
                    <a:lstStyle/>
                    <a:p>
                      <a:pPr algn="l" fontAlgn="t"/>
                      <a:r>
                        <a:rPr lang="en-US" sz="800">
                          <a:effectLst/>
                        </a:rPr>
                        <a:t>For categorical features, maps each category with averaged target value for regression problems, and to the class probability for each class for classification problems. Frequency-based weighting and k-fold cross validation is applied to reduce over fitting of the mapping and noise caused by sparse data categories.</a:t>
                      </a:r>
                    </a:p>
                  </a:txBody>
                  <a:tcPr/>
                </a:tc>
                <a:extLst>
                  <a:ext uri="{0D108BD9-81ED-4DB2-BD59-A6C34878D82A}">
                    <a16:rowId xmlns:a16="http://schemas.microsoft.com/office/drawing/2014/main" val="1402775857"/>
                  </a:ext>
                </a:extLst>
              </a:tr>
              <a:tr h="370840">
                <a:tc>
                  <a:txBody>
                    <a:bodyPr/>
                    <a:lstStyle/>
                    <a:p>
                      <a:pPr algn="l" fontAlgn="t"/>
                      <a:r>
                        <a:rPr lang="en-US" sz="800">
                          <a:effectLst/>
                        </a:rPr>
                        <a:t>Text target encoding</a:t>
                      </a:r>
                    </a:p>
                  </a:txBody>
                  <a:tcPr/>
                </a:tc>
                <a:tc>
                  <a:txBody>
                    <a:bodyPr/>
                    <a:lstStyle/>
                    <a:p>
                      <a:pPr algn="l" fontAlgn="t"/>
                      <a:r>
                        <a:rPr lang="en-US" sz="800">
                          <a:effectLst/>
                        </a:rPr>
                        <a:t>For text input, a stacked linear model with bag-of-words is used to generate the probability of each class.</a:t>
                      </a:r>
                    </a:p>
                  </a:txBody>
                  <a:tcPr/>
                </a:tc>
                <a:extLst>
                  <a:ext uri="{0D108BD9-81ED-4DB2-BD59-A6C34878D82A}">
                    <a16:rowId xmlns:a16="http://schemas.microsoft.com/office/drawing/2014/main" val="2905471396"/>
                  </a:ext>
                </a:extLst>
              </a:tr>
              <a:tr h="370840">
                <a:tc>
                  <a:txBody>
                    <a:bodyPr/>
                    <a:lstStyle/>
                    <a:p>
                      <a:pPr algn="l" fontAlgn="t"/>
                      <a:r>
                        <a:rPr lang="en-US" sz="800">
                          <a:effectLst/>
                        </a:rPr>
                        <a:t>Weight of Evidence (WoE)</a:t>
                      </a:r>
                    </a:p>
                  </a:txBody>
                  <a:tcPr/>
                </a:tc>
                <a:tc>
                  <a:txBody>
                    <a:bodyPr/>
                    <a:lstStyle/>
                    <a:p>
                      <a:pPr algn="l" fontAlgn="t"/>
                      <a:r>
                        <a:rPr lang="en-US" sz="800">
                          <a:effectLst/>
                        </a:rPr>
                        <a:t>Calculates WoE as a measure of correlation of categorical columns to the target column. It is calculated as the log of the ratio of in-class vs out-of-class probabilities. This step outputs one numerical feature column per class and removes the need to explicitly impute missing values and outlier treatment.</a:t>
                      </a:r>
                    </a:p>
                  </a:txBody>
                  <a:tcPr/>
                </a:tc>
                <a:extLst>
                  <a:ext uri="{0D108BD9-81ED-4DB2-BD59-A6C34878D82A}">
                    <a16:rowId xmlns:a16="http://schemas.microsoft.com/office/drawing/2014/main" val="4150116200"/>
                  </a:ext>
                </a:extLst>
              </a:tr>
              <a:tr h="370840">
                <a:tc>
                  <a:txBody>
                    <a:bodyPr/>
                    <a:lstStyle/>
                    <a:p>
                      <a:pPr algn="l" fontAlgn="t"/>
                      <a:r>
                        <a:rPr lang="en-US" sz="800" dirty="0">
                          <a:effectLst/>
                        </a:rPr>
                        <a:t>Cluster Distance</a:t>
                      </a:r>
                    </a:p>
                  </a:txBody>
                  <a:tcPr/>
                </a:tc>
                <a:tc>
                  <a:txBody>
                    <a:bodyPr/>
                    <a:lstStyle/>
                    <a:p>
                      <a:pPr algn="l" fontAlgn="t"/>
                      <a:r>
                        <a:rPr lang="en-US" sz="800" dirty="0">
                          <a:effectLst/>
                        </a:rPr>
                        <a:t>Trains a k-means clustering model on all numerical columns. Outputs k new features, one new numerical feature per cluster, containing the distance of each sample to the centroid of each cluster.</a:t>
                      </a:r>
                    </a:p>
                  </a:txBody>
                  <a:tcPr/>
                </a:tc>
                <a:extLst>
                  <a:ext uri="{0D108BD9-81ED-4DB2-BD59-A6C34878D82A}">
                    <a16:rowId xmlns:a16="http://schemas.microsoft.com/office/drawing/2014/main" val="2116545320"/>
                  </a:ext>
                </a:extLst>
              </a:tr>
            </a:tbl>
          </a:graphicData>
        </a:graphic>
      </p:graphicFrame>
      <p:graphicFrame>
        <p:nvGraphicFramePr>
          <p:cNvPr id="11" name="Table 9">
            <a:extLst>
              <a:ext uri="{FF2B5EF4-FFF2-40B4-BE49-F238E27FC236}">
                <a16:creationId xmlns:a16="http://schemas.microsoft.com/office/drawing/2014/main" id="{FB4391DF-8AE3-4BBF-BE44-9A4FF479C46C}"/>
              </a:ext>
            </a:extLst>
          </p:cNvPr>
          <p:cNvGraphicFramePr>
            <a:graphicFrameLocks noGrp="1"/>
          </p:cNvGraphicFramePr>
          <p:nvPr>
            <p:extLst>
              <p:ext uri="{D42A27DB-BD31-4B8C-83A1-F6EECF244321}">
                <p14:modId xmlns:p14="http://schemas.microsoft.com/office/powerpoint/2010/main" val="920428116"/>
              </p:ext>
            </p:extLst>
          </p:nvPr>
        </p:nvGraphicFramePr>
        <p:xfrm>
          <a:off x="215908" y="2209109"/>
          <a:ext cx="5025222" cy="3246179"/>
        </p:xfrm>
        <a:graphic>
          <a:graphicData uri="http://schemas.openxmlformats.org/drawingml/2006/table">
            <a:tbl>
              <a:tblPr firstRow="1" bandRow="1">
                <a:tableStyleId>{72833802-FEF1-4C79-8D5D-14CF1EAF98D9}</a:tableStyleId>
              </a:tblPr>
              <a:tblGrid>
                <a:gridCol w="1464112">
                  <a:extLst>
                    <a:ext uri="{9D8B030D-6E8A-4147-A177-3AD203B41FA5}">
                      <a16:colId xmlns:a16="http://schemas.microsoft.com/office/drawing/2014/main" val="555088436"/>
                    </a:ext>
                  </a:extLst>
                </a:gridCol>
                <a:gridCol w="3561110">
                  <a:extLst>
                    <a:ext uri="{9D8B030D-6E8A-4147-A177-3AD203B41FA5}">
                      <a16:colId xmlns:a16="http://schemas.microsoft.com/office/drawing/2014/main" val="3568680380"/>
                    </a:ext>
                  </a:extLst>
                </a:gridCol>
              </a:tblGrid>
              <a:tr h="233739">
                <a:tc>
                  <a:txBody>
                    <a:bodyPr/>
                    <a:lstStyle/>
                    <a:p>
                      <a:pPr algn="l" fontAlgn="b"/>
                      <a:r>
                        <a:rPr lang="en-US" sz="800" dirty="0">
                          <a:effectLst/>
                        </a:rPr>
                        <a:t>Scaling &amp; normalization</a:t>
                      </a:r>
                    </a:p>
                  </a:txBody>
                  <a:tcPr anchor="b"/>
                </a:tc>
                <a:tc>
                  <a:txBody>
                    <a:bodyPr/>
                    <a:lstStyle/>
                    <a:p>
                      <a:pPr algn="l" fontAlgn="b"/>
                      <a:r>
                        <a:rPr lang="en-US" sz="800" dirty="0">
                          <a:effectLst/>
                        </a:rPr>
                        <a:t>Description</a:t>
                      </a:r>
                    </a:p>
                  </a:txBody>
                  <a:tcPr anchor="b"/>
                </a:tc>
                <a:extLst>
                  <a:ext uri="{0D108BD9-81ED-4DB2-BD59-A6C34878D82A}">
                    <a16:rowId xmlns:a16="http://schemas.microsoft.com/office/drawing/2014/main" val="849559538"/>
                  </a:ext>
                </a:extLst>
              </a:tr>
              <a:tr h="370840">
                <a:tc>
                  <a:txBody>
                    <a:bodyPr/>
                    <a:lstStyle/>
                    <a:p>
                      <a:pPr algn="l" fontAlgn="t"/>
                      <a:r>
                        <a:rPr lang="en-US" sz="800" u="none" strike="noStrike" dirty="0" err="1">
                          <a:effectLst/>
                        </a:rPr>
                        <a:t>StandardScaleWrapper</a:t>
                      </a:r>
                      <a:endParaRPr lang="en-US" sz="800" dirty="0">
                        <a:effectLst/>
                      </a:endParaRPr>
                    </a:p>
                  </a:txBody>
                  <a:tcPr/>
                </a:tc>
                <a:tc>
                  <a:txBody>
                    <a:bodyPr/>
                    <a:lstStyle/>
                    <a:p>
                      <a:pPr algn="l" fontAlgn="t"/>
                      <a:r>
                        <a:rPr lang="en-US" sz="800">
                          <a:effectLst/>
                        </a:rPr>
                        <a:t>Standardize features by removing the mean and scaling to unit variance</a:t>
                      </a:r>
                    </a:p>
                  </a:txBody>
                  <a:tcPr/>
                </a:tc>
                <a:extLst>
                  <a:ext uri="{0D108BD9-81ED-4DB2-BD59-A6C34878D82A}">
                    <a16:rowId xmlns:a16="http://schemas.microsoft.com/office/drawing/2014/main" val="1052541907"/>
                  </a:ext>
                </a:extLst>
              </a:tr>
              <a:tr h="370840">
                <a:tc>
                  <a:txBody>
                    <a:bodyPr/>
                    <a:lstStyle/>
                    <a:p>
                      <a:pPr algn="l" fontAlgn="t"/>
                      <a:r>
                        <a:rPr lang="en-US" sz="800" u="none" strike="noStrike" dirty="0" err="1">
                          <a:effectLst/>
                        </a:rPr>
                        <a:t>MinMaxScalar</a:t>
                      </a:r>
                      <a:endParaRPr lang="en-US" sz="800" dirty="0">
                        <a:effectLst/>
                      </a:endParaRPr>
                    </a:p>
                  </a:txBody>
                  <a:tcPr/>
                </a:tc>
                <a:tc>
                  <a:txBody>
                    <a:bodyPr/>
                    <a:lstStyle/>
                    <a:p>
                      <a:pPr algn="l" fontAlgn="t"/>
                      <a:r>
                        <a:rPr lang="en-US" sz="800">
                          <a:effectLst/>
                        </a:rPr>
                        <a:t>Transforms features by scaling each feature by that column’s minimum and maximum</a:t>
                      </a:r>
                    </a:p>
                  </a:txBody>
                  <a:tcPr/>
                </a:tc>
                <a:extLst>
                  <a:ext uri="{0D108BD9-81ED-4DB2-BD59-A6C34878D82A}">
                    <a16:rowId xmlns:a16="http://schemas.microsoft.com/office/drawing/2014/main" val="3478905396"/>
                  </a:ext>
                </a:extLst>
              </a:tr>
              <a:tr h="370840">
                <a:tc>
                  <a:txBody>
                    <a:bodyPr/>
                    <a:lstStyle/>
                    <a:p>
                      <a:pPr algn="l" fontAlgn="t"/>
                      <a:r>
                        <a:rPr lang="en-US" sz="800" u="none" strike="noStrike" dirty="0" err="1">
                          <a:effectLst/>
                        </a:rPr>
                        <a:t>MaxAbsScaler</a:t>
                      </a:r>
                      <a:endParaRPr lang="en-US" sz="800" dirty="0">
                        <a:effectLst/>
                      </a:endParaRPr>
                    </a:p>
                  </a:txBody>
                  <a:tcPr/>
                </a:tc>
                <a:tc>
                  <a:txBody>
                    <a:bodyPr/>
                    <a:lstStyle/>
                    <a:p>
                      <a:pPr algn="l" fontAlgn="t"/>
                      <a:r>
                        <a:rPr lang="en-US" sz="800">
                          <a:effectLst/>
                        </a:rPr>
                        <a:t>Scale each feature by its maximum absolute value</a:t>
                      </a:r>
                    </a:p>
                  </a:txBody>
                  <a:tcPr/>
                </a:tc>
                <a:extLst>
                  <a:ext uri="{0D108BD9-81ED-4DB2-BD59-A6C34878D82A}">
                    <a16:rowId xmlns:a16="http://schemas.microsoft.com/office/drawing/2014/main" val="3497409554"/>
                  </a:ext>
                </a:extLst>
              </a:tr>
              <a:tr h="370840">
                <a:tc>
                  <a:txBody>
                    <a:bodyPr/>
                    <a:lstStyle/>
                    <a:p>
                      <a:pPr algn="l" fontAlgn="t"/>
                      <a:r>
                        <a:rPr lang="en-US" sz="800" u="none" strike="noStrike" dirty="0" err="1">
                          <a:effectLst/>
                        </a:rPr>
                        <a:t>RobustScalar</a:t>
                      </a:r>
                      <a:endParaRPr lang="en-US" sz="800" dirty="0">
                        <a:effectLst/>
                      </a:endParaRPr>
                    </a:p>
                  </a:txBody>
                  <a:tcPr/>
                </a:tc>
                <a:tc>
                  <a:txBody>
                    <a:bodyPr/>
                    <a:lstStyle/>
                    <a:p>
                      <a:pPr algn="l" fontAlgn="t"/>
                      <a:r>
                        <a:rPr lang="en-US" sz="800">
                          <a:effectLst/>
                        </a:rPr>
                        <a:t>This Scaler features by their quantile range</a:t>
                      </a:r>
                    </a:p>
                  </a:txBody>
                  <a:tcPr/>
                </a:tc>
                <a:extLst>
                  <a:ext uri="{0D108BD9-81ED-4DB2-BD59-A6C34878D82A}">
                    <a16:rowId xmlns:a16="http://schemas.microsoft.com/office/drawing/2014/main" val="1897542226"/>
                  </a:ext>
                </a:extLst>
              </a:tr>
              <a:tr h="370840">
                <a:tc>
                  <a:txBody>
                    <a:bodyPr/>
                    <a:lstStyle/>
                    <a:p>
                      <a:pPr algn="l" fontAlgn="t"/>
                      <a:r>
                        <a:rPr lang="en-US" sz="800" u="none" strike="noStrike" dirty="0">
                          <a:effectLst/>
                        </a:rPr>
                        <a:t>PCA</a:t>
                      </a:r>
                      <a:endParaRPr lang="en-US" sz="800" dirty="0">
                        <a:effectLst/>
                      </a:endParaRPr>
                    </a:p>
                  </a:txBody>
                  <a:tcPr/>
                </a:tc>
                <a:tc>
                  <a:txBody>
                    <a:bodyPr/>
                    <a:lstStyle/>
                    <a:p>
                      <a:pPr algn="l" fontAlgn="t"/>
                      <a:r>
                        <a:rPr lang="en-US" sz="800">
                          <a:effectLst/>
                        </a:rPr>
                        <a:t>Linear dimensionality reduction using Singular Value Decomposition of the data to project it to a lower dimensional space</a:t>
                      </a:r>
                    </a:p>
                  </a:txBody>
                  <a:tcPr/>
                </a:tc>
                <a:extLst>
                  <a:ext uri="{0D108BD9-81ED-4DB2-BD59-A6C34878D82A}">
                    <a16:rowId xmlns:a16="http://schemas.microsoft.com/office/drawing/2014/main" val="3086494071"/>
                  </a:ext>
                </a:extLst>
              </a:tr>
              <a:tr h="370840">
                <a:tc>
                  <a:txBody>
                    <a:bodyPr/>
                    <a:lstStyle/>
                    <a:p>
                      <a:pPr algn="l" fontAlgn="t"/>
                      <a:r>
                        <a:rPr lang="en-US" sz="800" u="none" strike="noStrike" dirty="0" err="1">
                          <a:effectLst/>
                        </a:rPr>
                        <a:t>TruncatedSVDWrapper</a:t>
                      </a:r>
                      <a:endParaRPr lang="en-US" sz="800" dirty="0">
                        <a:effectLst/>
                      </a:endParaRPr>
                    </a:p>
                  </a:txBody>
                  <a:tcPr/>
                </a:tc>
                <a:tc>
                  <a:txBody>
                    <a:bodyPr/>
                    <a:lstStyle/>
                    <a:p>
                      <a:pPr algn="l" fontAlgn="t"/>
                      <a:r>
                        <a:rPr lang="en-US" sz="800">
                          <a:effectLst/>
                        </a:rPr>
                        <a:t>This transformer performs linear dimensionality reduction by means of truncated singular value decomposition (SVD). Contrary to PCA, this estimator does not center the data before computing the singular value decomposition, which means it can work with scipy.sparse matrices efficiently</a:t>
                      </a:r>
                    </a:p>
                  </a:txBody>
                  <a:tcPr/>
                </a:tc>
                <a:extLst>
                  <a:ext uri="{0D108BD9-81ED-4DB2-BD59-A6C34878D82A}">
                    <a16:rowId xmlns:a16="http://schemas.microsoft.com/office/drawing/2014/main" val="1402775857"/>
                  </a:ext>
                </a:extLst>
              </a:tr>
              <a:tr h="370840">
                <a:tc>
                  <a:txBody>
                    <a:bodyPr/>
                    <a:lstStyle/>
                    <a:p>
                      <a:pPr algn="l" fontAlgn="t"/>
                      <a:r>
                        <a:rPr lang="en-US" sz="800" u="none" strike="noStrike" dirty="0">
                          <a:effectLst/>
                        </a:rPr>
                        <a:t>SparseNormalizer</a:t>
                      </a:r>
                      <a:endParaRPr lang="en-US" sz="800" dirty="0">
                        <a:effectLst/>
                      </a:endParaRPr>
                    </a:p>
                  </a:txBody>
                  <a:tcPr/>
                </a:tc>
                <a:tc>
                  <a:txBody>
                    <a:bodyPr/>
                    <a:lstStyle/>
                    <a:p>
                      <a:pPr algn="l" fontAlgn="t"/>
                      <a:r>
                        <a:rPr lang="en-US" sz="800" dirty="0">
                          <a:effectLst/>
                        </a:rPr>
                        <a:t>Each sample (that is, each row of the data matrix) with at least one non-zero component is rescaled independently of other samples so that its norm (l1 or l2) equals one</a:t>
                      </a:r>
                    </a:p>
                  </a:txBody>
                  <a:tcPr/>
                </a:tc>
                <a:extLst>
                  <a:ext uri="{0D108BD9-81ED-4DB2-BD59-A6C34878D82A}">
                    <a16:rowId xmlns:a16="http://schemas.microsoft.com/office/drawing/2014/main" val="2905471396"/>
                  </a:ext>
                </a:extLst>
              </a:tr>
            </a:tbl>
          </a:graphicData>
        </a:graphic>
      </p:graphicFrame>
      <p:sp>
        <p:nvSpPr>
          <p:cNvPr id="12" name="Title 1">
            <a:extLst>
              <a:ext uri="{FF2B5EF4-FFF2-40B4-BE49-F238E27FC236}">
                <a16:creationId xmlns:a16="http://schemas.microsoft.com/office/drawing/2014/main" id="{0A1A7369-7402-493C-9BCB-236855299539}"/>
              </a:ext>
            </a:extLst>
          </p:cNvPr>
          <p:cNvSpPr txBox="1">
            <a:spLocks/>
          </p:cNvSpPr>
          <p:nvPr/>
        </p:nvSpPr>
        <p:spPr>
          <a:xfrm>
            <a:off x="989856" y="1729154"/>
            <a:ext cx="3477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000" dirty="0"/>
              <a:t>Automatic Preprocessing</a:t>
            </a:r>
          </a:p>
        </p:txBody>
      </p:sp>
      <p:sp>
        <p:nvSpPr>
          <p:cNvPr id="13" name="Title 1">
            <a:extLst>
              <a:ext uri="{FF2B5EF4-FFF2-40B4-BE49-F238E27FC236}">
                <a16:creationId xmlns:a16="http://schemas.microsoft.com/office/drawing/2014/main" id="{E18106F9-BAD7-4642-BFC5-E70D75A95740}"/>
              </a:ext>
            </a:extLst>
          </p:cNvPr>
          <p:cNvSpPr txBox="1">
            <a:spLocks/>
          </p:cNvSpPr>
          <p:nvPr/>
        </p:nvSpPr>
        <p:spPr>
          <a:xfrm>
            <a:off x="6892787" y="1729154"/>
            <a:ext cx="3477325"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000" dirty="0"/>
              <a:t>Advanced Preprocessing</a:t>
            </a:r>
          </a:p>
        </p:txBody>
      </p:sp>
    </p:spTree>
    <p:extLst>
      <p:ext uri="{BB962C8B-B14F-4D97-AF65-F5344CB8AC3E}">
        <p14:creationId xmlns:p14="http://schemas.microsoft.com/office/powerpoint/2010/main" val="258383364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8311F-7318-4D22-9D3B-288154EE1634}"/>
              </a:ext>
            </a:extLst>
          </p:cNvPr>
          <p:cNvSpPr>
            <a:spLocks noGrp="1"/>
          </p:cNvSpPr>
          <p:nvPr>
            <p:ph type="title"/>
          </p:nvPr>
        </p:nvSpPr>
        <p:spPr/>
        <p:txBody>
          <a:bodyPr/>
          <a:lstStyle/>
          <a:p>
            <a:pPr algn="l"/>
            <a:r>
              <a:rPr lang="en-US" dirty="0">
                <a:solidFill>
                  <a:schemeClr val="tx1"/>
                </a:solidFill>
              </a:rPr>
              <a:t>Azure Machine Learning pipelines</a:t>
            </a:r>
          </a:p>
        </p:txBody>
      </p:sp>
      <p:sp>
        <p:nvSpPr>
          <p:cNvPr id="7" name="Cylinder 513">
            <a:extLst>
              <a:ext uri="{FF2B5EF4-FFF2-40B4-BE49-F238E27FC236}">
                <a16:creationId xmlns:a16="http://schemas.microsoft.com/office/drawing/2014/main" id="{4AE2F97A-6521-4511-925B-B5023B7B025A}"/>
              </a:ext>
            </a:extLst>
          </p:cNvPr>
          <p:cNvSpPr/>
          <p:nvPr/>
        </p:nvSpPr>
        <p:spPr bwMode="auto">
          <a:xfrm>
            <a:off x="1103373" y="3500934"/>
            <a:ext cx="575384" cy="75591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00">
              <a:solidFill>
                <a:schemeClr val="tx1"/>
              </a:solidFill>
              <a:latin typeface="Segoe UI Semibold"/>
              <a:ea typeface="Segoe UI" pitchFamily="34" charset="0"/>
              <a:cs typeface="Segoe UI" pitchFamily="34" charset="0"/>
            </a:endParaRPr>
          </a:p>
        </p:txBody>
      </p:sp>
      <p:sp>
        <p:nvSpPr>
          <p:cNvPr id="3" name="TextBox 2">
            <a:extLst>
              <a:ext uri="{FF2B5EF4-FFF2-40B4-BE49-F238E27FC236}">
                <a16:creationId xmlns:a16="http://schemas.microsoft.com/office/drawing/2014/main" id="{C0DF79AE-EBB8-4E87-9122-CCC81C506950}"/>
              </a:ext>
            </a:extLst>
          </p:cNvPr>
          <p:cNvSpPr txBox="1"/>
          <p:nvPr/>
        </p:nvSpPr>
        <p:spPr>
          <a:xfrm>
            <a:off x="2224847" y="1734237"/>
            <a:ext cx="1668128" cy="30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algn="ctr" defTabSz="634201" eaLnBrk="0" fontAlgn="base" hangingPunct="0">
              <a:spcBef>
                <a:spcPct val="0"/>
              </a:spcBef>
              <a:spcAft>
                <a:spcPct val="0"/>
              </a:spcAft>
              <a:defRPr sz="2040" b="1" kern="0">
                <a:solidFill>
                  <a:srgbClr val="0078D4"/>
                </a:solidFill>
                <a:latin typeface="Segoe UI Semibold" panose="020B0702040204020203" pitchFamily="34" charset="0"/>
              </a:defRPr>
            </a:lvl1pPr>
          </a:lstStyle>
          <a:p>
            <a:pPr defTabSz="621707">
              <a:defRPr/>
            </a:pPr>
            <a:r>
              <a:rPr lang="en-US" sz="2000">
                <a:solidFill>
                  <a:schemeClr val="accent1"/>
                </a:solidFill>
              </a:rPr>
              <a:t>Prepare data</a:t>
            </a:r>
          </a:p>
        </p:txBody>
      </p:sp>
      <p:sp>
        <p:nvSpPr>
          <p:cNvPr id="8" name="TextBox 7">
            <a:extLst>
              <a:ext uri="{FF2B5EF4-FFF2-40B4-BE49-F238E27FC236}">
                <a16:creationId xmlns:a16="http://schemas.microsoft.com/office/drawing/2014/main" id="{41996BA7-399E-45C5-B72E-530951EF26BF}"/>
              </a:ext>
            </a:extLst>
          </p:cNvPr>
          <p:cNvSpPr txBox="1"/>
          <p:nvPr/>
        </p:nvSpPr>
        <p:spPr>
          <a:xfrm>
            <a:off x="5388205" y="1734237"/>
            <a:ext cx="2560735" cy="30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algn="ctr" defTabSz="634201" eaLnBrk="0" fontAlgn="base" hangingPunct="0">
              <a:spcBef>
                <a:spcPct val="0"/>
              </a:spcBef>
              <a:spcAft>
                <a:spcPct val="0"/>
              </a:spcAft>
              <a:defRPr sz="2040" b="1" kern="0">
                <a:solidFill>
                  <a:srgbClr val="0078D4"/>
                </a:solidFill>
                <a:latin typeface="Segoe UI Semibold" panose="020B0702040204020203" pitchFamily="34" charset="0"/>
              </a:defRPr>
            </a:lvl1pPr>
          </a:lstStyle>
          <a:p>
            <a:pPr defTabSz="621707">
              <a:defRPr/>
            </a:pPr>
            <a:r>
              <a:rPr lang="en-US" sz="2000">
                <a:solidFill>
                  <a:schemeClr val="accent1"/>
                </a:solidFill>
              </a:rPr>
              <a:t>Build &amp; train models</a:t>
            </a:r>
          </a:p>
        </p:txBody>
      </p:sp>
      <p:sp>
        <p:nvSpPr>
          <p:cNvPr id="9" name="TextBox 8">
            <a:extLst>
              <a:ext uri="{FF2B5EF4-FFF2-40B4-BE49-F238E27FC236}">
                <a16:creationId xmlns:a16="http://schemas.microsoft.com/office/drawing/2014/main" id="{4AA5B7FD-C0A7-4B7E-BFAF-5EA0E8E7272D}"/>
              </a:ext>
            </a:extLst>
          </p:cNvPr>
          <p:cNvSpPr txBox="1"/>
          <p:nvPr/>
        </p:nvSpPr>
        <p:spPr>
          <a:xfrm>
            <a:off x="8873682" y="1734237"/>
            <a:ext cx="2155289" cy="307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defPPr>
              <a:defRPr lang="en-US"/>
            </a:defPPr>
            <a:lvl1pPr algn="ctr" defTabSz="634201" eaLnBrk="0" fontAlgn="base" hangingPunct="0">
              <a:spcBef>
                <a:spcPct val="0"/>
              </a:spcBef>
              <a:spcAft>
                <a:spcPct val="0"/>
              </a:spcAft>
              <a:defRPr sz="2040" b="1" kern="0">
                <a:solidFill>
                  <a:srgbClr val="0078D4"/>
                </a:solidFill>
                <a:latin typeface="Segoe UI Semibold" panose="020B0702040204020203" pitchFamily="34" charset="0"/>
              </a:defRPr>
            </a:lvl1pPr>
          </a:lstStyle>
          <a:p>
            <a:pPr defTabSz="621707">
              <a:defRPr/>
            </a:pPr>
            <a:r>
              <a:rPr lang="en-US" sz="2000">
                <a:solidFill>
                  <a:schemeClr val="accent1"/>
                </a:solidFill>
              </a:rPr>
              <a:t>Deploy &amp; predict</a:t>
            </a:r>
          </a:p>
        </p:txBody>
      </p:sp>
      <p:sp>
        <p:nvSpPr>
          <p:cNvPr id="4" name="Diamond 3">
            <a:extLst>
              <a:ext uri="{FF2B5EF4-FFF2-40B4-BE49-F238E27FC236}">
                <a16:creationId xmlns:a16="http://schemas.microsoft.com/office/drawing/2014/main" id="{1D6C7656-BBFD-45CC-8629-5E3202B652AD}"/>
              </a:ext>
            </a:extLst>
          </p:cNvPr>
          <p:cNvSpPr/>
          <p:nvPr/>
        </p:nvSpPr>
        <p:spPr bwMode="auto">
          <a:xfrm>
            <a:off x="4574081" y="1688078"/>
            <a:ext cx="156944" cy="31388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Diamond 3">
            <a:extLst>
              <a:ext uri="{FF2B5EF4-FFF2-40B4-BE49-F238E27FC236}">
                <a16:creationId xmlns:a16="http://schemas.microsoft.com/office/drawing/2014/main" id="{93FEC840-C882-4EB0-B9A8-1B9C946DDDD4}"/>
              </a:ext>
            </a:extLst>
          </p:cNvPr>
          <p:cNvSpPr/>
          <p:nvPr/>
        </p:nvSpPr>
        <p:spPr bwMode="auto">
          <a:xfrm>
            <a:off x="8343534" y="1688078"/>
            <a:ext cx="156944" cy="313888"/>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393CFCE8-0C21-4F42-81FA-2784AAB24016}"/>
              </a:ext>
            </a:extLst>
          </p:cNvPr>
          <p:cNvSpPr txBox="1"/>
          <p:nvPr/>
        </p:nvSpPr>
        <p:spPr>
          <a:xfrm>
            <a:off x="847407" y="4338250"/>
            <a:ext cx="1087318" cy="431339"/>
          </a:xfrm>
          <a:prstGeom prst="rect">
            <a:avLst/>
          </a:prstGeom>
          <a:noFill/>
        </p:spPr>
        <p:txBody>
          <a:bodyPr wrap="square" lIns="91427" tIns="45713" rIns="91427" bIns="45713" rtlCol="0">
            <a:spAutoFit/>
          </a:bodyPr>
          <a:lstStyle/>
          <a:p>
            <a:pPr algn="ctr" defTabSz="914225">
              <a:lnSpc>
                <a:spcPct val="90000"/>
              </a:lnSpc>
              <a:spcAft>
                <a:spcPts val="600"/>
              </a:spcAft>
              <a:defRPr/>
            </a:pPr>
            <a:r>
              <a:rPr lang="en-US" sz="1200">
                <a:latin typeface="Segoe UI Semibold"/>
              </a:rPr>
              <a:t>Data storage locations</a:t>
            </a:r>
          </a:p>
        </p:txBody>
      </p:sp>
      <p:sp>
        <p:nvSpPr>
          <p:cNvPr id="13" name="TextBox 12">
            <a:extLst>
              <a:ext uri="{FF2B5EF4-FFF2-40B4-BE49-F238E27FC236}">
                <a16:creationId xmlns:a16="http://schemas.microsoft.com/office/drawing/2014/main" id="{942CE893-2ED8-4A5D-879B-CE0D36B7BCAF}"/>
              </a:ext>
            </a:extLst>
          </p:cNvPr>
          <p:cNvSpPr txBox="1"/>
          <p:nvPr/>
        </p:nvSpPr>
        <p:spPr>
          <a:xfrm>
            <a:off x="785732" y="2533100"/>
            <a:ext cx="1210667" cy="317221"/>
          </a:xfrm>
          <a:prstGeom prst="rect">
            <a:avLst/>
          </a:prstGeom>
          <a:noFill/>
          <a:ln w="12700">
            <a:solidFill>
              <a:schemeClr val="tx2"/>
            </a:solidFill>
          </a:ln>
        </p:spPr>
        <p:txBody>
          <a:bodyPr wrap="square" lIns="91427" tIns="73141" rIns="91427" bIns="73141" rtlCol="0">
            <a:spAutoFit/>
          </a:bodyPr>
          <a:lstStyle/>
          <a:p>
            <a:pPr algn="ctr" defTabSz="914225">
              <a:lnSpc>
                <a:spcPct val="90000"/>
              </a:lnSpc>
              <a:spcAft>
                <a:spcPts val="600"/>
              </a:spcAft>
              <a:defRPr/>
            </a:pPr>
            <a:r>
              <a:rPr lang="en-US" sz="1200">
                <a:latin typeface="Segoe UI Semibold"/>
              </a:rPr>
              <a:t>Data ingestion</a:t>
            </a:r>
          </a:p>
        </p:txBody>
      </p:sp>
      <p:sp>
        <p:nvSpPr>
          <p:cNvPr id="14" name="TextBox 13">
            <a:extLst>
              <a:ext uri="{FF2B5EF4-FFF2-40B4-BE49-F238E27FC236}">
                <a16:creationId xmlns:a16="http://schemas.microsoft.com/office/drawing/2014/main" id="{87E9F519-8310-498F-8EF8-53181D7D8DB3}"/>
              </a:ext>
            </a:extLst>
          </p:cNvPr>
          <p:cNvSpPr txBox="1"/>
          <p:nvPr/>
        </p:nvSpPr>
        <p:spPr>
          <a:xfrm>
            <a:off x="2302214" y="2367263"/>
            <a:ext cx="2129554" cy="2326862"/>
          </a:xfrm>
          <a:prstGeom prst="rect">
            <a:avLst/>
          </a:prstGeom>
          <a:noFill/>
          <a:ln w="12700">
            <a:solidFill>
              <a:schemeClr val="tx2"/>
            </a:solidFill>
          </a:ln>
        </p:spPr>
        <p:txBody>
          <a:bodyPr wrap="square" lIns="91427" tIns="73141" rIns="91427" bIns="73141" rtlCol="0">
            <a:noAutofit/>
          </a:bodyPr>
          <a:lstStyle/>
          <a:p>
            <a:pPr algn="ctr" defTabSz="914225">
              <a:lnSpc>
                <a:spcPct val="90000"/>
              </a:lnSpc>
              <a:spcAft>
                <a:spcPts val="600"/>
              </a:spcAft>
              <a:defRPr/>
            </a:pPr>
            <a:r>
              <a:rPr lang="en-US" sz="1200">
                <a:latin typeface="Segoe UI Semibold"/>
              </a:rPr>
              <a:t>Data Preparation</a:t>
            </a:r>
          </a:p>
        </p:txBody>
      </p:sp>
      <p:sp>
        <p:nvSpPr>
          <p:cNvPr id="15" name="TextBox 14">
            <a:extLst>
              <a:ext uri="{FF2B5EF4-FFF2-40B4-BE49-F238E27FC236}">
                <a16:creationId xmlns:a16="http://schemas.microsoft.com/office/drawing/2014/main" id="{A2BD09D5-CA7A-45F2-9A64-E14581F0ED51}"/>
              </a:ext>
            </a:extLst>
          </p:cNvPr>
          <p:cNvSpPr txBox="1"/>
          <p:nvPr/>
        </p:nvSpPr>
        <p:spPr>
          <a:xfrm>
            <a:off x="5396833" y="2377520"/>
            <a:ext cx="2664683" cy="2316604"/>
          </a:xfrm>
          <a:prstGeom prst="rect">
            <a:avLst/>
          </a:prstGeom>
          <a:noFill/>
          <a:ln w="12700">
            <a:solidFill>
              <a:schemeClr val="tx2"/>
            </a:solidFill>
          </a:ln>
        </p:spPr>
        <p:txBody>
          <a:bodyPr wrap="square" lIns="91427" tIns="73141" rIns="91427" bIns="73141" rtlCol="0">
            <a:noAutofit/>
          </a:bodyPr>
          <a:lstStyle/>
          <a:p>
            <a:pPr algn="ctr" defTabSz="914225">
              <a:lnSpc>
                <a:spcPct val="90000"/>
              </a:lnSpc>
              <a:spcAft>
                <a:spcPts val="600"/>
              </a:spcAft>
              <a:defRPr/>
            </a:pPr>
            <a:r>
              <a:rPr lang="en-US" sz="1200">
                <a:latin typeface="Segoe UI Semibold"/>
              </a:rPr>
              <a:t>Model building &amp; training</a:t>
            </a:r>
          </a:p>
        </p:txBody>
      </p:sp>
      <p:sp>
        <p:nvSpPr>
          <p:cNvPr id="16" name="TextBox 15">
            <a:extLst>
              <a:ext uri="{FF2B5EF4-FFF2-40B4-BE49-F238E27FC236}">
                <a16:creationId xmlns:a16="http://schemas.microsoft.com/office/drawing/2014/main" id="{8C099951-C1F1-4029-8AA4-518417083281}"/>
              </a:ext>
            </a:extLst>
          </p:cNvPr>
          <p:cNvSpPr txBox="1"/>
          <p:nvPr/>
        </p:nvSpPr>
        <p:spPr>
          <a:xfrm>
            <a:off x="9091040" y="2377519"/>
            <a:ext cx="2008512" cy="1261730"/>
          </a:xfrm>
          <a:prstGeom prst="rect">
            <a:avLst/>
          </a:prstGeom>
          <a:noFill/>
          <a:ln w="12700">
            <a:solidFill>
              <a:schemeClr val="tx2"/>
            </a:solidFill>
          </a:ln>
        </p:spPr>
        <p:txBody>
          <a:bodyPr wrap="square" lIns="91427" tIns="73141" rIns="91427" bIns="73141" rtlCol="0">
            <a:noAutofit/>
          </a:bodyPr>
          <a:lstStyle/>
          <a:p>
            <a:pPr algn="ctr" defTabSz="914225">
              <a:lnSpc>
                <a:spcPct val="90000"/>
              </a:lnSpc>
              <a:spcAft>
                <a:spcPts val="600"/>
              </a:spcAft>
              <a:defRPr/>
            </a:pPr>
            <a:r>
              <a:rPr lang="en-US" sz="1200">
                <a:latin typeface="Segoe UI Semibold"/>
              </a:rPr>
              <a:t>Model deployment</a:t>
            </a:r>
          </a:p>
        </p:txBody>
      </p:sp>
      <p:sp>
        <p:nvSpPr>
          <p:cNvPr id="27" name="TextBox 26">
            <a:extLst>
              <a:ext uri="{FF2B5EF4-FFF2-40B4-BE49-F238E27FC236}">
                <a16:creationId xmlns:a16="http://schemas.microsoft.com/office/drawing/2014/main" id="{38EA0302-8923-4C0E-96D0-30BC35589826}"/>
              </a:ext>
            </a:extLst>
          </p:cNvPr>
          <p:cNvSpPr txBox="1"/>
          <p:nvPr/>
        </p:nvSpPr>
        <p:spPr>
          <a:xfrm>
            <a:off x="2445887" y="2847748"/>
            <a:ext cx="1865031"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Normalization</a:t>
            </a:r>
          </a:p>
        </p:txBody>
      </p:sp>
      <p:sp>
        <p:nvSpPr>
          <p:cNvPr id="28" name="TextBox 27">
            <a:extLst>
              <a:ext uri="{FF2B5EF4-FFF2-40B4-BE49-F238E27FC236}">
                <a16:creationId xmlns:a16="http://schemas.microsoft.com/office/drawing/2014/main" id="{415C7B3A-13C1-43DC-88A1-C24ED608A78A}"/>
              </a:ext>
            </a:extLst>
          </p:cNvPr>
          <p:cNvSpPr txBox="1"/>
          <p:nvPr/>
        </p:nvSpPr>
        <p:spPr>
          <a:xfrm>
            <a:off x="2445887" y="3319457"/>
            <a:ext cx="1865031"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Transformation</a:t>
            </a:r>
          </a:p>
        </p:txBody>
      </p:sp>
      <p:sp>
        <p:nvSpPr>
          <p:cNvPr id="29" name="TextBox 28">
            <a:extLst>
              <a:ext uri="{FF2B5EF4-FFF2-40B4-BE49-F238E27FC236}">
                <a16:creationId xmlns:a16="http://schemas.microsoft.com/office/drawing/2014/main" id="{72940010-5613-4FE4-A5CB-998F9DBF2447}"/>
              </a:ext>
            </a:extLst>
          </p:cNvPr>
          <p:cNvSpPr txBox="1"/>
          <p:nvPr/>
        </p:nvSpPr>
        <p:spPr>
          <a:xfrm>
            <a:off x="2445887" y="3791165"/>
            <a:ext cx="1865031"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Validation</a:t>
            </a:r>
          </a:p>
        </p:txBody>
      </p:sp>
      <p:sp>
        <p:nvSpPr>
          <p:cNvPr id="30" name="TextBox 29">
            <a:extLst>
              <a:ext uri="{FF2B5EF4-FFF2-40B4-BE49-F238E27FC236}">
                <a16:creationId xmlns:a16="http://schemas.microsoft.com/office/drawing/2014/main" id="{4A800819-A83B-4817-9665-E07F77616066}"/>
              </a:ext>
            </a:extLst>
          </p:cNvPr>
          <p:cNvSpPr txBox="1"/>
          <p:nvPr/>
        </p:nvSpPr>
        <p:spPr>
          <a:xfrm>
            <a:off x="2436054" y="4262873"/>
            <a:ext cx="1865031"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Featurization</a:t>
            </a:r>
          </a:p>
        </p:txBody>
      </p:sp>
      <p:sp>
        <p:nvSpPr>
          <p:cNvPr id="32" name="TextBox 31">
            <a:extLst>
              <a:ext uri="{FF2B5EF4-FFF2-40B4-BE49-F238E27FC236}">
                <a16:creationId xmlns:a16="http://schemas.microsoft.com/office/drawing/2014/main" id="{BBF1D6A8-B070-4C4C-ACB1-2F09B8872C78}"/>
              </a:ext>
            </a:extLst>
          </p:cNvPr>
          <p:cNvSpPr txBox="1"/>
          <p:nvPr/>
        </p:nvSpPr>
        <p:spPr>
          <a:xfrm>
            <a:off x="5531796" y="2847748"/>
            <a:ext cx="2371358"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Hyper-parameter tuning</a:t>
            </a:r>
          </a:p>
        </p:txBody>
      </p:sp>
      <p:sp>
        <p:nvSpPr>
          <p:cNvPr id="33" name="TextBox 32">
            <a:extLst>
              <a:ext uri="{FF2B5EF4-FFF2-40B4-BE49-F238E27FC236}">
                <a16:creationId xmlns:a16="http://schemas.microsoft.com/office/drawing/2014/main" id="{EC6A2436-90EA-4801-8539-33C6A69CE770}"/>
              </a:ext>
            </a:extLst>
          </p:cNvPr>
          <p:cNvSpPr txBox="1"/>
          <p:nvPr/>
        </p:nvSpPr>
        <p:spPr>
          <a:xfrm>
            <a:off x="5531796" y="3316886"/>
            <a:ext cx="2371358"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Automatic model selection</a:t>
            </a:r>
          </a:p>
        </p:txBody>
      </p:sp>
      <p:sp>
        <p:nvSpPr>
          <p:cNvPr id="34" name="TextBox 33">
            <a:extLst>
              <a:ext uri="{FF2B5EF4-FFF2-40B4-BE49-F238E27FC236}">
                <a16:creationId xmlns:a16="http://schemas.microsoft.com/office/drawing/2014/main" id="{22C27DA3-EBE5-4026-9919-0763779E8A95}"/>
              </a:ext>
            </a:extLst>
          </p:cNvPr>
          <p:cNvSpPr txBox="1"/>
          <p:nvPr/>
        </p:nvSpPr>
        <p:spPr>
          <a:xfrm>
            <a:off x="5531796" y="3794463"/>
            <a:ext cx="2371358"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Model testing</a:t>
            </a:r>
          </a:p>
        </p:txBody>
      </p:sp>
      <p:sp>
        <p:nvSpPr>
          <p:cNvPr id="35" name="TextBox 34">
            <a:extLst>
              <a:ext uri="{FF2B5EF4-FFF2-40B4-BE49-F238E27FC236}">
                <a16:creationId xmlns:a16="http://schemas.microsoft.com/office/drawing/2014/main" id="{6EF95D28-4F70-459D-82C3-7BDB768FE864}"/>
              </a:ext>
            </a:extLst>
          </p:cNvPr>
          <p:cNvSpPr txBox="1"/>
          <p:nvPr/>
        </p:nvSpPr>
        <p:spPr>
          <a:xfrm>
            <a:off x="5526798" y="4270686"/>
            <a:ext cx="2371358"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Model validation</a:t>
            </a:r>
          </a:p>
        </p:txBody>
      </p:sp>
      <p:sp>
        <p:nvSpPr>
          <p:cNvPr id="59" name="TextBox 58">
            <a:extLst>
              <a:ext uri="{FF2B5EF4-FFF2-40B4-BE49-F238E27FC236}">
                <a16:creationId xmlns:a16="http://schemas.microsoft.com/office/drawing/2014/main" id="{9707F7E9-B8B9-45A0-8332-E03AC2C91519}"/>
              </a:ext>
            </a:extLst>
          </p:cNvPr>
          <p:cNvSpPr txBox="1"/>
          <p:nvPr/>
        </p:nvSpPr>
        <p:spPr>
          <a:xfrm>
            <a:off x="9278248" y="2847748"/>
            <a:ext cx="1647593"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Deployment</a:t>
            </a:r>
          </a:p>
        </p:txBody>
      </p:sp>
      <p:sp>
        <p:nvSpPr>
          <p:cNvPr id="60" name="TextBox 59">
            <a:extLst>
              <a:ext uri="{FF2B5EF4-FFF2-40B4-BE49-F238E27FC236}">
                <a16:creationId xmlns:a16="http://schemas.microsoft.com/office/drawing/2014/main" id="{28715C9D-DFEF-44BF-851C-D171BF404B14}"/>
              </a:ext>
            </a:extLst>
          </p:cNvPr>
          <p:cNvSpPr txBox="1"/>
          <p:nvPr/>
        </p:nvSpPr>
        <p:spPr>
          <a:xfrm>
            <a:off x="9278248" y="3243499"/>
            <a:ext cx="1647593" cy="282407"/>
          </a:xfrm>
          <a:prstGeom prst="rect">
            <a:avLst/>
          </a:prstGeom>
          <a:noFill/>
          <a:ln w="12700">
            <a:solidFill>
              <a:schemeClr val="tx2"/>
            </a:solidFill>
          </a:ln>
        </p:spPr>
        <p:txBody>
          <a:bodyPr wrap="square" lIns="91427" tIns="45713" rIns="91427" bIns="45713" rtlCol="0">
            <a:spAutoFit/>
          </a:bodyPr>
          <a:lstStyle/>
          <a:p>
            <a:pPr algn="ctr" defTabSz="914225">
              <a:lnSpc>
                <a:spcPct val="90000"/>
              </a:lnSpc>
              <a:spcAft>
                <a:spcPts val="600"/>
              </a:spcAft>
              <a:defRPr/>
            </a:pPr>
            <a:r>
              <a:rPr lang="en-US" sz="1372">
                <a:latin typeface="Segoe UI"/>
              </a:rPr>
              <a:t>Batch scoring</a:t>
            </a:r>
          </a:p>
        </p:txBody>
      </p:sp>
    </p:spTree>
    <p:extLst>
      <p:ext uri="{BB962C8B-B14F-4D97-AF65-F5344CB8AC3E}">
        <p14:creationId xmlns:p14="http://schemas.microsoft.com/office/powerpoint/2010/main" val="2726142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500"/>
                            </p:stCondLst>
                            <p:childTnLst>
                              <p:par>
                                <p:cTn id="33" presetID="22" presetClass="entr" presetSubtype="8" fill="hold" grpId="0" nodeType="after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500"/>
                                        <p:tgtEl>
                                          <p:spTgt spid="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fade">
                                      <p:cBhvr>
                                        <p:cTn id="48" dur="500"/>
                                        <p:tgtEl>
                                          <p:spTgt spid="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500"/>
                                        <p:tgtEl>
                                          <p:spTgt spid="3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fade">
                                      <p:cBhvr>
                                        <p:cTn id="54" dur="500"/>
                                        <p:tgtEl>
                                          <p:spTgt spid="35"/>
                                        </p:tgtEl>
                                      </p:cBhvr>
                                    </p:animEffect>
                                  </p:childTnLst>
                                </p:cTn>
                              </p:par>
                            </p:childTnLst>
                          </p:cTn>
                        </p:par>
                        <p:par>
                          <p:cTn id="55" fill="hold">
                            <p:stCondLst>
                              <p:cond delay="1500"/>
                            </p:stCondLst>
                            <p:childTnLst>
                              <p:par>
                                <p:cTn id="56" presetID="22" presetClass="entr" presetSubtype="8" fill="hold" grpId="0" nodeType="afterEffect">
                                  <p:stCondLst>
                                    <p:cond delay="0"/>
                                  </p:stCondLst>
                                  <p:childTnLst>
                                    <p:set>
                                      <p:cBhvr>
                                        <p:cTn id="57" dur="1" fill="hold">
                                          <p:stCondLst>
                                            <p:cond delay="0"/>
                                          </p:stCondLst>
                                        </p:cTn>
                                        <p:tgtEl>
                                          <p:spTgt spid="10"/>
                                        </p:tgtEl>
                                        <p:attrNameLst>
                                          <p:attrName>style.visibility</p:attrName>
                                        </p:attrNameLst>
                                      </p:cBhvr>
                                      <p:to>
                                        <p:strVal val="visible"/>
                                      </p:to>
                                    </p:set>
                                    <p:animEffect transition="in" filter="wipe(left)">
                                      <p:cBhvr>
                                        <p:cTn id="58" dur="500"/>
                                        <p:tgtEl>
                                          <p:spTgt spid="10"/>
                                        </p:tgtEl>
                                      </p:cBhvr>
                                    </p:animEffect>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fade">
                                      <p:cBhvr>
                                        <p:cTn id="65" dur="500"/>
                                        <p:tgtEl>
                                          <p:spTgt spid="1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fade">
                                      <p:cBhvr>
                                        <p:cTn id="68" dur="500"/>
                                        <p:tgtEl>
                                          <p:spTgt spid="5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0"/>
                                        </p:tgtEl>
                                        <p:attrNameLst>
                                          <p:attrName>style.visibility</p:attrName>
                                        </p:attrNameLst>
                                      </p:cBhvr>
                                      <p:to>
                                        <p:strVal val="visible"/>
                                      </p:to>
                                    </p:set>
                                    <p:animEffect transition="in" filter="fade">
                                      <p:cBhvr>
                                        <p:cTn id="7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8" grpId="0"/>
      <p:bldP spid="9" grpId="0"/>
      <p:bldP spid="4" grpId="0" animBg="1"/>
      <p:bldP spid="10" grpId="0" animBg="1"/>
      <p:bldP spid="12" grpId="0"/>
      <p:bldP spid="13" grpId="0" animBg="1"/>
      <p:bldP spid="14" grpId="0" animBg="1"/>
      <p:bldP spid="15" grpId="0" animBg="1"/>
      <p:bldP spid="16" grpId="0" animBg="1"/>
      <p:bldP spid="27" grpId="0" animBg="1"/>
      <p:bldP spid="28" grpId="0" animBg="1"/>
      <p:bldP spid="29" grpId="0" animBg="1"/>
      <p:bldP spid="30" grpId="0" animBg="1"/>
      <p:bldP spid="32" grpId="0" animBg="1"/>
      <p:bldP spid="33" grpId="0" animBg="1"/>
      <p:bldP spid="34" grpId="0" animBg="1"/>
      <p:bldP spid="35" grpId="0" animBg="1"/>
      <p:bldP spid="59" grpId="0" animBg="1"/>
      <p:bldP spid="6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5888D-1656-4290-AFE4-6F4F338DE1F1}"/>
              </a:ext>
            </a:extLst>
          </p:cNvPr>
          <p:cNvSpPr>
            <a:spLocks noGrp="1"/>
          </p:cNvSpPr>
          <p:nvPr>
            <p:ph type="title"/>
          </p:nvPr>
        </p:nvSpPr>
        <p:spPr/>
        <p:txBody>
          <a:bodyPr/>
          <a:lstStyle/>
          <a:p>
            <a:r>
              <a:rPr lang="en-US" dirty="0"/>
              <a:t>Integration</a:t>
            </a:r>
          </a:p>
        </p:txBody>
      </p:sp>
      <p:sp>
        <p:nvSpPr>
          <p:cNvPr id="2" name="Text Placeholder 1">
            <a:extLst>
              <a:ext uri="{FF2B5EF4-FFF2-40B4-BE49-F238E27FC236}">
                <a16:creationId xmlns:a16="http://schemas.microsoft.com/office/drawing/2014/main" id="{F83C044C-AEDC-49D2-B4F2-82584CE9D32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1403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C8069-4EC9-4DA2-9D91-D3370A211F3F}"/>
              </a:ext>
            </a:extLst>
          </p:cNvPr>
          <p:cNvSpPr>
            <a:spLocks noGrp="1"/>
          </p:cNvSpPr>
          <p:nvPr>
            <p:ph type="title"/>
          </p:nvPr>
        </p:nvSpPr>
        <p:spPr/>
        <p:txBody>
          <a:bodyPr/>
          <a:lstStyle/>
          <a:p>
            <a:pPr algn="l"/>
            <a:r>
              <a:rPr lang="en-US" dirty="0"/>
              <a:t>Databricks Integration</a:t>
            </a:r>
          </a:p>
        </p:txBody>
      </p:sp>
      <p:sp>
        <p:nvSpPr>
          <p:cNvPr id="5" name="Text Placeholder 4">
            <a:extLst>
              <a:ext uri="{FF2B5EF4-FFF2-40B4-BE49-F238E27FC236}">
                <a16:creationId xmlns:a16="http://schemas.microsoft.com/office/drawing/2014/main" id="{B44FBB55-5023-42FF-B8D9-2290DC5F2BEE}"/>
              </a:ext>
            </a:extLst>
          </p:cNvPr>
          <p:cNvSpPr>
            <a:spLocks noGrp="1"/>
          </p:cNvSpPr>
          <p:nvPr>
            <p:ph type="body" sz="quarter" idx="10"/>
          </p:nvPr>
        </p:nvSpPr>
        <p:spPr>
          <a:xfrm>
            <a:off x="588263" y="1187644"/>
            <a:ext cx="11018520" cy="2326791"/>
          </a:xfrm>
        </p:spPr>
        <p:txBody>
          <a:bodyPr/>
          <a:lstStyle/>
          <a:p>
            <a:endParaRPr lang="en-US" dirty="0"/>
          </a:p>
          <a:p>
            <a:r>
              <a:rPr lang="en-US" dirty="0"/>
              <a:t>Customers who use Azure Databricks for advanced analytics can now use the same cluster to run experiments with or without automated machine learning</a:t>
            </a:r>
          </a:p>
          <a:p>
            <a:r>
              <a:rPr lang="en-US" dirty="0"/>
              <a:t>Databricks as a Compute Target from AML Pipelines </a:t>
            </a:r>
          </a:p>
        </p:txBody>
      </p:sp>
    </p:spTree>
    <p:extLst>
      <p:ext uri="{BB962C8B-B14F-4D97-AF65-F5344CB8AC3E}">
        <p14:creationId xmlns:p14="http://schemas.microsoft.com/office/powerpoint/2010/main" val="258893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B4C1F0-DB4F-4152-913C-7A22DCF7DF31}"/>
              </a:ext>
            </a:extLst>
          </p:cNvPr>
          <p:cNvSpPr>
            <a:spLocks noGrp="1"/>
          </p:cNvSpPr>
          <p:nvPr>
            <p:ph type="title"/>
          </p:nvPr>
        </p:nvSpPr>
        <p:spPr/>
        <p:txBody>
          <a:bodyPr/>
          <a:lstStyle/>
          <a:p>
            <a:pPr algn="l"/>
            <a:r>
              <a:rPr lang="en-US" dirty="0"/>
              <a:t>Integration with </a:t>
            </a:r>
            <a:r>
              <a:rPr lang="en-US" dirty="0" err="1"/>
              <a:t>mlflow</a:t>
            </a:r>
            <a:endParaRPr lang="en-US" dirty="0"/>
          </a:p>
        </p:txBody>
      </p:sp>
      <p:pic>
        <p:nvPicPr>
          <p:cNvPr id="6148" name="Picture 4" descr="Bildergebnis für databricks mlflow">
            <a:extLst>
              <a:ext uri="{FF2B5EF4-FFF2-40B4-BE49-F238E27FC236}">
                <a16:creationId xmlns:a16="http://schemas.microsoft.com/office/drawing/2014/main" id="{8E75ADCD-3050-4926-ACDB-A68870D068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12" y="1892036"/>
            <a:ext cx="5241453" cy="261867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20BC9BE-E154-41D9-A234-0D44CBEBBB99}"/>
              </a:ext>
            </a:extLst>
          </p:cNvPr>
          <p:cNvPicPr>
            <a:picLocks noChangeAspect="1"/>
          </p:cNvPicPr>
          <p:nvPr/>
        </p:nvPicPr>
        <p:blipFill>
          <a:blip r:embed="rId3"/>
          <a:stretch>
            <a:fillRect/>
          </a:stretch>
        </p:blipFill>
        <p:spPr>
          <a:xfrm>
            <a:off x="6426337" y="2600207"/>
            <a:ext cx="5497758" cy="2395452"/>
          </a:xfrm>
          <a:prstGeom prst="rect">
            <a:avLst/>
          </a:prstGeom>
        </p:spPr>
      </p:pic>
    </p:spTree>
    <p:extLst>
      <p:ext uri="{BB962C8B-B14F-4D97-AF65-F5344CB8AC3E}">
        <p14:creationId xmlns:p14="http://schemas.microsoft.com/office/powerpoint/2010/main" val="43864944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B4C1F0-DB4F-4152-913C-7A22DCF7DF31}"/>
              </a:ext>
            </a:extLst>
          </p:cNvPr>
          <p:cNvSpPr>
            <a:spLocks noGrp="1"/>
          </p:cNvSpPr>
          <p:nvPr>
            <p:ph type="title"/>
          </p:nvPr>
        </p:nvSpPr>
        <p:spPr/>
        <p:txBody>
          <a:bodyPr/>
          <a:lstStyle/>
          <a:p>
            <a:pPr algn="l"/>
            <a:r>
              <a:rPr lang="en-US" dirty="0"/>
              <a:t>Integration with </a:t>
            </a:r>
            <a:r>
              <a:rPr lang="en-US" dirty="0" err="1"/>
              <a:t>mlflow</a:t>
            </a:r>
            <a:endParaRPr lang="en-US" dirty="0"/>
          </a:p>
        </p:txBody>
      </p:sp>
      <p:graphicFrame>
        <p:nvGraphicFramePr>
          <p:cNvPr id="8" name="Table 8">
            <a:extLst>
              <a:ext uri="{FF2B5EF4-FFF2-40B4-BE49-F238E27FC236}">
                <a16:creationId xmlns:a16="http://schemas.microsoft.com/office/drawing/2014/main" id="{4735B89E-74BC-485D-B24A-9C6E6B0612E5}"/>
              </a:ext>
            </a:extLst>
          </p:cNvPr>
          <p:cNvGraphicFramePr>
            <a:graphicFrameLocks noGrp="1"/>
          </p:cNvGraphicFramePr>
          <p:nvPr>
            <p:extLst>
              <p:ext uri="{D42A27DB-BD31-4B8C-83A1-F6EECF244321}">
                <p14:modId xmlns:p14="http://schemas.microsoft.com/office/powerpoint/2010/main" val="3468696035"/>
              </p:ext>
            </p:extLst>
          </p:nvPr>
        </p:nvGraphicFramePr>
        <p:xfrm>
          <a:off x="588263" y="1697665"/>
          <a:ext cx="5853792" cy="3677920"/>
        </p:xfrm>
        <a:graphic>
          <a:graphicData uri="http://schemas.openxmlformats.org/drawingml/2006/table">
            <a:tbl>
              <a:tblPr firstRow="1" bandRow="1">
                <a:tableStyleId>{72833802-FEF1-4C79-8D5D-14CF1EAF98D9}</a:tableStyleId>
              </a:tblPr>
              <a:tblGrid>
                <a:gridCol w="1464672">
                  <a:extLst>
                    <a:ext uri="{9D8B030D-6E8A-4147-A177-3AD203B41FA5}">
                      <a16:colId xmlns:a16="http://schemas.microsoft.com/office/drawing/2014/main" val="312224504"/>
                    </a:ext>
                  </a:extLst>
                </a:gridCol>
                <a:gridCol w="1097280">
                  <a:extLst>
                    <a:ext uri="{9D8B030D-6E8A-4147-A177-3AD203B41FA5}">
                      <a16:colId xmlns:a16="http://schemas.microsoft.com/office/drawing/2014/main" val="396234794"/>
                    </a:ext>
                  </a:extLst>
                </a:gridCol>
                <a:gridCol w="1097280">
                  <a:extLst>
                    <a:ext uri="{9D8B030D-6E8A-4147-A177-3AD203B41FA5}">
                      <a16:colId xmlns:a16="http://schemas.microsoft.com/office/drawing/2014/main" val="783538846"/>
                    </a:ext>
                  </a:extLst>
                </a:gridCol>
                <a:gridCol w="1097280">
                  <a:extLst>
                    <a:ext uri="{9D8B030D-6E8A-4147-A177-3AD203B41FA5}">
                      <a16:colId xmlns:a16="http://schemas.microsoft.com/office/drawing/2014/main" val="3795921377"/>
                    </a:ext>
                  </a:extLst>
                </a:gridCol>
                <a:gridCol w="1097280">
                  <a:extLst>
                    <a:ext uri="{9D8B030D-6E8A-4147-A177-3AD203B41FA5}">
                      <a16:colId xmlns:a16="http://schemas.microsoft.com/office/drawing/2014/main" val="2825944945"/>
                    </a:ext>
                  </a:extLst>
                </a:gridCol>
              </a:tblGrid>
              <a:tr h="370840">
                <a:tc>
                  <a:txBody>
                    <a:bodyPr/>
                    <a:lstStyle/>
                    <a:p>
                      <a:pPr algn="l" fontAlgn="b"/>
                      <a:br>
                        <a:rPr lang="en-US" sz="1400" dirty="0">
                          <a:effectLst/>
                        </a:rPr>
                      </a:br>
                      <a:endParaRPr lang="en-US" sz="1400" dirty="0">
                        <a:effectLst/>
                      </a:endParaRPr>
                    </a:p>
                  </a:txBody>
                  <a:tcPr anchor="b"/>
                </a:tc>
                <a:tc>
                  <a:txBody>
                    <a:bodyPr/>
                    <a:lstStyle/>
                    <a:p>
                      <a:pPr algn="l" fontAlgn="b"/>
                      <a:r>
                        <a:rPr lang="en-US" sz="1400" dirty="0" err="1">
                          <a:effectLst/>
                        </a:rPr>
                        <a:t>MLflow</a:t>
                      </a:r>
                      <a:r>
                        <a:rPr lang="en-US" sz="1400" dirty="0">
                          <a:effectLst/>
                        </a:rPr>
                        <a:t> </a:t>
                      </a:r>
                    </a:p>
                    <a:p>
                      <a:pPr algn="l" fontAlgn="b"/>
                      <a:r>
                        <a:rPr lang="en-US" sz="1400" dirty="0">
                          <a:effectLst/>
                        </a:rPr>
                        <a:t>Tracking</a:t>
                      </a:r>
                    </a:p>
                  </a:txBody>
                  <a:tcPr/>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400" dirty="0">
                          <a:effectLst/>
                        </a:rPr>
                        <a:t>Azure Machine Learning Python SDK</a:t>
                      </a:r>
                    </a:p>
                  </a:txBody>
                  <a:tcPr anchor="b"/>
                </a:tc>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400" dirty="0">
                          <a:effectLst/>
                        </a:rPr>
                        <a:t>Azure Machine Learning CLI</a:t>
                      </a:r>
                    </a:p>
                    <a:p>
                      <a:pPr algn="l" fontAlgn="b"/>
                      <a:endParaRPr lang="en-US" sz="1400" dirty="0">
                        <a:effectLst/>
                      </a:endParaRPr>
                    </a:p>
                  </a:txBody>
                  <a:tcPr anchor="b"/>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effectLst/>
                        </a:rPr>
                        <a:t>Azure Machine Learning  Studio</a:t>
                      </a:r>
                    </a:p>
                  </a:txBody>
                  <a:tcPr/>
                </a:tc>
                <a:extLst>
                  <a:ext uri="{0D108BD9-81ED-4DB2-BD59-A6C34878D82A}">
                    <a16:rowId xmlns:a16="http://schemas.microsoft.com/office/drawing/2014/main" val="381271444"/>
                  </a:ext>
                </a:extLst>
              </a:tr>
              <a:tr h="370840">
                <a:tc>
                  <a:txBody>
                    <a:bodyPr/>
                    <a:lstStyle/>
                    <a:p>
                      <a:pPr algn="l" fontAlgn="t"/>
                      <a:r>
                        <a:rPr lang="en-US" sz="1400">
                          <a:effectLst/>
                        </a:rPr>
                        <a:t>Manage workspace</a:t>
                      </a:r>
                    </a:p>
                  </a:txBody>
                  <a:tcPr/>
                </a:tc>
                <a:tc>
                  <a:txBody>
                    <a:bodyPr/>
                    <a:lstStyle/>
                    <a:p>
                      <a:pPr algn="ctr" fontAlgn="t"/>
                      <a:endParaRPr lang="en-US" sz="1400" dirty="0">
                        <a:effectLst/>
                      </a:endParaRP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r>
                        <a:rPr lang="en-US" sz="1400">
                          <a:effectLst/>
                        </a:rPr>
                        <a:t>✓</a:t>
                      </a:r>
                    </a:p>
                  </a:txBody>
                  <a:tcPr/>
                </a:tc>
                <a:extLst>
                  <a:ext uri="{0D108BD9-81ED-4DB2-BD59-A6C34878D82A}">
                    <a16:rowId xmlns:a16="http://schemas.microsoft.com/office/drawing/2014/main" val="2602292400"/>
                  </a:ext>
                </a:extLst>
              </a:tr>
              <a:tr h="370840">
                <a:tc>
                  <a:txBody>
                    <a:bodyPr/>
                    <a:lstStyle/>
                    <a:p>
                      <a:pPr algn="l" fontAlgn="t"/>
                      <a:r>
                        <a:rPr lang="en-US" sz="1400">
                          <a:effectLst/>
                        </a:rPr>
                        <a:t>Use data stores</a:t>
                      </a:r>
                    </a:p>
                  </a:txBody>
                  <a:tcPr/>
                </a:tc>
                <a:tc>
                  <a:txBody>
                    <a:bodyPr/>
                    <a:lstStyle/>
                    <a:p>
                      <a:pPr algn="ctr" fontAlgn="t"/>
                      <a:endParaRPr lang="en-US" sz="1400">
                        <a:effectLst/>
                      </a:endParaRP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endParaRPr lang="en-US" sz="1400">
                        <a:effectLst/>
                      </a:endParaRPr>
                    </a:p>
                  </a:txBody>
                  <a:tcPr/>
                </a:tc>
                <a:extLst>
                  <a:ext uri="{0D108BD9-81ED-4DB2-BD59-A6C34878D82A}">
                    <a16:rowId xmlns:a16="http://schemas.microsoft.com/office/drawing/2014/main" val="2308491920"/>
                  </a:ext>
                </a:extLst>
              </a:tr>
              <a:tr h="370840">
                <a:tc>
                  <a:txBody>
                    <a:bodyPr/>
                    <a:lstStyle/>
                    <a:p>
                      <a:pPr algn="l" fontAlgn="t"/>
                      <a:r>
                        <a:rPr lang="en-US" sz="1400">
                          <a:effectLst/>
                        </a:rPr>
                        <a:t>Log metrics</a:t>
                      </a: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endParaRPr lang="en-US" sz="1400">
                        <a:effectLst/>
                      </a:endParaRPr>
                    </a:p>
                  </a:txBody>
                  <a:tcPr/>
                </a:tc>
                <a:tc>
                  <a:txBody>
                    <a:bodyPr/>
                    <a:lstStyle/>
                    <a:p>
                      <a:pPr algn="ctr" fontAlgn="t"/>
                      <a:endParaRPr lang="en-US" sz="1400">
                        <a:effectLst/>
                      </a:endParaRPr>
                    </a:p>
                  </a:txBody>
                  <a:tcPr/>
                </a:tc>
                <a:extLst>
                  <a:ext uri="{0D108BD9-81ED-4DB2-BD59-A6C34878D82A}">
                    <a16:rowId xmlns:a16="http://schemas.microsoft.com/office/drawing/2014/main" val="1304407093"/>
                  </a:ext>
                </a:extLst>
              </a:tr>
              <a:tr h="370840">
                <a:tc>
                  <a:txBody>
                    <a:bodyPr/>
                    <a:lstStyle/>
                    <a:p>
                      <a:pPr algn="l" fontAlgn="t"/>
                      <a:r>
                        <a:rPr lang="en-US" sz="1400">
                          <a:effectLst/>
                        </a:rPr>
                        <a:t>Upload artifacts</a:t>
                      </a: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endParaRPr lang="en-US" sz="1400">
                        <a:effectLst/>
                      </a:endParaRPr>
                    </a:p>
                  </a:txBody>
                  <a:tcPr/>
                </a:tc>
                <a:tc>
                  <a:txBody>
                    <a:bodyPr/>
                    <a:lstStyle/>
                    <a:p>
                      <a:pPr algn="ctr" fontAlgn="t"/>
                      <a:endParaRPr lang="en-US" sz="1400">
                        <a:effectLst/>
                      </a:endParaRPr>
                    </a:p>
                  </a:txBody>
                  <a:tcPr/>
                </a:tc>
                <a:extLst>
                  <a:ext uri="{0D108BD9-81ED-4DB2-BD59-A6C34878D82A}">
                    <a16:rowId xmlns:a16="http://schemas.microsoft.com/office/drawing/2014/main" val="385082997"/>
                  </a:ext>
                </a:extLst>
              </a:tr>
              <a:tr h="370840">
                <a:tc>
                  <a:txBody>
                    <a:bodyPr/>
                    <a:lstStyle/>
                    <a:p>
                      <a:pPr algn="l" fontAlgn="t"/>
                      <a:r>
                        <a:rPr lang="en-US" sz="1400">
                          <a:effectLst/>
                        </a:rPr>
                        <a:t>View metrics</a:t>
                      </a: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r>
                        <a:rPr lang="en-US" sz="1400">
                          <a:effectLst/>
                        </a:rPr>
                        <a:t>✓</a:t>
                      </a:r>
                    </a:p>
                  </a:txBody>
                  <a:tcPr/>
                </a:tc>
                <a:extLst>
                  <a:ext uri="{0D108BD9-81ED-4DB2-BD59-A6C34878D82A}">
                    <a16:rowId xmlns:a16="http://schemas.microsoft.com/office/drawing/2014/main" val="1305915567"/>
                  </a:ext>
                </a:extLst>
              </a:tr>
              <a:tr h="370840">
                <a:tc>
                  <a:txBody>
                    <a:bodyPr/>
                    <a:lstStyle/>
                    <a:p>
                      <a:pPr algn="l" fontAlgn="t"/>
                      <a:r>
                        <a:rPr lang="en-US" sz="1400" dirty="0">
                          <a:effectLst/>
                        </a:rPr>
                        <a:t>Manage compute</a:t>
                      </a:r>
                    </a:p>
                  </a:txBody>
                  <a:tcPr/>
                </a:tc>
                <a:tc>
                  <a:txBody>
                    <a:bodyPr/>
                    <a:lstStyle/>
                    <a:p>
                      <a:pPr algn="ctr" fontAlgn="t"/>
                      <a:endParaRPr lang="en-US" sz="1400">
                        <a:effectLst/>
                      </a:endParaRPr>
                    </a:p>
                  </a:txBody>
                  <a:tcPr/>
                </a:tc>
                <a:tc>
                  <a:txBody>
                    <a:bodyPr/>
                    <a:lstStyle/>
                    <a:p>
                      <a:pPr algn="ctr" fontAlgn="t"/>
                      <a:r>
                        <a:rPr lang="en-US" sz="1400">
                          <a:effectLst/>
                        </a:rPr>
                        <a:t>✓</a:t>
                      </a:r>
                    </a:p>
                  </a:txBody>
                  <a:tcPr/>
                </a:tc>
                <a:tc>
                  <a:txBody>
                    <a:bodyPr/>
                    <a:lstStyle/>
                    <a:p>
                      <a:pPr algn="ctr" fontAlgn="t"/>
                      <a:r>
                        <a:rPr lang="en-US" sz="1400">
                          <a:effectLst/>
                        </a:rPr>
                        <a:t>✓</a:t>
                      </a:r>
                    </a:p>
                  </a:txBody>
                  <a:tcPr/>
                </a:tc>
                <a:tc>
                  <a:txBody>
                    <a:bodyPr/>
                    <a:lstStyle/>
                    <a:p>
                      <a:pPr algn="ctr" fontAlgn="t"/>
                      <a:r>
                        <a:rPr lang="en-US" sz="1400" dirty="0">
                          <a:effectLst/>
                        </a:rPr>
                        <a:t>✓</a:t>
                      </a:r>
                    </a:p>
                  </a:txBody>
                  <a:tcPr/>
                </a:tc>
                <a:extLst>
                  <a:ext uri="{0D108BD9-81ED-4DB2-BD59-A6C34878D82A}">
                    <a16:rowId xmlns:a16="http://schemas.microsoft.com/office/drawing/2014/main" val="1407769964"/>
                  </a:ext>
                </a:extLst>
              </a:tr>
            </a:tbl>
          </a:graphicData>
        </a:graphic>
      </p:graphicFrame>
      <p:pic>
        <p:nvPicPr>
          <p:cNvPr id="12" name="Picture 11">
            <a:extLst>
              <a:ext uri="{FF2B5EF4-FFF2-40B4-BE49-F238E27FC236}">
                <a16:creationId xmlns:a16="http://schemas.microsoft.com/office/drawing/2014/main" id="{AAFD6FC4-74F5-429E-8849-D62728780F74}"/>
              </a:ext>
            </a:extLst>
          </p:cNvPr>
          <p:cNvPicPr>
            <a:picLocks noChangeAspect="1"/>
          </p:cNvPicPr>
          <p:nvPr/>
        </p:nvPicPr>
        <p:blipFill>
          <a:blip r:embed="rId2"/>
          <a:stretch>
            <a:fillRect/>
          </a:stretch>
        </p:blipFill>
        <p:spPr>
          <a:xfrm>
            <a:off x="7683207" y="2082429"/>
            <a:ext cx="3789451" cy="2908392"/>
          </a:xfrm>
          <a:prstGeom prst="rect">
            <a:avLst/>
          </a:prstGeom>
        </p:spPr>
      </p:pic>
    </p:spTree>
    <p:extLst>
      <p:ext uri="{BB962C8B-B14F-4D97-AF65-F5344CB8AC3E}">
        <p14:creationId xmlns:p14="http://schemas.microsoft.com/office/powerpoint/2010/main" val="40675916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err="1">
                <a:solidFill>
                  <a:schemeClr val="accent2"/>
                </a:solidFill>
              </a:rPr>
              <a:t>mlflow</a:t>
            </a:r>
            <a:r>
              <a:rPr lang="en-US" dirty="0">
                <a:solidFill>
                  <a:schemeClr val="accent2"/>
                </a:solidFill>
              </a:rPr>
              <a:t> Integration</a:t>
            </a:r>
          </a:p>
        </p:txBody>
      </p:sp>
    </p:spTree>
    <p:extLst>
      <p:ext uri="{BB962C8B-B14F-4D97-AF65-F5344CB8AC3E}">
        <p14:creationId xmlns:p14="http://schemas.microsoft.com/office/powerpoint/2010/main" val="309914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0" name="Group 309">
            <a:extLst>
              <a:ext uri="{FF2B5EF4-FFF2-40B4-BE49-F238E27FC236}">
                <a16:creationId xmlns:a16="http://schemas.microsoft.com/office/drawing/2014/main" id="{4E013FCE-1208-4F28-8CB3-7F7D13398589}"/>
              </a:ext>
            </a:extLst>
          </p:cNvPr>
          <p:cNvGrpSpPr/>
          <p:nvPr/>
        </p:nvGrpSpPr>
        <p:grpSpPr>
          <a:xfrm>
            <a:off x="1388284" y="1598324"/>
            <a:ext cx="9415434" cy="4840365"/>
            <a:chOff x="1388284" y="1418598"/>
            <a:chExt cx="9415434" cy="4840365"/>
          </a:xfrm>
          <a:solidFill>
            <a:srgbClr val="2F2F2F"/>
          </a:solidFill>
        </p:grpSpPr>
        <p:grpSp>
          <p:nvGrpSpPr>
            <p:cNvPr id="311" name="Group 310">
              <a:extLst>
                <a:ext uri="{FF2B5EF4-FFF2-40B4-BE49-F238E27FC236}">
                  <a16:creationId xmlns:a16="http://schemas.microsoft.com/office/drawing/2014/main" id="{61FFB199-69DB-4E69-B8EA-6012DB9C004D}"/>
                </a:ext>
              </a:extLst>
            </p:cNvPr>
            <p:cNvGrpSpPr/>
            <p:nvPr/>
          </p:nvGrpSpPr>
          <p:grpSpPr>
            <a:xfrm>
              <a:off x="3380789" y="3868969"/>
              <a:ext cx="1506501" cy="2389994"/>
              <a:chOff x="3205646" y="3711470"/>
              <a:chExt cx="1667212" cy="2644956"/>
            </a:xfrm>
            <a:grpFill/>
          </p:grpSpPr>
          <p:grpSp>
            <p:nvGrpSpPr>
              <p:cNvPr id="618" name="Group 617">
                <a:extLst>
                  <a:ext uri="{FF2B5EF4-FFF2-40B4-BE49-F238E27FC236}">
                    <a16:creationId xmlns:a16="http://schemas.microsoft.com/office/drawing/2014/main" id="{3BD68815-1446-4EC1-B843-C07C464D0717}"/>
                  </a:ext>
                </a:extLst>
              </p:cNvPr>
              <p:cNvGrpSpPr/>
              <p:nvPr/>
            </p:nvGrpSpPr>
            <p:grpSpPr>
              <a:xfrm>
                <a:off x="3205646" y="3888169"/>
                <a:ext cx="1667212" cy="2468257"/>
                <a:chOff x="3072359" y="3597524"/>
                <a:chExt cx="1667211" cy="2468254"/>
              </a:xfrm>
              <a:grpFill/>
            </p:grpSpPr>
            <p:grpSp>
              <p:nvGrpSpPr>
                <p:cNvPr id="625" name="Group 624">
                  <a:extLst>
                    <a:ext uri="{FF2B5EF4-FFF2-40B4-BE49-F238E27FC236}">
                      <a16:creationId xmlns:a16="http://schemas.microsoft.com/office/drawing/2014/main" id="{500575FD-98BC-44CF-977D-5CA96D969345}"/>
                    </a:ext>
                  </a:extLst>
                </p:cNvPr>
                <p:cNvGrpSpPr/>
                <p:nvPr/>
              </p:nvGrpSpPr>
              <p:grpSpPr>
                <a:xfrm>
                  <a:off x="3457540" y="3784735"/>
                  <a:ext cx="1282030" cy="2202342"/>
                  <a:chOff x="2361670" y="2704250"/>
                  <a:chExt cx="1047980" cy="1570321"/>
                </a:xfrm>
                <a:grpFill/>
                <a:effectLst/>
              </p:grpSpPr>
              <p:sp>
                <p:nvSpPr>
                  <p:cNvPr id="648" name="Freeform 94">
                    <a:extLst>
                      <a:ext uri="{FF2B5EF4-FFF2-40B4-BE49-F238E27FC236}">
                        <a16:creationId xmlns:a16="http://schemas.microsoft.com/office/drawing/2014/main" id="{6DF31475-2EAB-42EB-A939-CC963CCDB50B}"/>
                      </a:ext>
                    </a:extLst>
                  </p:cNvPr>
                  <p:cNvSpPr>
                    <a:spLocks/>
                  </p:cNvSpPr>
                  <p:nvPr/>
                </p:nvSpPr>
                <p:spPr bwMode="auto">
                  <a:xfrm>
                    <a:off x="2478228" y="2860751"/>
                    <a:ext cx="931422" cy="875757"/>
                  </a:xfrm>
                  <a:custGeom>
                    <a:avLst/>
                    <a:gdLst/>
                    <a:ahLst/>
                    <a:cxnLst>
                      <a:cxn ang="0">
                        <a:pos x="366" y="36"/>
                      </a:cxn>
                      <a:cxn ang="0">
                        <a:pos x="378" y="70"/>
                      </a:cxn>
                      <a:cxn ang="0">
                        <a:pos x="362" y="100"/>
                      </a:cxn>
                      <a:cxn ang="0">
                        <a:pos x="388" y="78"/>
                      </a:cxn>
                      <a:cxn ang="0">
                        <a:pos x="402" y="98"/>
                      </a:cxn>
                      <a:cxn ang="0">
                        <a:pos x="404" y="108"/>
                      </a:cxn>
                      <a:cxn ang="0">
                        <a:pos x="420" y="92"/>
                      </a:cxn>
                      <a:cxn ang="0">
                        <a:pos x="472" y="114"/>
                      </a:cxn>
                      <a:cxn ang="0">
                        <a:pos x="476" y="126"/>
                      </a:cxn>
                      <a:cxn ang="0">
                        <a:pos x="516" y="130"/>
                      </a:cxn>
                      <a:cxn ang="0">
                        <a:pos x="572" y="152"/>
                      </a:cxn>
                      <a:cxn ang="0">
                        <a:pos x="614" y="174"/>
                      </a:cxn>
                      <a:cxn ang="0">
                        <a:pos x="600" y="246"/>
                      </a:cxn>
                      <a:cxn ang="0">
                        <a:pos x="570" y="286"/>
                      </a:cxn>
                      <a:cxn ang="0">
                        <a:pos x="556" y="322"/>
                      </a:cxn>
                      <a:cxn ang="0">
                        <a:pos x="544" y="392"/>
                      </a:cxn>
                      <a:cxn ang="0">
                        <a:pos x="512" y="446"/>
                      </a:cxn>
                      <a:cxn ang="0">
                        <a:pos x="454" y="468"/>
                      </a:cxn>
                      <a:cxn ang="0">
                        <a:pos x="408" y="494"/>
                      </a:cxn>
                      <a:cxn ang="0">
                        <a:pos x="398" y="550"/>
                      </a:cxn>
                      <a:cxn ang="0">
                        <a:pos x="374" y="588"/>
                      </a:cxn>
                      <a:cxn ang="0">
                        <a:pos x="352" y="606"/>
                      </a:cxn>
                      <a:cxn ang="0">
                        <a:pos x="370" y="584"/>
                      </a:cxn>
                      <a:cxn ang="0">
                        <a:pos x="352" y="596"/>
                      </a:cxn>
                      <a:cxn ang="0">
                        <a:pos x="342" y="622"/>
                      </a:cxn>
                      <a:cxn ang="0">
                        <a:pos x="330" y="622"/>
                      </a:cxn>
                      <a:cxn ang="0">
                        <a:pos x="286" y="590"/>
                      </a:cxn>
                      <a:cxn ang="0">
                        <a:pos x="300" y="540"/>
                      </a:cxn>
                      <a:cxn ang="0">
                        <a:pos x="322" y="502"/>
                      </a:cxn>
                      <a:cxn ang="0">
                        <a:pos x="314" y="474"/>
                      </a:cxn>
                      <a:cxn ang="0">
                        <a:pos x="290" y="446"/>
                      </a:cxn>
                      <a:cxn ang="0">
                        <a:pos x="256" y="414"/>
                      </a:cxn>
                      <a:cxn ang="0">
                        <a:pos x="260" y="376"/>
                      </a:cxn>
                      <a:cxn ang="0">
                        <a:pos x="220" y="342"/>
                      </a:cxn>
                      <a:cxn ang="0">
                        <a:pos x="214" y="302"/>
                      </a:cxn>
                      <a:cxn ang="0">
                        <a:pos x="162" y="282"/>
                      </a:cxn>
                      <a:cxn ang="0">
                        <a:pos x="116" y="244"/>
                      </a:cxn>
                      <a:cxn ang="0">
                        <a:pos x="60" y="256"/>
                      </a:cxn>
                      <a:cxn ang="0">
                        <a:pos x="48" y="238"/>
                      </a:cxn>
                      <a:cxn ang="0">
                        <a:pos x="8" y="222"/>
                      </a:cxn>
                      <a:cxn ang="0">
                        <a:pos x="26" y="160"/>
                      </a:cxn>
                      <a:cxn ang="0">
                        <a:pos x="70" y="120"/>
                      </a:cxn>
                      <a:cxn ang="0">
                        <a:pos x="66" y="72"/>
                      </a:cxn>
                      <a:cxn ang="0">
                        <a:pos x="92" y="56"/>
                      </a:cxn>
                      <a:cxn ang="0">
                        <a:pos x="130" y="72"/>
                      </a:cxn>
                      <a:cxn ang="0">
                        <a:pos x="168" y="44"/>
                      </a:cxn>
                      <a:cxn ang="0">
                        <a:pos x="154" y="18"/>
                      </a:cxn>
                      <a:cxn ang="0">
                        <a:pos x="194" y="18"/>
                      </a:cxn>
                      <a:cxn ang="0">
                        <a:pos x="228" y="22"/>
                      </a:cxn>
                      <a:cxn ang="0">
                        <a:pos x="244" y="64"/>
                      </a:cxn>
                      <a:cxn ang="0">
                        <a:pos x="276" y="54"/>
                      </a:cxn>
                      <a:cxn ang="0">
                        <a:pos x="290" y="44"/>
                      </a:cxn>
                      <a:cxn ang="0">
                        <a:pos x="332" y="48"/>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9" name="Freeform 77">
                    <a:extLst>
                      <a:ext uri="{FF2B5EF4-FFF2-40B4-BE49-F238E27FC236}">
                        <a16:creationId xmlns:a16="http://schemas.microsoft.com/office/drawing/2014/main" id="{02C0923F-06B5-4100-AD16-CBCE26F17EE0}"/>
                      </a:ext>
                    </a:extLst>
                  </p:cNvPr>
                  <p:cNvSpPr>
                    <a:spLocks/>
                  </p:cNvSpPr>
                  <p:nvPr/>
                </p:nvSpPr>
                <p:spPr bwMode="auto">
                  <a:xfrm>
                    <a:off x="2361670" y="2704250"/>
                    <a:ext cx="279427" cy="365127"/>
                  </a:xfrm>
                  <a:custGeom>
                    <a:avLst/>
                    <a:gdLst/>
                    <a:ahLst/>
                    <a:cxnLst>
                      <a:cxn ang="0">
                        <a:pos x="30" y="72"/>
                      </a:cxn>
                      <a:cxn ang="0">
                        <a:pos x="34" y="58"/>
                      </a:cxn>
                      <a:cxn ang="0">
                        <a:pos x="50" y="42"/>
                      </a:cxn>
                      <a:cxn ang="0">
                        <a:pos x="54" y="28"/>
                      </a:cxn>
                      <a:cxn ang="0">
                        <a:pos x="74" y="20"/>
                      </a:cxn>
                      <a:cxn ang="0">
                        <a:pos x="88" y="16"/>
                      </a:cxn>
                      <a:cxn ang="0">
                        <a:pos x="104" y="6"/>
                      </a:cxn>
                      <a:cxn ang="0">
                        <a:pos x="116" y="0"/>
                      </a:cxn>
                      <a:cxn ang="0">
                        <a:pos x="118" y="10"/>
                      </a:cxn>
                      <a:cxn ang="0">
                        <a:pos x="106" y="18"/>
                      </a:cxn>
                      <a:cxn ang="0">
                        <a:pos x="92" y="34"/>
                      </a:cxn>
                      <a:cxn ang="0">
                        <a:pos x="92" y="54"/>
                      </a:cxn>
                      <a:cxn ang="0">
                        <a:pos x="100" y="64"/>
                      </a:cxn>
                      <a:cxn ang="0">
                        <a:pos x="102" y="82"/>
                      </a:cxn>
                      <a:cxn ang="0">
                        <a:pos x="136" y="84"/>
                      </a:cxn>
                      <a:cxn ang="0">
                        <a:pos x="176" y="96"/>
                      </a:cxn>
                      <a:cxn ang="0">
                        <a:pos x="176" y="110"/>
                      </a:cxn>
                      <a:cxn ang="0">
                        <a:pos x="176" y="128"/>
                      </a:cxn>
                      <a:cxn ang="0">
                        <a:pos x="178" y="136"/>
                      </a:cxn>
                      <a:cxn ang="0">
                        <a:pos x="180" y="150"/>
                      </a:cxn>
                      <a:cxn ang="0">
                        <a:pos x="184" y="162"/>
                      </a:cxn>
                      <a:cxn ang="0">
                        <a:pos x="178" y="168"/>
                      </a:cxn>
                      <a:cxn ang="0">
                        <a:pos x="168" y="170"/>
                      </a:cxn>
                      <a:cxn ang="0">
                        <a:pos x="140" y="172"/>
                      </a:cxn>
                      <a:cxn ang="0">
                        <a:pos x="138" y="176"/>
                      </a:cxn>
                      <a:cxn ang="0">
                        <a:pos x="146" y="180"/>
                      </a:cxn>
                      <a:cxn ang="0">
                        <a:pos x="152" y="188"/>
                      </a:cxn>
                      <a:cxn ang="0">
                        <a:pos x="142" y="186"/>
                      </a:cxn>
                      <a:cxn ang="0">
                        <a:pos x="140" y="200"/>
                      </a:cxn>
                      <a:cxn ang="0">
                        <a:pos x="148" y="220"/>
                      </a:cxn>
                      <a:cxn ang="0">
                        <a:pos x="144" y="252"/>
                      </a:cxn>
                      <a:cxn ang="0">
                        <a:pos x="132" y="262"/>
                      </a:cxn>
                      <a:cxn ang="0">
                        <a:pos x="136" y="246"/>
                      </a:cxn>
                      <a:cxn ang="0">
                        <a:pos x="132" y="234"/>
                      </a:cxn>
                      <a:cxn ang="0">
                        <a:pos x="86" y="224"/>
                      </a:cxn>
                      <a:cxn ang="0">
                        <a:pos x="64" y="200"/>
                      </a:cxn>
                      <a:cxn ang="0">
                        <a:pos x="38" y="192"/>
                      </a:cxn>
                      <a:cxn ang="0">
                        <a:pos x="16" y="186"/>
                      </a:cxn>
                      <a:cxn ang="0">
                        <a:pos x="4" y="168"/>
                      </a:cxn>
                      <a:cxn ang="0">
                        <a:pos x="12" y="158"/>
                      </a:cxn>
                      <a:cxn ang="0">
                        <a:pos x="24" y="138"/>
                      </a:cxn>
                      <a:cxn ang="0">
                        <a:pos x="24" y="110"/>
                      </a:cxn>
                      <a:cxn ang="0">
                        <a:pos x="20" y="90"/>
                      </a:cxn>
                      <a:cxn ang="0">
                        <a:pos x="26" y="72"/>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50" name="Freeform 89">
                    <a:extLst>
                      <a:ext uri="{FF2B5EF4-FFF2-40B4-BE49-F238E27FC236}">
                        <a16:creationId xmlns:a16="http://schemas.microsoft.com/office/drawing/2014/main" id="{DF6E98C7-B559-49C5-B17B-2A5D67C81D71}"/>
                      </a:ext>
                    </a:extLst>
                  </p:cNvPr>
                  <p:cNvSpPr>
                    <a:spLocks/>
                  </p:cNvSpPr>
                  <p:nvPr/>
                </p:nvSpPr>
                <p:spPr bwMode="auto">
                  <a:xfrm>
                    <a:off x="2439167" y="3352144"/>
                    <a:ext cx="204312" cy="922427"/>
                  </a:xfrm>
                  <a:custGeom>
                    <a:avLst/>
                    <a:gdLst/>
                    <a:ahLst/>
                    <a:cxnLst>
                      <a:cxn ang="0">
                        <a:pos x="96" y="2"/>
                      </a:cxn>
                      <a:cxn ang="0">
                        <a:pos x="112" y="38"/>
                      </a:cxn>
                      <a:cxn ang="0">
                        <a:pos x="124" y="82"/>
                      </a:cxn>
                      <a:cxn ang="0">
                        <a:pos x="134" y="108"/>
                      </a:cxn>
                      <a:cxn ang="0">
                        <a:pos x="110" y="130"/>
                      </a:cxn>
                      <a:cxn ang="0">
                        <a:pos x="90" y="198"/>
                      </a:cxn>
                      <a:cxn ang="0">
                        <a:pos x="82" y="250"/>
                      </a:cxn>
                      <a:cxn ang="0">
                        <a:pos x="84" y="302"/>
                      </a:cxn>
                      <a:cxn ang="0">
                        <a:pos x="74" y="354"/>
                      </a:cxn>
                      <a:cxn ang="0">
                        <a:pos x="60" y="426"/>
                      </a:cxn>
                      <a:cxn ang="0">
                        <a:pos x="60" y="458"/>
                      </a:cxn>
                      <a:cxn ang="0">
                        <a:pos x="62" y="502"/>
                      </a:cxn>
                      <a:cxn ang="0">
                        <a:pos x="52" y="558"/>
                      </a:cxn>
                      <a:cxn ang="0">
                        <a:pos x="34" y="588"/>
                      </a:cxn>
                      <a:cxn ang="0">
                        <a:pos x="52" y="606"/>
                      </a:cxn>
                      <a:cxn ang="0">
                        <a:pos x="68" y="636"/>
                      </a:cxn>
                      <a:cxn ang="0">
                        <a:pos x="88" y="648"/>
                      </a:cxn>
                      <a:cxn ang="0">
                        <a:pos x="74" y="666"/>
                      </a:cxn>
                      <a:cxn ang="0">
                        <a:pos x="58" y="668"/>
                      </a:cxn>
                      <a:cxn ang="0">
                        <a:pos x="70" y="652"/>
                      </a:cxn>
                      <a:cxn ang="0">
                        <a:pos x="52" y="662"/>
                      </a:cxn>
                      <a:cxn ang="0">
                        <a:pos x="46" y="648"/>
                      </a:cxn>
                      <a:cxn ang="0">
                        <a:pos x="38" y="646"/>
                      </a:cxn>
                      <a:cxn ang="0">
                        <a:pos x="42" y="632"/>
                      </a:cxn>
                      <a:cxn ang="0">
                        <a:pos x="26" y="630"/>
                      </a:cxn>
                      <a:cxn ang="0">
                        <a:pos x="20" y="606"/>
                      </a:cxn>
                      <a:cxn ang="0">
                        <a:pos x="16" y="590"/>
                      </a:cxn>
                      <a:cxn ang="0">
                        <a:pos x="8" y="558"/>
                      </a:cxn>
                      <a:cxn ang="0">
                        <a:pos x="18" y="568"/>
                      </a:cxn>
                      <a:cxn ang="0">
                        <a:pos x="28" y="556"/>
                      </a:cxn>
                      <a:cxn ang="0">
                        <a:pos x="28" y="548"/>
                      </a:cxn>
                      <a:cxn ang="0">
                        <a:pos x="18" y="536"/>
                      </a:cxn>
                      <a:cxn ang="0">
                        <a:pos x="16" y="530"/>
                      </a:cxn>
                      <a:cxn ang="0">
                        <a:pos x="10" y="514"/>
                      </a:cxn>
                      <a:cxn ang="0">
                        <a:pos x="24" y="506"/>
                      </a:cxn>
                      <a:cxn ang="0">
                        <a:pos x="42" y="494"/>
                      </a:cxn>
                      <a:cxn ang="0">
                        <a:pos x="44" y="462"/>
                      </a:cxn>
                      <a:cxn ang="0">
                        <a:pos x="46" y="440"/>
                      </a:cxn>
                      <a:cxn ang="0">
                        <a:pos x="36" y="428"/>
                      </a:cxn>
                      <a:cxn ang="0">
                        <a:pos x="32" y="456"/>
                      </a:cxn>
                      <a:cxn ang="0">
                        <a:pos x="22" y="450"/>
                      </a:cxn>
                      <a:cxn ang="0">
                        <a:pos x="28" y="426"/>
                      </a:cxn>
                      <a:cxn ang="0">
                        <a:pos x="32" y="394"/>
                      </a:cxn>
                      <a:cxn ang="0">
                        <a:pos x="34" y="366"/>
                      </a:cxn>
                      <a:cxn ang="0">
                        <a:pos x="38" y="346"/>
                      </a:cxn>
                      <a:cxn ang="0">
                        <a:pos x="52" y="308"/>
                      </a:cxn>
                      <a:cxn ang="0">
                        <a:pos x="64" y="270"/>
                      </a:cxn>
                      <a:cxn ang="0">
                        <a:pos x="70" y="214"/>
                      </a:cxn>
                      <a:cxn ang="0">
                        <a:pos x="70" y="194"/>
                      </a:cxn>
                      <a:cxn ang="0">
                        <a:pos x="82" y="98"/>
                      </a:cxn>
                      <a:cxn ang="0">
                        <a:pos x="84" y="18"/>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sp>
              <p:nvSpPr>
                <p:cNvPr id="626" name="Freeform 62">
                  <a:extLst>
                    <a:ext uri="{FF2B5EF4-FFF2-40B4-BE49-F238E27FC236}">
                      <a16:creationId xmlns:a16="http://schemas.microsoft.com/office/drawing/2014/main" id="{E2905C52-39AE-40B7-8711-91F3C72900FA}"/>
                    </a:ext>
                  </a:extLst>
                </p:cNvPr>
                <p:cNvSpPr>
                  <a:spLocks/>
                </p:cNvSpPr>
                <p:nvPr/>
              </p:nvSpPr>
              <p:spPr bwMode="auto">
                <a:xfrm>
                  <a:off x="3072359" y="3616779"/>
                  <a:ext cx="106593" cy="123201"/>
                </a:xfrm>
                <a:custGeom>
                  <a:avLst/>
                  <a:gdLst/>
                  <a:ahLst/>
                  <a:cxnLst>
                    <a:cxn ang="0">
                      <a:pos x="34" y="64"/>
                    </a:cxn>
                    <a:cxn ang="0">
                      <a:pos x="42" y="56"/>
                    </a:cxn>
                    <a:cxn ang="0">
                      <a:pos x="48" y="50"/>
                    </a:cxn>
                    <a:cxn ang="0">
                      <a:pos x="52" y="46"/>
                    </a:cxn>
                    <a:cxn ang="0">
                      <a:pos x="58" y="38"/>
                    </a:cxn>
                    <a:cxn ang="0">
                      <a:pos x="54" y="34"/>
                    </a:cxn>
                    <a:cxn ang="0">
                      <a:pos x="48" y="34"/>
                    </a:cxn>
                    <a:cxn ang="0">
                      <a:pos x="48" y="0"/>
                    </a:cxn>
                    <a:cxn ang="0">
                      <a:pos x="18" y="2"/>
                    </a:cxn>
                    <a:cxn ang="0">
                      <a:pos x="16" y="6"/>
                    </a:cxn>
                    <a:cxn ang="0">
                      <a:pos x="18" y="14"/>
                    </a:cxn>
                    <a:cxn ang="0">
                      <a:pos x="26" y="20"/>
                    </a:cxn>
                    <a:cxn ang="0">
                      <a:pos x="30" y="26"/>
                    </a:cxn>
                    <a:cxn ang="0">
                      <a:pos x="26" y="28"/>
                    </a:cxn>
                    <a:cxn ang="0">
                      <a:pos x="14" y="30"/>
                    </a:cxn>
                    <a:cxn ang="0">
                      <a:pos x="10" y="28"/>
                    </a:cxn>
                    <a:cxn ang="0">
                      <a:pos x="4" y="36"/>
                    </a:cxn>
                    <a:cxn ang="0">
                      <a:pos x="2" y="42"/>
                    </a:cxn>
                    <a:cxn ang="0">
                      <a:pos x="0" y="54"/>
                    </a:cxn>
                    <a:cxn ang="0">
                      <a:pos x="6" y="58"/>
                    </a:cxn>
                    <a:cxn ang="0">
                      <a:pos x="12" y="62"/>
                    </a:cxn>
                    <a:cxn ang="0">
                      <a:pos x="22" y="64"/>
                    </a:cxn>
                    <a:cxn ang="0">
                      <a:pos x="34" y="64"/>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7" name="Freeform 63">
                  <a:extLst>
                    <a:ext uri="{FF2B5EF4-FFF2-40B4-BE49-F238E27FC236}">
                      <a16:creationId xmlns:a16="http://schemas.microsoft.com/office/drawing/2014/main" id="{50904790-958C-4508-B30C-8CC317E416BC}"/>
                    </a:ext>
                  </a:extLst>
                </p:cNvPr>
                <p:cNvSpPr>
                  <a:spLocks/>
                </p:cNvSpPr>
                <p:nvPr/>
              </p:nvSpPr>
              <p:spPr bwMode="auto">
                <a:xfrm>
                  <a:off x="3160575" y="3597524"/>
                  <a:ext cx="22054" cy="84701"/>
                </a:xfrm>
                <a:custGeom>
                  <a:avLst/>
                  <a:gdLst/>
                  <a:ahLst/>
                  <a:cxnLst>
                    <a:cxn ang="0">
                      <a:pos x="10" y="0"/>
                    </a:cxn>
                    <a:cxn ang="0">
                      <a:pos x="12" y="6"/>
                    </a:cxn>
                    <a:cxn ang="0">
                      <a:pos x="10" y="12"/>
                    </a:cxn>
                    <a:cxn ang="0">
                      <a:pos x="10" y="26"/>
                    </a:cxn>
                    <a:cxn ang="0">
                      <a:pos x="10" y="34"/>
                    </a:cxn>
                    <a:cxn ang="0">
                      <a:pos x="6" y="38"/>
                    </a:cxn>
                    <a:cxn ang="0">
                      <a:pos x="0" y="44"/>
                    </a:cxn>
                    <a:cxn ang="0">
                      <a:pos x="0" y="10"/>
                    </a:cxn>
                    <a:cxn ang="0">
                      <a:pos x="6" y="4"/>
                    </a:cxn>
                    <a:cxn ang="0">
                      <a:pos x="10" y="0"/>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8" name="Freeform 64">
                  <a:extLst>
                    <a:ext uri="{FF2B5EF4-FFF2-40B4-BE49-F238E27FC236}">
                      <a16:creationId xmlns:a16="http://schemas.microsoft.com/office/drawing/2014/main" id="{9EAC1614-5F50-41E5-9B8E-4626DF4AA026}"/>
                    </a:ext>
                  </a:extLst>
                </p:cNvPr>
                <p:cNvSpPr>
                  <a:spLocks/>
                </p:cNvSpPr>
                <p:nvPr/>
              </p:nvSpPr>
              <p:spPr bwMode="auto">
                <a:xfrm>
                  <a:off x="3134852" y="3720731"/>
                  <a:ext cx="62487" cy="42351"/>
                </a:xfrm>
                <a:custGeom>
                  <a:avLst/>
                  <a:gdLst/>
                  <a:ahLst/>
                  <a:cxnLst>
                    <a:cxn ang="0">
                      <a:pos x="0" y="10"/>
                    </a:cxn>
                    <a:cxn ang="0">
                      <a:pos x="12" y="0"/>
                    </a:cxn>
                    <a:cxn ang="0">
                      <a:pos x="18" y="4"/>
                    </a:cxn>
                    <a:cxn ang="0">
                      <a:pos x="24" y="8"/>
                    </a:cxn>
                    <a:cxn ang="0">
                      <a:pos x="32" y="10"/>
                    </a:cxn>
                    <a:cxn ang="0">
                      <a:pos x="34" y="14"/>
                    </a:cxn>
                    <a:cxn ang="0">
                      <a:pos x="30" y="20"/>
                    </a:cxn>
                    <a:cxn ang="0">
                      <a:pos x="26" y="22"/>
                    </a:cxn>
                    <a:cxn ang="0">
                      <a:pos x="16" y="18"/>
                    </a:cxn>
                    <a:cxn ang="0">
                      <a:pos x="8" y="14"/>
                    </a:cxn>
                    <a:cxn ang="0">
                      <a:pos x="0" y="10"/>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9" name="Freeform 65">
                  <a:extLst>
                    <a:ext uri="{FF2B5EF4-FFF2-40B4-BE49-F238E27FC236}">
                      <a16:creationId xmlns:a16="http://schemas.microsoft.com/office/drawing/2014/main" id="{59C3A645-2C27-49FB-A71E-72B700E41967}"/>
                    </a:ext>
                  </a:extLst>
                </p:cNvPr>
                <p:cNvSpPr>
                  <a:spLocks/>
                </p:cNvSpPr>
                <p:nvPr/>
              </p:nvSpPr>
              <p:spPr bwMode="auto">
                <a:xfrm>
                  <a:off x="3156899" y="3678377"/>
                  <a:ext cx="176432" cy="92401"/>
                </a:xfrm>
                <a:custGeom>
                  <a:avLst/>
                  <a:gdLst/>
                  <a:ahLst/>
                  <a:cxnLst>
                    <a:cxn ang="0">
                      <a:pos x="12" y="6"/>
                    </a:cxn>
                    <a:cxn ang="0">
                      <a:pos x="26" y="2"/>
                    </a:cxn>
                    <a:cxn ang="0">
                      <a:pos x="34" y="2"/>
                    </a:cxn>
                    <a:cxn ang="0">
                      <a:pos x="42" y="4"/>
                    </a:cxn>
                    <a:cxn ang="0">
                      <a:pos x="52" y="2"/>
                    </a:cxn>
                    <a:cxn ang="0">
                      <a:pos x="64" y="0"/>
                    </a:cxn>
                    <a:cxn ang="0">
                      <a:pos x="74" y="0"/>
                    </a:cxn>
                    <a:cxn ang="0">
                      <a:pos x="80" y="0"/>
                    </a:cxn>
                    <a:cxn ang="0">
                      <a:pos x="84" y="4"/>
                    </a:cxn>
                    <a:cxn ang="0">
                      <a:pos x="96" y="12"/>
                    </a:cxn>
                    <a:cxn ang="0">
                      <a:pos x="94" y="16"/>
                    </a:cxn>
                    <a:cxn ang="0">
                      <a:pos x="88" y="18"/>
                    </a:cxn>
                    <a:cxn ang="0">
                      <a:pos x="80" y="18"/>
                    </a:cxn>
                    <a:cxn ang="0">
                      <a:pos x="70" y="18"/>
                    </a:cxn>
                    <a:cxn ang="0">
                      <a:pos x="64" y="22"/>
                    </a:cxn>
                    <a:cxn ang="0">
                      <a:pos x="56" y="30"/>
                    </a:cxn>
                    <a:cxn ang="0">
                      <a:pos x="48" y="32"/>
                    </a:cxn>
                    <a:cxn ang="0">
                      <a:pos x="42" y="34"/>
                    </a:cxn>
                    <a:cxn ang="0">
                      <a:pos x="40" y="42"/>
                    </a:cxn>
                    <a:cxn ang="0">
                      <a:pos x="36" y="46"/>
                    </a:cxn>
                    <a:cxn ang="0">
                      <a:pos x="30" y="48"/>
                    </a:cxn>
                    <a:cxn ang="0">
                      <a:pos x="30" y="42"/>
                    </a:cxn>
                    <a:cxn ang="0">
                      <a:pos x="28" y="36"/>
                    </a:cxn>
                    <a:cxn ang="0">
                      <a:pos x="22" y="36"/>
                    </a:cxn>
                    <a:cxn ang="0">
                      <a:pos x="20" y="32"/>
                    </a:cxn>
                    <a:cxn ang="0">
                      <a:pos x="6" y="26"/>
                    </a:cxn>
                    <a:cxn ang="0">
                      <a:pos x="0" y="22"/>
                    </a:cxn>
                    <a:cxn ang="0">
                      <a:pos x="12" y="6"/>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0" name="Freeform 66">
                  <a:extLst>
                    <a:ext uri="{FF2B5EF4-FFF2-40B4-BE49-F238E27FC236}">
                      <a16:creationId xmlns:a16="http://schemas.microsoft.com/office/drawing/2014/main" id="{731C0715-AD7E-42DD-B879-8B7B3FA8130B}"/>
                    </a:ext>
                  </a:extLst>
                </p:cNvPr>
                <p:cNvSpPr>
                  <a:spLocks/>
                </p:cNvSpPr>
                <p:nvPr/>
              </p:nvSpPr>
              <p:spPr bwMode="auto">
                <a:xfrm>
                  <a:off x="3212035" y="3709168"/>
                  <a:ext cx="117621" cy="127051"/>
                </a:xfrm>
                <a:custGeom>
                  <a:avLst/>
                  <a:gdLst/>
                  <a:ahLst/>
                  <a:cxnLst>
                    <a:cxn ang="0">
                      <a:pos x="54" y="66"/>
                    </a:cxn>
                    <a:cxn ang="0">
                      <a:pos x="44" y="62"/>
                    </a:cxn>
                    <a:cxn ang="0">
                      <a:pos x="26" y="60"/>
                    </a:cxn>
                    <a:cxn ang="0">
                      <a:pos x="14" y="50"/>
                    </a:cxn>
                    <a:cxn ang="0">
                      <a:pos x="6" y="42"/>
                    </a:cxn>
                    <a:cxn ang="0">
                      <a:pos x="0" y="32"/>
                    </a:cxn>
                    <a:cxn ang="0">
                      <a:pos x="10" y="26"/>
                    </a:cxn>
                    <a:cxn ang="0">
                      <a:pos x="12" y="18"/>
                    </a:cxn>
                    <a:cxn ang="0">
                      <a:pos x="26" y="14"/>
                    </a:cxn>
                    <a:cxn ang="0">
                      <a:pos x="34" y="6"/>
                    </a:cxn>
                    <a:cxn ang="0">
                      <a:pos x="40" y="2"/>
                    </a:cxn>
                    <a:cxn ang="0">
                      <a:pos x="50" y="2"/>
                    </a:cxn>
                    <a:cxn ang="0">
                      <a:pos x="58" y="2"/>
                    </a:cxn>
                    <a:cxn ang="0">
                      <a:pos x="64" y="0"/>
                    </a:cxn>
                    <a:cxn ang="0">
                      <a:pos x="64" y="6"/>
                    </a:cxn>
                    <a:cxn ang="0">
                      <a:pos x="62" y="18"/>
                    </a:cxn>
                    <a:cxn ang="0">
                      <a:pos x="58" y="30"/>
                    </a:cxn>
                    <a:cxn ang="0">
                      <a:pos x="56" y="42"/>
                    </a:cxn>
                    <a:cxn ang="0">
                      <a:pos x="56" y="52"/>
                    </a:cxn>
                    <a:cxn ang="0">
                      <a:pos x="54" y="66"/>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1" name="Freeform 67">
                  <a:extLst>
                    <a:ext uri="{FF2B5EF4-FFF2-40B4-BE49-F238E27FC236}">
                      <a16:creationId xmlns:a16="http://schemas.microsoft.com/office/drawing/2014/main" id="{80FE1726-4853-4BA8-BBDB-984C86E26DAD}"/>
                    </a:ext>
                  </a:extLst>
                </p:cNvPr>
                <p:cNvSpPr>
                  <a:spLocks/>
                </p:cNvSpPr>
                <p:nvPr/>
              </p:nvSpPr>
              <p:spPr bwMode="auto">
                <a:xfrm>
                  <a:off x="3256143" y="3824679"/>
                  <a:ext cx="91892" cy="84701"/>
                </a:xfrm>
                <a:custGeom>
                  <a:avLst/>
                  <a:gdLst/>
                  <a:ahLst/>
                  <a:cxnLst>
                    <a:cxn ang="0">
                      <a:pos x="18" y="20"/>
                    </a:cxn>
                    <a:cxn ang="0">
                      <a:pos x="12" y="16"/>
                    </a:cxn>
                    <a:cxn ang="0">
                      <a:pos x="10" y="22"/>
                    </a:cxn>
                    <a:cxn ang="0">
                      <a:pos x="8" y="24"/>
                    </a:cxn>
                    <a:cxn ang="0">
                      <a:pos x="2" y="20"/>
                    </a:cxn>
                    <a:cxn ang="0">
                      <a:pos x="0" y="16"/>
                    </a:cxn>
                    <a:cxn ang="0">
                      <a:pos x="0" y="10"/>
                    </a:cxn>
                    <a:cxn ang="0">
                      <a:pos x="2" y="6"/>
                    </a:cxn>
                    <a:cxn ang="0">
                      <a:pos x="2" y="0"/>
                    </a:cxn>
                    <a:cxn ang="0">
                      <a:pos x="18" y="2"/>
                    </a:cxn>
                    <a:cxn ang="0">
                      <a:pos x="30" y="6"/>
                    </a:cxn>
                    <a:cxn ang="0">
                      <a:pos x="34" y="10"/>
                    </a:cxn>
                    <a:cxn ang="0">
                      <a:pos x="42" y="18"/>
                    </a:cxn>
                    <a:cxn ang="0">
                      <a:pos x="48" y="24"/>
                    </a:cxn>
                    <a:cxn ang="0">
                      <a:pos x="50" y="28"/>
                    </a:cxn>
                    <a:cxn ang="0">
                      <a:pos x="46" y="30"/>
                    </a:cxn>
                    <a:cxn ang="0">
                      <a:pos x="44" y="36"/>
                    </a:cxn>
                    <a:cxn ang="0">
                      <a:pos x="42" y="42"/>
                    </a:cxn>
                    <a:cxn ang="0">
                      <a:pos x="38" y="44"/>
                    </a:cxn>
                    <a:cxn ang="0">
                      <a:pos x="34" y="32"/>
                    </a:cxn>
                    <a:cxn ang="0">
                      <a:pos x="28" y="26"/>
                    </a:cxn>
                    <a:cxn ang="0">
                      <a:pos x="24" y="24"/>
                    </a:cxn>
                    <a:cxn ang="0">
                      <a:pos x="18" y="20"/>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2" name="Freeform 68">
                  <a:extLst>
                    <a:ext uri="{FF2B5EF4-FFF2-40B4-BE49-F238E27FC236}">
                      <a16:creationId xmlns:a16="http://schemas.microsoft.com/office/drawing/2014/main" id="{42C5BC3D-1094-48F1-B68C-5162395A88CD}"/>
                    </a:ext>
                  </a:extLst>
                </p:cNvPr>
                <p:cNvSpPr>
                  <a:spLocks/>
                </p:cNvSpPr>
                <p:nvPr/>
              </p:nvSpPr>
              <p:spPr bwMode="auto">
                <a:xfrm>
                  <a:off x="3325980" y="3874713"/>
                  <a:ext cx="187460" cy="73151"/>
                </a:xfrm>
                <a:custGeom>
                  <a:avLst/>
                  <a:gdLst/>
                  <a:ahLst/>
                  <a:cxnLst>
                    <a:cxn ang="0">
                      <a:pos x="88" y="34"/>
                    </a:cxn>
                    <a:cxn ang="0">
                      <a:pos x="82" y="32"/>
                    </a:cxn>
                    <a:cxn ang="0">
                      <a:pos x="80" y="28"/>
                    </a:cxn>
                    <a:cxn ang="0">
                      <a:pos x="80" y="22"/>
                    </a:cxn>
                    <a:cxn ang="0">
                      <a:pos x="80" y="16"/>
                    </a:cxn>
                    <a:cxn ang="0">
                      <a:pos x="78" y="12"/>
                    </a:cxn>
                    <a:cxn ang="0">
                      <a:pos x="72" y="10"/>
                    </a:cxn>
                    <a:cxn ang="0">
                      <a:pos x="66" y="10"/>
                    </a:cxn>
                    <a:cxn ang="0">
                      <a:pos x="62" y="12"/>
                    </a:cxn>
                    <a:cxn ang="0">
                      <a:pos x="60" y="16"/>
                    </a:cxn>
                    <a:cxn ang="0">
                      <a:pos x="52" y="18"/>
                    </a:cxn>
                    <a:cxn ang="0">
                      <a:pos x="48" y="22"/>
                    </a:cxn>
                    <a:cxn ang="0">
                      <a:pos x="50" y="26"/>
                    </a:cxn>
                    <a:cxn ang="0">
                      <a:pos x="52" y="30"/>
                    </a:cxn>
                    <a:cxn ang="0">
                      <a:pos x="52" y="36"/>
                    </a:cxn>
                    <a:cxn ang="0">
                      <a:pos x="44" y="38"/>
                    </a:cxn>
                    <a:cxn ang="0">
                      <a:pos x="38" y="32"/>
                    </a:cxn>
                    <a:cxn ang="0">
                      <a:pos x="32" y="26"/>
                    </a:cxn>
                    <a:cxn ang="0">
                      <a:pos x="26" y="22"/>
                    </a:cxn>
                    <a:cxn ang="0">
                      <a:pos x="18" y="20"/>
                    </a:cxn>
                    <a:cxn ang="0">
                      <a:pos x="14" y="18"/>
                    </a:cxn>
                    <a:cxn ang="0">
                      <a:pos x="8" y="20"/>
                    </a:cxn>
                    <a:cxn ang="0">
                      <a:pos x="0" y="18"/>
                    </a:cxn>
                    <a:cxn ang="0">
                      <a:pos x="4" y="14"/>
                    </a:cxn>
                    <a:cxn ang="0">
                      <a:pos x="6" y="8"/>
                    </a:cxn>
                    <a:cxn ang="0">
                      <a:pos x="12" y="2"/>
                    </a:cxn>
                    <a:cxn ang="0">
                      <a:pos x="18" y="4"/>
                    </a:cxn>
                    <a:cxn ang="0">
                      <a:pos x="22" y="8"/>
                    </a:cxn>
                    <a:cxn ang="0">
                      <a:pos x="30" y="12"/>
                    </a:cxn>
                    <a:cxn ang="0">
                      <a:pos x="38" y="12"/>
                    </a:cxn>
                    <a:cxn ang="0">
                      <a:pos x="44" y="10"/>
                    </a:cxn>
                    <a:cxn ang="0">
                      <a:pos x="52" y="6"/>
                    </a:cxn>
                    <a:cxn ang="0">
                      <a:pos x="62" y="2"/>
                    </a:cxn>
                    <a:cxn ang="0">
                      <a:pos x="72" y="0"/>
                    </a:cxn>
                    <a:cxn ang="0">
                      <a:pos x="82" y="2"/>
                    </a:cxn>
                    <a:cxn ang="0">
                      <a:pos x="88" y="6"/>
                    </a:cxn>
                    <a:cxn ang="0">
                      <a:pos x="94" y="10"/>
                    </a:cxn>
                    <a:cxn ang="0">
                      <a:pos x="98" y="16"/>
                    </a:cxn>
                    <a:cxn ang="0">
                      <a:pos x="102" y="20"/>
                    </a:cxn>
                    <a:cxn ang="0">
                      <a:pos x="100" y="26"/>
                    </a:cxn>
                    <a:cxn ang="0">
                      <a:pos x="94" y="30"/>
                    </a:cxn>
                    <a:cxn ang="0">
                      <a:pos x="88" y="34"/>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3" name="Freeform 78">
                  <a:extLst>
                    <a:ext uri="{FF2B5EF4-FFF2-40B4-BE49-F238E27FC236}">
                      <a16:creationId xmlns:a16="http://schemas.microsoft.com/office/drawing/2014/main" id="{753481FD-9C9B-4C01-A293-896A91787BE4}"/>
                    </a:ext>
                  </a:extLst>
                </p:cNvPr>
                <p:cNvSpPr>
                  <a:spLocks/>
                </p:cNvSpPr>
                <p:nvPr/>
              </p:nvSpPr>
              <p:spPr bwMode="auto">
                <a:xfrm>
                  <a:off x="3403146" y="4125254"/>
                  <a:ext cx="161725" cy="192513"/>
                </a:xfrm>
                <a:custGeom>
                  <a:avLst/>
                  <a:gdLst/>
                  <a:ahLst/>
                  <a:cxnLst>
                    <a:cxn ang="0">
                      <a:pos x="26" y="100"/>
                    </a:cxn>
                    <a:cxn ang="0">
                      <a:pos x="20" y="94"/>
                    </a:cxn>
                    <a:cxn ang="0">
                      <a:pos x="8" y="88"/>
                    </a:cxn>
                    <a:cxn ang="0">
                      <a:pos x="8" y="76"/>
                    </a:cxn>
                    <a:cxn ang="0">
                      <a:pos x="14" y="72"/>
                    </a:cxn>
                    <a:cxn ang="0">
                      <a:pos x="18" y="64"/>
                    </a:cxn>
                    <a:cxn ang="0">
                      <a:pos x="18" y="58"/>
                    </a:cxn>
                    <a:cxn ang="0">
                      <a:pos x="14" y="58"/>
                    </a:cxn>
                    <a:cxn ang="0">
                      <a:pos x="10" y="62"/>
                    </a:cxn>
                    <a:cxn ang="0">
                      <a:pos x="6" y="62"/>
                    </a:cxn>
                    <a:cxn ang="0">
                      <a:pos x="0" y="58"/>
                    </a:cxn>
                    <a:cxn ang="0">
                      <a:pos x="0" y="48"/>
                    </a:cxn>
                    <a:cxn ang="0">
                      <a:pos x="2" y="38"/>
                    </a:cxn>
                    <a:cxn ang="0">
                      <a:pos x="6" y="26"/>
                    </a:cxn>
                    <a:cxn ang="0">
                      <a:pos x="10" y="18"/>
                    </a:cxn>
                    <a:cxn ang="0">
                      <a:pos x="14" y="12"/>
                    </a:cxn>
                    <a:cxn ang="0">
                      <a:pos x="22" y="6"/>
                    </a:cxn>
                    <a:cxn ang="0">
                      <a:pos x="32" y="0"/>
                    </a:cxn>
                    <a:cxn ang="0">
                      <a:pos x="58" y="16"/>
                    </a:cxn>
                    <a:cxn ang="0">
                      <a:pos x="70" y="16"/>
                    </a:cxn>
                    <a:cxn ang="0">
                      <a:pos x="88" y="22"/>
                    </a:cxn>
                    <a:cxn ang="0">
                      <a:pos x="86" y="30"/>
                    </a:cxn>
                    <a:cxn ang="0">
                      <a:pos x="86" y="40"/>
                    </a:cxn>
                    <a:cxn ang="0">
                      <a:pos x="82" y="48"/>
                    </a:cxn>
                    <a:cxn ang="0">
                      <a:pos x="76" y="56"/>
                    </a:cxn>
                    <a:cxn ang="0">
                      <a:pos x="68" y="62"/>
                    </a:cxn>
                    <a:cxn ang="0">
                      <a:pos x="52" y="68"/>
                    </a:cxn>
                    <a:cxn ang="0">
                      <a:pos x="46" y="74"/>
                    </a:cxn>
                    <a:cxn ang="0">
                      <a:pos x="40" y="82"/>
                    </a:cxn>
                    <a:cxn ang="0">
                      <a:pos x="36" y="92"/>
                    </a:cxn>
                    <a:cxn ang="0">
                      <a:pos x="26" y="100"/>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4" name="Freeform 79">
                  <a:extLst>
                    <a:ext uri="{FF2B5EF4-FFF2-40B4-BE49-F238E27FC236}">
                      <a16:creationId xmlns:a16="http://schemas.microsoft.com/office/drawing/2014/main" id="{C8117F69-EA9F-4F5B-9CF9-FD46D5C29BFF}"/>
                    </a:ext>
                  </a:extLst>
                </p:cNvPr>
                <p:cNvSpPr>
                  <a:spLocks/>
                </p:cNvSpPr>
                <p:nvPr/>
              </p:nvSpPr>
              <p:spPr bwMode="auto">
                <a:xfrm>
                  <a:off x="3950806" y="3832617"/>
                  <a:ext cx="36756" cy="30803"/>
                </a:xfrm>
                <a:custGeom>
                  <a:avLst/>
                  <a:gdLst/>
                  <a:ahLst/>
                  <a:cxnLst>
                    <a:cxn ang="0">
                      <a:pos x="12" y="0"/>
                    </a:cxn>
                    <a:cxn ang="0">
                      <a:pos x="20" y="0"/>
                    </a:cxn>
                    <a:cxn ang="0">
                      <a:pos x="18" y="10"/>
                    </a:cxn>
                    <a:cxn ang="0">
                      <a:pos x="14" y="16"/>
                    </a:cxn>
                    <a:cxn ang="0">
                      <a:pos x="0" y="14"/>
                    </a:cxn>
                    <a:cxn ang="0">
                      <a:pos x="6" y="6"/>
                    </a:cxn>
                    <a:cxn ang="0">
                      <a:pos x="10" y="6"/>
                    </a:cxn>
                    <a:cxn ang="0">
                      <a:pos x="12" y="0"/>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5" name="Freeform 80">
                  <a:extLst>
                    <a:ext uri="{FF2B5EF4-FFF2-40B4-BE49-F238E27FC236}">
                      <a16:creationId xmlns:a16="http://schemas.microsoft.com/office/drawing/2014/main" id="{112170EF-87C1-48E8-BFAA-C4F81AC0A43C}"/>
                    </a:ext>
                  </a:extLst>
                </p:cNvPr>
                <p:cNvSpPr>
                  <a:spLocks/>
                </p:cNvSpPr>
                <p:nvPr/>
              </p:nvSpPr>
              <p:spPr bwMode="auto">
                <a:xfrm>
                  <a:off x="3627369" y="3790262"/>
                  <a:ext cx="385942" cy="354224"/>
                </a:xfrm>
                <a:custGeom>
                  <a:avLst/>
                  <a:gdLst/>
                  <a:ahLst/>
                  <a:cxnLst>
                    <a:cxn ang="0">
                      <a:pos x="46" y="8"/>
                    </a:cxn>
                    <a:cxn ang="0">
                      <a:pos x="50" y="0"/>
                    </a:cxn>
                    <a:cxn ang="0">
                      <a:pos x="52" y="12"/>
                    </a:cxn>
                    <a:cxn ang="0">
                      <a:pos x="70" y="16"/>
                    </a:cxn>
                    <a:cxn ang="0">
                      <a:pos x="80" y="24"/>
                    </a:cxn>
                    <a:cxn ang="0">
                      <a:pos x="108" y="28"/>
                    </a:cxn>
                    <a:cxn ang="0">
                      <a:pos x="138" y="32"/>
                    </a:cxn>
                    <a:cxn ang="0">
                      <a:pos x="156" y="26"/>
                    </a:cxn>
                    <a:cxn ang="0">
                      <a:pos x="174" y="28"/>
                    </a:cxn>
                    <a:cxn ang="0">
                      <a:pos x="162" y="32"/>
                    </a:cxn>
                    <a:cxn ang="0">
                      <a:pos x="176" y="40"/>
                    </a:cxn>
                    <a:cxn ang="0">
                      <a:pos x="192" y="46"/>
                    </a:cxn>
                    <a:cxn ang="0">
                      <a:pos x="188" y="56"/>
                    </a:cxn>
                    <a:cxn ang="0">
                      <a:pos x="196" y="60"/>
                    </a:cxn>
                    <a:cxn ang="0">
                      <a:pos x="210" y="62"/>
                    </a:cxn>
                    <a:cxn ang="0">
                      <a:pos x="200" y="76"/>
                    </a:cxn>
                    <a:cxn ang="0">
                      <a:pos x="192" y="90"/>
                    </a:cxn>
                    <a:cxn ang="0">
                      <a:pos x="190" y="104"/>
                    </a:cxn>
                    <a:cxn ang="0">
                      <a:pos x="196" y="116"/>
                    </a:cxn>
                    <a:cxn ang="0">
                      <a:pos x="180" y="130"/>
                    </a:cxn>
                    <a:cxn ang="0">
                      <a:pos x="164" y="136"/>
                    </a:cxn>
                    <a:cxn ang="0">
                      <a:pos x="148" y="134"/>
                    </a:cxn>
                    <a:cxn ang="0">
                      <a:pos x="134" y="132"/>
                    </a:cxn>
                    <a:cxn ang="0">
                      <a:pos x="142" y="148"/>
                    </a:cxn>
                    <a:cxn ang="0">
                      <a:pos x="154" y="156"/>
                    </a:cxn>
                    <a:cxn ang="0">
                      <a:pos x="152" y="166"/>
                    </a:cxn>
                    <a:cxn ang="0">
                      <a:pos x="140" y="168"/>
                    </a:cxn>
                    <a:cxn ang="0">
                      <a:pos x="116" y="184"/>
                    </a:cxn>
                    <a:cxn ang="0">
                      <a:pos x="98" y="174"/>
                    </a:cxn>
                    <a:cxn ang="0">
                      <a:pos x="94" y="160"/>
                    </a:cxn>
                    <a:cxn ang="0">
                      <a:pos x="90" y="136"/>
                    </a:cxn>
                    <a:cxn ang="0">
                      <a:pos x="86" y="108"/>
                    </a:cxn>
                    <a:cxn ang="0">
                      <a:pos x="86" y="94"/>
                    </a:cxn>
                    <a:cxn ang="0">
                      <a:pos x="46" y="82"/>
                    </a:cxn>
                    <a:cxn ang="0">
                      <a:pos x="12" y="80"/>
                    </a:cxn>
                    <a:cxn ang="0">
                      <a:pos x="0" y="46"/>
                    </a:cxn>
                    <a:cxn ang="0">
                      <a:pos x="8" y="22"/>
                    </a:cxn>
                    <a:cxn ang="0">
                      <a:pos x="22" y="16"/>
                    </a:cxn>
                    <a:cxn ang="0">
                      <a:pos x="22" y="30"/>
                    </a:cxn>
                    <a:cxn ang="0">
                      <a:pos x="18" y="46"/>
                    </a:cxn>
                    <a:cxn ang="0">
                      <a:pos x="30" y="48"/>
                    </a:cxn>
                    <a:cxn ang="0">
                      <a:pos x="30" y="32"/>
                    </a:cxn>
                    <a:cxn ang="0">
                      <a:pos x="32" y="20"/>
                    </a:cxn>
                    <a:cxn ang="0">
                      <a:pos x="44" y="14"/>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6" name="Freeform 81">
                  <a:extLst>
                    <a:ext uri="{FF2B5EF4-FFF2-40B4-BE49-F238E27FC236}">
                      <a16:creationId xmlns:a16="http://schemas.microsoft.com/office/drawing/2014/main" id="{1CC8E62E-2F59-46D0-9F73-CB49465D9128}"/>
                    </a:ext>
                  </a:extLst>
                </p:cNvPr>
                <p:cNvSpPr>
                  <a:spLocks/>
                </p:cNvSpPr>
                <p:nvPr/>
              </p:nvSpPr>
              <p:spPr bwMode="auto">
                <a:xfrm>
                  <a:off x="3972863" y="3909622"/>
                  <a:ext cx="128648" cy="219464"/>
                </a:xfrm>
                <a:custGeom>
                  <a:avLst/>
                  <a:gdLst/>
                  <a:ahLst/>
                  <a:cxnLst>
                    <a:cxn ang="0">
                      <a:pos x="42" y="30"/>
                    </a:cxn>
                    <a:cxn ang="0">
                      <a:pos x="50" y="24"/>
                    </a:cxn>
                    <a:cxn ang="0">
                      <a:pos x="58" y="30"/>
                    </a:cxn>
                    <a:cxn ang="0">
                      <a:pos x="66" y="40"/>
                    </a:cxn>
                    <a:cxn ang="0">
                      <a:pos x="64" y="48"/>
                    </a:cxn>
                    <a:cxn ang="0">
                      <a:pos x="60" y="54"/>
                    </a:cxn>
                    <a:cxn ang="0">
                      <a:pos x="54" y="62"/>
                    </a:cxn>
                    <a:cxn ang="0">
                      <a:pos x="52" y="72"/>
                    </a:cxn>
                    <a:cxn ang="0">
                      <a:pos x="56" y="76"/>
                    </a:cxn>
                    <a:cxn ang="0">
                      <a:pos x="60" y="82"/>
                    </a:cxn>
                    <a:cxn ang="0">
                      <a:pos x="64" y="86"/>
                    </a:cxn>
                    <a:cxn ang="0">
                      <a:pos x="66" y="90"/>
                    </a:cxn>
                    <a:cxn ang="0">
                      <a:pos x="70" y="100"/>
                    </a:cxn>
                    <a:cxn ang="0">
                      <a:pos x="66" y="104"/>
                    </a:cxn>
                    <a:cxn ang="0">
                      <a:pos x="58" y="108"/>
                    </a:cxn>
                    <a:cxn ang="0">
                      <a:pos x="52" y="112"/>
                    </a:cxn>
                    <a:cxn ang="0">
                      <a:pos x="42" y="114"/>
                    </a:cxn>
                    <a:cxn ang="0">
                      <a:pos x="34" y="114"/>
                    </a:cxn>
                    <a:cxn ang="0">
                      <a:pos x="26" y="106"/>
                    </a:cxn>
                    <a:cxn ang="0">
                      <a:pos x="20" y="98"/>
                    </a:cxn>
                    <a:cxn ang="0">
                      <a:pos x="20" y="90"/>
                    </a:cxn>
                    <a:cxn ang="0">
                      <a:pos x="20" y="78"/>
                    </a:cxn>
                    <a:cxn ang="0">
                      <a:pos x="26" y="72"/>
                    </a:cxn>
                    <a:cxn ang="0">
                      <a:pos x="22" y="62"/>
                    </a:cxn>
                    <a:cxn ang="0">
                      <a:pos x="18" y="50"/>
                    </a:cxn>
                    <a:cxn ang="0">
                      <a:pos x="6" y="50"/>
                    </a:cxn>
                    <a:cxn ang="0">
                      <a:pos x="2" y="42"/>
                    </a:cxn>
                    <a:cxn ang="0">
                      <a:pos x="0" y="34"/>
                    </a:cxn>
                    <a:cxn ang="0">
                      <a:pos x="4" y="28"/>
                    </a:cxn>
                    <a:cxn ang="0">
                      <a:pos x="14" y="22"/>
                    </a:cxn>
                    <a:cxn ang="0">
                      <a:pos x="12" y="14"/>
                    </a:cxn>
                    <a:cxn ang="0">
                      <a:pos x="16" y="8"/>
                    </a:cxn>
                    <a:cxn ang="0">
                      <a:pos x="22" y="0"/>
                    </a:cxn>
                    <a:cxn ang="0">
                      <a:pos x="28" y="2"/>
                    </a:cxn>
                    <a:cxn ang="0">
                      <a:pos x="34" y="6"/>
                    </a:cxn>
                    <a:cxn ang="0">
                      <a:pos x="42" y="12"/>
                    </a:cxn>
                    <a:cxn ang="0">
                      <a:pos x="44" y="16"/>
                    </a:cxn>
                    <a:cxn ang="0">
                      <a:pos x="44" y="22"/>
                    </a:cxn>
                    <a:cxn ang="0">
                      <a:pos x="42" y="30"/>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7" name="Freeform 82">
                  <a:extLst>
                    <a:ext uri="{FF2B5EF4-FFF2-40B4-BE49-F238E27FC236}">
                      <a16:creationId xmlns:a16="http://schemas.microsoft.com/office/drawing/2014/main" id="{444547D6-4D17-4810-BABE-622B3A3CAF8B}"/>
                    </a:ext>
                  </a:extLst>
                </p:cNvPr>
                <p:cNvSpPr>
                  <a:spLocks/>
                </p:cNvSpPr>
                <p:nvPr/>
              </p:nvSpPr>
              <p:spPr bwMode="auto">
                <a:xfrm>
                  <a:off x="4167669" y="3990494"/>
                  <a:ext cx="88214" cy="115508"/>
                </a:xfrm>
                <a:custGeom>
                  <a:avLst/>
                  <a:gdLst/>
                  <a:ahLst/>
                  <a:cxnLst>
                    <a:cxn ang="0">
                      <a:pos x="6" y="0"/>
                    </a:cxn>
                    <a:cxn ang="0">
                      <a:pos x="16" y="2"/>
                    </a:cxn>
                    <a:cxn ang="0">
                      <a:pos x="28" y="6"/>
                    </a:cxn>
                    <a:cxn ang="0">
                      <a:pos x="38" y="12"/>
                    </a:cxn>
                    <a:cxn ang="0">
                      <a:pos x="44" y="20"/>
                    </a:cxn>
                    <a:cxn ang="0">
                      <a:pos x="48" y="26"/>
                    </a:cxn>
                    <a:cxn ang="0">
                      <a:pos x="42" y="34"/>
                    </a:cxn>
                    <a:cxn ang="0">
                      <a:pos x="36" y="46"/>
                    </a:cxn>
                    <a:cxn ang="0">
                      <a:pos x="30" y="60"/>
                    </a:cxn>
                    <a:cxn ang="0">
                      <a:pos x="24" y="56"/>
                    </a:cxn>
                    <a:cxn ang="0">
                      <a:pos x="14" y="54"/>
                    </a:cxn>
                    <a:cxn ang="0">
                      <a:pos x="8" y="58"/>
                    </a:cxn>
                    <a:cxn ang="0">
                      <a:pos x="2" y="58"/>
                    </a:cxn>
                    <a:cxn ang="0">
                      <a:pos x="2" y="50"/>
                    </a:cxn>
                    <a:cxn ang="0">
                      <a:pos x="6" y="36"/>
                    </a:cxn>
                    <a:cxn ang="0">
                      <a:pos x="10" y="28"/>
                    </a:cxn>
                    <a:cxn ang="0">
                      <a:pos x="4" y="24"/>
                    </a:cxn>
                    <a:cxn ang="0">
                      <a:pos x="0" y="18"/>
                    </a:cxn>
                    <a:cxn ang="0">
                      <a:pos x="0" y="12"/>
                    </a:cxn>
                    <a:cxn ang="0">
                      <a:pos x="2" y="6"/>
                    </a:cxn>
                    <a:cxn ang="0">
                      <a:pos x="6" y="0"/>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8" name="Freeform 83">
                  <a:extLst>
                    <a:ext uri="{FF2B5EF4-FFF2-40B4-BE49-F238E27FC236}">
                      <a16:creationId xmlns:a16="http://schemas.microsoft.com/office/drawing/2014/main" id="{7C3529C9-9FBF-45CD-BD73-66350BE9D07D}"/>
                    </a:ext>
                  </a:extLst>
                </p:cNvPr>
                <p:cNvSpPr>
                  <a:spLocks/>
                </p:cNvSpPr>
                <p:nvPr/>
              </p:nvSpPr>
              <p:spPr bwMode="auto">
                <a:xfrm>
                  <a:off x="4068424" y="3986645"/>
                  <a:ext cx="117619" cy="123208"/>
                </a:xfrm>
                <a:custGeom>
                  <a:avLst/>
                  <a:gdLst/>
                  <a:ahLst/>
                  <a:cxnLst>
                    <a:cxn ang="0">
                      <a:pos x="14" y="0"/>
                    </a:cxn>
                    <a:cxn ang="0">
                      <a:pos x="22" y="0"/>
                    </a:cxn>
                    <a:cxn ang="0">
                      <a:pos x="32" y="2"/>
                    </a:cxn>
                    <a:cxn ang="0">
                      <a:pos x="36" y="2"/>
                    </a:cxn>
                    <a:cxn ang="0">
                      <a:pos x="42" y="2"/>
                    </a:cxn>
                    <a:cxn ang="0">
                      <a:pos x="48" y="2"/>
                    </a:cxn>
                    <a:cxn ang="0">
                      <a:pos x="54" y="2"/>
                    </a:cxn>
                    <a:cxn ang="0">
                      <a:pos x="60" y="2"/>
                    </a:cxn>
                    <a:cxn ang="0">
                      <a:pos x="54" y="14"/>
                    </a:cxn>
                    <a:cxn ang="0">
                      <a:pos x="54" y="20"/>
                    </a:cxn>
                    <a:cxn ang="0">
                      <a:pos x="58" y="26"/>
                    </a:cxn>
                    <a:cxn ang="0">
                      <a:pos x="64" y="30"/>
                    </a:cxn>
                    <a:cxn ang="0">
                      <a:pos x="56" y="52"/>
                    </a:cxn>
                    <a:cxn ang="0">
                      <a:pos x="56" y="60"/>
                    </a:cxn>
                    <a:cxn ang="0">
                      <a:pos x="50" y="58"/>
                    </a:cxn>
                    <a:cxn ang="0">
                      <a:pos x="42" y="56"/>
                    </a:cxn>
                    <a:cxn ang="0">
                      <a:pos x="36" y="54"/>
                    </a:cxn>
                    <a:cxn ang="0">
                      <a:pos x="32" y="54"/>
                    </a:cxn>
                    <a:cxn ang="0">
                      <a:pos x="32" y="60"/>
                    </a:cxn>
                    <a:cxn ang="0">
                      <a:pos x="30" y="64"/>
                    </a:cxn>
                    <a:cxn ang="0">
                      <a:pos x="28" y="64"/>
                    </a:cxn>
                    <a:cxn ang="0">
                      <a:pos x="22" y="64"/>
                    </a:cxn>
                    <a:cxn ang="0">
                      <a:pos x="18" y="60"/>
                    </a:cxn>
                    <a:cxn ang="0">
                      <a:pos x="12" y="46"/>
                    </a:cxn>
                    <a:cxn ang="0">
                      <a:pos x="0" y="32"/>
                    </a:cxn>
                    <a:cxn ang="0">
                      <a:pos x="2" y="22"/>
                    </a:cxn>
                    <a:cxn ang="0">
                      <a:pos x="8" y="14"/>
                    </a:cxn>
                    <a:cxn ang="0">
                      <a:pos x="12" y="8"/>
                    </a:cxn>
                    <a:cxn ang="0">
                      <a:pos x="14" y="0"/>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39" name="Freeform 84">
                  <a:extLst>
                    <a:ext uri="{FF2B5EF4-FFF2-40B4-BE49-F238E27FC236}">
                      <a16:creationId xmlns:a16="http://schemas.microsoft.com/office/drawing/2014/main" id="{05B6FA40-412E-47EE-AAF4-9192B844AA20}"/>
                    </a:ext>
                  </a:extLst>
                </p:cNvPr>
                <p:cNvSpPr>
                  <a:spLocks/>
                </p:cNvSpPr>
                <p:nvPr/>
              </p:nvSpPr>
              <p:spPr bwMode="auto">
                <a:xfrm>
                  <a:off x="3388450" y="4167610"/>
                  <a:ext cx="363889" cy="562138"/>
                </a:xfrm>
                <a:custGeom>
                  <a:avLst/>
                  <a:gdLst/>
                  <a:ahLst/>
                  <a:cxnLst>
                    <a:cxn ang="0">
                      <a:pos x="6" y="60"/>
                    </a:cxn>
                    <a:cxn ang="0">
                      <a:pos x="16" y="54"/>
                    </a:cxn>
                    <a:cxn ang="0">
                      <a:pos x="24" y="68"/>
                    </a:cxn>
                    <a:cxn ang="0">
                      <a:pos x="44" y="70"/>
                    </a:cxn>
                    <a:cxn ang="0">
                      <a:pos x="54" y="52"/>
                    </a:cxn>
                    <a:cxn ang="0">
                      <a:pos x="72" y="40"/>
                    </a:cxn>
                    <a:cxn ang="0">
                      <a:pos x="84" y="34"/>
                    </a:cxn>
                    <a:cxn ang="0">
                      <a:pos x="94" y="18"/>
                    </a:cxn>
                    <a:cxn ang="0">
                      <a:pos x="104" y="2"/>
                    </a:cxn>
                    <a:cxn ang="0">
                      <a:pos x="114" y="14"/>
                    </a:cxn>
                    <a:cxn ang="0">
                      <a:pos x="126" y="26"/>
                    </a:cxn>
                    <a:cxn ang="0">
                      <a:pos x="172" y="36"/>
                    </a:cxn>
                    <a:cxn ang="0">
                      <a:pos x="176" y="48"/>
                    </a:cxn>
                    <a:cxn ang="0">
                      <a:pos x="172" y="64"/>
                    </a:cxn>
                    <a:cxn ang="0">
                      <a:pos x="172" y="68"/>
                    </a:cxn>
                    <a:cxn ang="0">
                      <a:pos x="142" y="76"/>
                    </a:cxn>
                    <a:cxn ang="0">
                      <a:pos x="130" y="98"/>
                    </a:cxn>
                    <a:cxn ang="0">
                      <a:pos x="116" y="116"/>
                    </a:cxn>
                    <a:cxn ang="0">
                      <a:pos x="124" y="138"/>
                    </a:cxn>
                    <a:cxn ang="0">
                      <a:pos x="144" y="158"/>
                    </a:cxn>
                    <a:cxn ang="0">
                      <a:pos x="162" y="156"/>
                    </a:cxn>
                    <a:cxn ang="0">
                      <a:pos x="172" y="154"/>
                    </a:cxn>
                    <a:cxn ang="0">
                      <a:pos x="170" y="172"/>
                    </a:cxn>
                    <a:cxn ang="0">
                      <a:pos x="188" y="174"/>
                    </a:cxn>
                    <a:cxn ang="0">
                      <a:pos x="198" y="208"/>
                    </a:cxn>
                    <a:cxn ang="0">
                      <a:pos x="196" y="228"/>
                    </a:cxn>
                    <a:cxn ang="0">
                      <a:pos x="190" y="240"/>
                    </a:cxn>
                    <a:cxn ang="0">
                      <a:pos x="192" y="256"/>
                    </a:cxn>
                    <a:cxn ang="0">
                      <a:pos x="194" y="268"/>
                    </a:cxn>
                    <a:cxn ang="0">
                      <a:pos x="184" y="282"/>
                    </a:cxn>
                    <a:cxn ang="0">
                      <a:pos x="174" y="292"/>
                    </a:cxn>
                    <a:cxn ang="0">
                      <a:pos x="140" y="268"/>
                    </a:cxn>
                    <a:cxn ang="0">
                      <a:pos x="100" y="248"/>
                    </a:cxn>
                    <a:cxn ang="0">
                      <a:pos x="76" y="222"/>
                    </a:cxn>
                    <a:cxn ang="0">
                      <a:pos x="72" y="198"/>
                    </a:cxn>
                    <a:cxn ang="0">
                      <a:pos x="56" y="172"/>
                    </a:cxn>
                    <a:cxn ang="0">
                      <a:pos x="36" y="132"/>
                    </a:cxn>
                    <a:cxn ang="0">
                      <a:pos x="16" y="102"/>
                    </a:cxn>
                    <a:cxn ang="0">
                      <a:pos x="6" y="84"/>
                    </a:cxn>
                    <a:cxn ang="0">
                      <a:pos x="2" y="68"/>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0" name="Freeform 85">
                  <a:extLst>
                    <a:ext uri="{FF2B5EF4-FFF2-40B4-BE49-F238E27FC236}">
                      <a16:creationId xmlns:a16="http://schemas.microsoft.com/office/drawing/2014/main" id="{30BCDF1B-0D76-4F98-B26D-1432DF79F4AE}"/>
                    </a:ext>
                  </a:extLst>
                </p:cNvPr>
                <p:cNvSpPr>
                  <a:spLocks/>
                </p:cNvSpPr>
                <p:nvPr/>
              </p:nvSpPr>
              <p:spPr bwMode="auto">
                <a:xfrm>
                  <a:off x="3733972" y="4467926"/>
                  <a:ext cx="345509" cy="411979"/>
                </a:xfrm>
                <a:custGeom>
                  <a:avLst/>
                  <a:gdLst/>
                  <a:ahLst/>
                  <a:cxnLst>
                    <a:cxn ang="0">
                      <a:pos x="54" y="0"/>
                    </a:cxn>
                    <a:cxn ang="0">
                      <a:pos x="68" y="28"/>
                    </a:cxn>
                    <a:cxn ang="0">
                      <a:pos x="100" y="44"/>
                    </a:cxn>
                    <a:cxn ang="0">
                      <a:pos x="122" y="56"/>
                    </a:cxn>
                    <a:cxn ang="0">
                      <a:pos x="146" y="74"/>
                    </a:cxn>
                    <a:cxn ang="0">
                      <a:pos x="146" y="90"/>
                    </a:cxn>
                    <a:cxn ang="0">
                      <a:pos x="160" y="102"/>
                    </a:cxn>
                    <a:cxn ang="0">
                      <a:pos x="174" y="110"/>
                    </a:cxn>
                    <a:cxn ang="0">
                      <a:pos x="186" y="126"/>
                    </a:cxn>
                    <a:cxn ang="0">
                      <a:pos x="188" y="142"/>
                    </a:cxn>
                    <a:cxn ang="0">
                      <a:pos x="184" y="162"/>
                    </a:cxn>
                    <a:cxn ang="0">
                      <a:pos x="174" y="160"/>
                    </a:cxn>
                    <a:cxn ang="0">
                      <a:pos x="152" y="152"/>
                    </a:cxn>
                    <a:cxn ang="0">
                      <a:pos x="126" y="158"/>
                    </a:cxn>
                    <a:cxn ang="0">
                      <a:pos x="114" y="174"/>
                    </a:cxn>
                    <a:cxn ang="0">
                      <a:pos x="112" y="194"/>
                    </a:cxn>
                    <a:cxn ang="0">
                      <a:pos x="90" y="198"/>
                    </a:cxn>
                    <a:cxn ang="0">
                      <a:pos x="74" y="200"/>
                    </a:cxn>
                    <a:cxn ang="0">
                      <a:pos x="52" y="196"/>
                    </a:cxn>
                    <a:cxn ang="0">
                      <a:pos x="40" y="210"/>
                    </a:cxn>
                    <a:cxn ang="0">
                      <a:pos x="32" y="214"/>
                    </a:cxn>
                    <a:cxn ang="0">
                      <a:pos x="28" y="214"/>
                    </a:cxn>
                    <a:cxn ang="0">
                      <a:pos x="22" y="186"/>
                    </a:cxn>
                    <a:cxn ang="0">
                      <a:pos x="14" y="156"/>
                    </a:cxn>
                    <a:cxn ang="0">
                      <a:pos x="2" y="126"/>
                    </a:cxn>
                    <a:cxn ang="0">
                      <a:pos x="6" y="112"/>
                    </a:cxn>
                    <a:cxn ang="0">
                      <a:pos x="4" y="100"/>
                    </a:cxn>
                    <a:cxn ang="0">
                      <a:pos x="2" y="84"/>
                    </a:cxn>
                    <a:cxn ang="0">
                      <a:pos x="8" y="72"/>
                    </a:cxn>
                    <a:cxn ang="0">
                      <a:pos x="10" y="44"/>
                    </a:cxn>
                    <a:cxn ang="0">
                      <a:pos x="10" y="18"/>
                    </a:cxn>
                    <a:cxn ang="0">
                      <a:pos x="34" y="10"/>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1" name="Freeform 86">
                  <a:extLst>
                    <a:ext uri="{FF2B5EF4-FFF2-40B4-BE49-F238E27FC236}">
                      <a16:creationId xmlns:a16="http://schemas.microsoft.com/office/drawing/2014/main" id="{D69D993E-6B2A-4817-BFA5-2F14D7E30FCC}"/>
                    </a:ext>
                  </a:extLst>
                </p:cNvPr>
                <p:cNvSpPr>
                  <a:spLocks/>
                </p:cNvSpPr>
                <p:nvPr/>
              </p:nvSpPr>
              <p:spPr bwMode="auto">
                <a:xfrm>
                  <a:off x="3932448" y="4760524"/>
                  <a:ext cx="246267" cy="269520"/>
                </a:xfrm>
                <a:custGeom>
                  <a:avLst/>
                  <a:gdLst/>
                  <a:ahLst/>
                  <a:cxnLst>
                    <a:cxn ang="0">
                      <a:pos x="108" y="136"/>
                    </a:cxn>
                    <a:cxn ang="0">
                      <a:pos x="94" y="140"/>
                    </a:cxn>
                    <a:cxn ang="0">
                      <a:pos x="72" y="140"/>
                    </a:cxn>
                    <a:cxn ang="0">
                      <a:pos x="66" y="132"/>
                    </a:cxn>
                    <a:cxn ang="0">
                      <a:pos x="72" y="118"/>
                    </a:cxn>
                    <a:cxn ang="0">
                      <a:pos x="80" y="106"/>
                    </a:cxn>
                    <a:cxn ang="0">
                      <a:pos x="74" y="98"/>
                    </a:cxn>
                    <a:cxn ang="0">
                      <a:pos x="54" y="90"/>
                    </a:cxn>
                    <a:cxn ang="0">
                      <a:pos x="38" y="78"/>
                    </a:cxn>
                    <a:cxn ang="0">
                      <a:pos x="30" y="78"/>
                    </a:cxn>
                    <a:cxn ang="0">
                      <a:pos x="20" y="72"/>
                    </a:cxn>
                    <a:cxn ang="0">
                      <a:pos x="8" y="60"/>
                    </a:cxn>
                    <a:cxn ang="0">
                      <a:pos x="2" y="52"/>
                    </a:cxn>
                    <a:cxn ang="0">
                      <a:pos x="0" y="46"/>
                    </a:cxn>
                    <a:cxn ang="0">
                      <a:pos x="4" y="42"/>
                    </a:cxn>
                    <a:cxn ang="0">
                      <a:pos x="6" y="32"/>
                    </a:cxn>
                    <a:cxn ang="0">
                      <a:pos x="6" y="22"/>
                    </a:cxn>
                    <a:cxn ang="0">
                      <a:pos x="12" y="8"/>
                    </a:cxn>
                    <a:cxn ang="0">
                      <a:pos x="28" y="2"/>
                    </a:cxn>
                    <a:cxn ang="0">
                      <a:pos x="44" y="0"/>
                    </a:cxn>
                    <a:cxn ang="0">
                      <a:pos x="56" y="2"/>
                    </a:cxn>
                    <a:cxn ang="0">
                      <a:pos x="66" y="8"/>
                    </a:cxn>
                    <a:cxn ang="0">
                      <a:pos x="72" y="14"/>
                    </a:cxn>
                    <a:cxn ang="0">
                      <a:pos x="76" y="22"/>
                    </a:cxn>
                    <a:cxn ang="0">
                      <a:pos x="76" y="34"/>
                    </a:cxn>
                    <a:cxn ang="0">
                      <a:pos x="76" y="50"/>
                    </a:cxn>
                    <a:cxn ang="0">
                      <a:pos x="86" y="50"/>
                    </a:cxn>
                    <a:cxn ang="0">
                      <a:pos x="94" y="48"/>
                    </a:cxn>
                    <a:cxn ang="0">
                      <a:pos x="104" y="50"/>
                    </a:cxn>
                    <a:cxn ang="0">
                      <a:pos x="110" y="54"/>
                    </a:cxn>
                    <a:cxn ang="0">
                      <a:pos x="108" y="64"/>
                    </a:cxn>
                    <a:cxn ang="0">
                      <a:pos x="112" y="74"/>
                    </a:cxn>
                    <a:cxn ang="0">
                      <a:pos x="120" y="82"/>
                    </a:cxn>
                    <a:cxn ang="0">
                      <a:pos x="128" y="80"/>
                    </a:cxn>
                    <a:cxn ang="0">
                      <a:pos x="134" y="82"/>
                    </a:cxn>
                    <a:cxn ang="0">
                      <a:pos x="132" y="90"/>
                    </a:cxn>
                    <a:cxn ang="0">
                      <a:pos x="128" y="100"/>
                    </a:cxn>
                    <a:cxn ang="0">
                      <a:pos x="128" y="114"/>
                    </a:cxn>
                    <a:cxn ang="0">
                      <a:pos x="126" y="120"/>
                    </a:cxn>
                    <a:cxn ang="0">
                      <a:pos x="122" y="128"/>
                    </a:cxn>
                    <a:cxn ang="0">
                      <a:pos x="112" y="134"/>
                    </a:cxn>
                    <a:cxn ang="0">
                      <a:pos x="108" y="136"/>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2" name="Freeform 87">
                  <a:extLst>
                    <a:ext uri="{FF2B5EF4-FFF2-40B4-BE49-F238E27FC236}">
                      <a16:creationId xmlns:a16="http://schemas.microsoft.com/office/drawing/2014/main" id="{A42EDA12-B6B0-4FC2-B7D3-256108B1AAC9}"/>
                    </a:ext>
                  </a:extLst>
                </p:cNvPr>
                <p:cNvSpPr>
                  <a:spLocks/>
                </p:cNvSpPr>
                <p:nvPr/>
              </p:nvSpPr>
              <p:spPr bwMode="auto">
                <a:xfrm>
                  <a:off x="4057400" y="5107049"/>
                  <a:ext cx="154375" cy="173262"/>
                </a:xfrm>
                <a:custGeom>
                  <a:avLst/>
                  <a:gdLst/>
                  <a:ahLst/>
                  <a:cxnLst>
                    <a:cxn ang="0">
                      <a:pos x="20" y="0"/>
                    </a:cxn>
                    <a:cxn ang="0">
                      <a:pos x="30" y="8"/>
                    </a:cxn>
                    <a:cxn ang="0">
                      <a:pos x="38" y="18"/>
                    </a:cxn>
                    <a:cxn ang="0">
                      <a:pos x="46" y="20"/>
                    </a:cxn>
                    <a:cxn ang="0">
                      <a:pos x="60" y="28"/>
                    </a:cxn>
                    <a:cxn ang="0">
                      <a:pos x="72" y="38"/>
                    </a:cxn>
                    <a:cxn ang="0">
                      <a:pos x="78" y="44"/>
                    </a:cxn>
                    <a:cxn ang="0">
                      <a:pos x="82" y="50"/>
                    </a:cxn>
                    <a:cxn ang="0">
                      <a:pos x="80" y="56"/>
                    </a:cxn>
                    <a:cxn ang="0">
                      <a:pos x="80" y="62"/>
                    </a:cxn>
                    <a:cxn ang="0">
                      <a:pos x="84" y="66"/>
                    </a:cxn>
                    <a:cxn ang="0">
                      <a:pos x="80" y="70"/>
                    </a:cxn>
                    <a:cxn ang="0">
                      <a:pos x="72" y="80"/>
                    </a:cxn>
                    <a:cxn ang="0">
                      <a:pos x="66" y="86"/>
                    </a:cxn>
                    <a:cxn ang="0">
                      <a:pos x="62" y="88"/>
                    </a:cxn>
                    <a:cxn ang="0">
                      <a:pos x="60" y="90"/>
                    </a:cxn>
                    <a:cxn ang="0">
                      <a:pos x="42" y="88"/>
                    </a:cxn>
                    <a:cxn ang="0">
                      <a:pos x="28" y="86"/>
                    </a:cxn>
                    <a:cxn ang="0">
                      <a:pos x="18" y="82"/>
                    </a:cxn>
                    <a:cxn ang="0">
                      <a:pos x="6" y="80"/>
                    </a:cxn>
                    <a:cxn ang="0">
                      <a:pos x="0" y="76"/>
                    </a:cxn>
                    <a:cxn ang="0">
                      <a:pos x="0" y="60"/>
                    </a:cxn>
                    <a:cxn ang="0">
                      <a:pos x="4" y="40"/>
                    </a:cxn>
                    <a:cxn ang="0">
                      <a:pos x="6" y="24"/>
                    </a:cxn>
                    <a:cxn ang="0">
                      <a:pos x="10" y="8"/>
                    </a:cxn>
                    <a:cxn ang="0">
                      <a:pos x="12" y="2"/>
                    </a:cxn>
                    <a:cxn ang="0">
                      <a:pos x="20" y="0"/>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3" name="Freeform 90">
                  <a:extLst>
                    <a:ext uri="{FF2B5EF4-FFF2-40B4-BE49-F238E27FC236}">
                      <a16:creationId xmlns:a16="http://schemas.microsoft.com/office/drawing/2014/main" id="{5AD0DA05-C9F0-4028-945D-7D196387A8D8}"/>
                    </a:ext>
                  </a:extLst>
                </p:cNvPr>
                <p:cNvSpPr>
                  <a:spLocks/>
                </p:cNvSpPr>
                <p:nvPr/>
              </p:nvSpPr>
              <p:spPr bwMode="auto">
                <a:xfrm>
                  <a:off x="3759703" y="5954124"/>
                  <a:ext cx="102918" cy="88555"/>
                </a:xfrm>
                <a:custGeom>
                  <a:avLst/>
                  <a:gdLst/>
                  <a:ahLst/>
                  <a:cxnLst>
                    <a:cxn ang="0">
                      <a:pos x="0" y="0"/>
                    </a:cxn>
                    <a:cxn ang="0">
                      <a:pos x="0" y="42"/>
                    </a:cxn>
                    <a:cxn ang="0">
                      <a:pos x="12" y="42"/>
                    </a:cxn>
                    <a:cxn ang="0">
                      <a:pos x="22" y="42"/>
                    </a:cxn>
                    <a:cxn ang="0">
                      <a:pos x="36" y="46"/>
                    </a:cxn>
                    <a:cxn ang="0">
                      <a:pos x="50" y="44"/>
                    </a:cxn>
                    <a:cxn ang="0">
                      <a:pos x="56" y="42"/>
                    </a:cxn>
                    <a:cxn ang="0">
                      <a:pos x="48" y="40"/>
                    </a:cxn>
                    <a:cxn ang="0">
                      <a:pos x="32" y="36"/>
                    </a:cxn>
                    <a:cxn ang="0">
                      <a:pos x="20" y="28"/>
                    </a:cxn>
                    <a:cxn ang="0">
                      <a:pos x="8" y="16"/>
                    </a:cxn>
                    <a:cxn ang="0">
                      <a:pos x="6" y="8"/>
                    </a:cxn>
                    <a:cxn ang="0">
                      <a:pos x="4" y="2"/>
                    </a:cxn>
                    <a:cxn ang="0">
                      <a:pos x="0" y="0"/>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4" name="Freeform 91">
                  <a:extLst>
                    <a:ext uri="{FF2B5EF4-FFF2-40B4-BE49-F238E27FC236}">
                      <a16:creationId xmlns:a16="http://schemas.microsoft.com/office/drawing/2014/main" id="{7DA16D07-69D7-4489-9075-D25D0FFE4F59}"/>
                    </a:ext>
                  </a:extLst>
                </p:cNvPr>
                <p:cNvSpPr>
                  <a:spLocks/>
                </p:cNvSpPr>
                <p:nvPr/>
              </p:nvSpPr>
              <p:spPr bwMode="auto">
                <a:xfrm>
                  <a:off x="3682505" y="5942570"/>
                  <a:ext cx="124970" cy="123208"/>
                </a:xfrm>
                <a:custGeom>
                  <a:avLst/>
                  <a:gdLst/>
                  <a:ahLst/>
                  <a:cxnLst>
                    <a:cxn ang="0">
                      <a:pos x="2" y="46"/>
                    </a:cxn>
                    <a:cxn ang="0">
                      <a:pos x="0" y="40"/>
                    </a:cxn>
                    <a:cxn ang="0">
                      <a:pos x="6" y="38"/>
                    </a:cxn>
                    <a:cxn ang="0">
                      <a:pos x="10" y="38"/>
                    </a:cxn>
                    <a:cxn ang="0">
                      <a:pos x="20" y="38"/>
                    </a:cxn>
                    <a:cxn ang="0">
                      <a:pos x="26" y="40"/>
                    </a:cxn>
                    <a:cxn ang="0">
                      <a:pos x="30" y="38"/>
                    </a:cxn>
                    <a:cxn ang="0">
                      <a:pos x="22" y="32"/>
                    </a:cxn>
                    <a:cxn ang="0">
                      <a:pos x="16" y="28"/>
                    </a:cxn>
                    <a:cxn ang="0">
                      <a:pos x="18" y="22"/>
                    </a:cxn>
                    <a:cxn ang="0">
                      <a:pos x="22" y="22"/>
                    </a:cxn>
                    <a:cxn ang="0">
                      <a:pos x="28" y="20"/>
                    </a:cxn>
                    <a:cxn ang="0">
                      <a:pos x="26" y="14"/>
                    </a:cxn>
                    <a:cxn ang="0">
                      <a:pos x="20" y="16"/>
                    </a:cxn>
                    <a:cxn ang="0">
                      <a:pos x="14" y="18"/>
                    </a:cxn>
                    <a:cxn ang="0">
                      <a:pos x="12" y="12"/>
                    </a:cxn>
                    <a:cxn ang="0">
                      <a:pos x="14" y="8"/>
                    </a:cxn>
                    <a:cxn ang="0">
                      <a:pos x="20" y="6"/>
                    </a:cxn>
                    <a:cxn ang="0">
                      <a:pos x="24" y="2"/>
                    </a:cxn>
                    <a:cxn ang="0">
                      <a:pos x="32" y="0"/>
                    </a:cxn>
                    <a:cxn ang="0">
                      <a:pos x="38" y="0"/>
                    </a:cxn>
                    <a:cxn ang="0">
                      <a:pos x="42" y="6"/>
                    </a:cxn>
                    <a:cxn ang="0">
                      <a:pos x="42" y="48"/>
                    </a:cxn>
                    <a:cxn ang="0">
                      <a:pos x="64" y="48"/>
                    </a:cxn>
                    <a:cxn ang="0">
                      <a:pos x="68" y="52"/>
                    </a:cxn>
                    <a:cxn ang="0">
                      <a:pos x="68" y="56"/>
                    </a:cxn>
                    <a:cxn ang="0">
                      <a:pos x="60" y="58"/>
                    </a:cxn>
                    <a:cxn ang="0">
                      <a:pos x="52" y="58"/>
                    </a:cxn>
                    <a:cxn ang="0">
                      <a:pos x="44" y="60"/>
                    </a:cxn>
                    <a:cxn ang="0">
                      <a:pos x="42" y="64"/>
                    </a:cxn>
                    <a:cxn ang="0">
                      <a:pos x="34" y="62"/>
                    </a:cxn>
                    <a:cxn ang="0">
                      <a:pos x="24" y="60"/>
                    </a:cxn>
                    <a:cxn ang="0">
                      <a:pos x="20" y="56"/>
                    </a:cxn>
                    <a:cxn ang="0">
                      <a:pos x="20" y="50"/>
                    </a:cxn>
                    <a:cxn ang="0">
                      <a:pos x="16" y="50"/>
                    </a:cxn>
                    <a:cxn ang="0">
                      <a:pos x="12" y="50"/>
                    </a:cxn>
                    <a:cxn ang="0">
                      <a:pos x="12" y="56"/>
                    </a:cxn>
                    <a:cxn ang="0">
                      <a:pos x="2" y="52"/>
                    </a:cxn>
                    <a:cxn ang="0">
                      <a:pos x="2" y="46"/>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5" name="Freeform 92">
                  <a:extLst>
                    <a:ext uri="{FF2B5EF4-FFF2-40B4-BE49-F238E27FC236}">
                      <a16:creationId xmlns:a16="http://schemas.microsoft.com/office/drawing/2014/main" id="{506536E8-2988-4426-AD8B-6518093DBC71}"/>
                    </a:ext>
                  </a:extLst>
                </p:cNvPr>
                <p:cNvSpPr>
                  <a:spLocks/>
                </p:cNvSpPr>
                <p:nvPr/>
              </p:nvSpPr>
              <p:spPr bwMode="auto">
                <a:xfrm>
                  <a:off x="3991253" y="5888683"/>
                  <a:ext cx="33079" cy="34654"/>
                </a:xfrm>
                <a:custGeom>
                  <a:avLst/>
                  <a:gdLst/>
                  <a:ahLst/>
                  <a:cxnLst>
                    <a:cxn ang="0">
                      <a:pos x="6" y="4"/>
                    </a:cxn>
                    <a:cxn ang="0">
                      <a:pos x="12" y="0"/>
                    </a:cxn>
                    <a:cxn ang="0">
                      <a:pos x="18" y="2"/>
                    </a:cxn>
                    <a:cxn ang="0">
                      <a:pos x="18" y="6"/>
                    </a:cxn>
                    <a:cxn ang="0">
                      <a:pos x="14" y="10"/>
                    </a:cxn>
                    <a:cxn ang="0">
                      <a:pos x="8" y="16"/>
                    </a:cxn>
                    <a:cxn ang="0">
                      <a:pos x="4" y="18"/>
                    </a:cxn>
                    <a:cxn ang="0">
                      <a:pos x="0" y="16"/>
                    </a:cxn>
                    <a:cxn ang="0">
                      <a:pos x="0" y="12"/>
                    </a:cxn>
                    <a:cxn ang="0">
                      <a:pos x="4" y="8"/>
                    </a:cxn>
                    <a:cxn ang="0">
                      <a:pos x="6" y="4"/>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6" name="Freeform 93">
                  <a:extLst>
                    <a:ext uri="{FF2B5EF4-FFF2-40B4-BE49-F238E27FC236}">
                      <a16:creationId xmlns:a16="http://schemas.microsoft.com/office/drawing/2014/main" id="{684A46F9-500B-41E7-9F37-B7F232AF8FEB}"/>
                    </a:ext>
                  </a:extLst>
                </p:cNvPr>
                <p:cNvSpPr>
                  <a:spLocks/>
                </p:cNvSpPr>
                <p:nvPr/>
              </p:nvSpPr>
              <p:spPr bwMode="auto">
                <a:xfrm>
                  <a:off x="4020640" y="5892501"/>
                  <a:ext cx="51458" cy="38502"/>
                </a:xfrm>
                <a:custGeom>
                  <a:avLst/>
                  <a:gdLst/>
                  <a:ahLst/>
                  <a:cxnLst>
                    <a:cxn ang="0">
                      <a:pos x="6" y="8"/>
                    </a:cxn>
                    <a:cxn ang="0">
                      <a:pos x="10" y="0"/>
                    </a:cxn>
                    <a:cxn ang="0">
                      <a:pos x="16" y="0"/>
                    </a:cxn>
                    <a:cxn ang="0">
                      <a:pos x="22" y="0"/>
                    </a:cxn>
                    <a:cxn ang="0">
                      <a:pos x="28" y="2"/>
                    </a:cxn>
                    <a:cxn ang="0">
                      <a:pos x="28" y="6"/>
                    </a:cxn>
                    <a:cxn ang="0">
                      <a:pos x="22" y="8"/>
                    </a:cxn>
                    <a:cxn ang="0">
                      <a:pos x="18" y="10"/>
                    </a:cxn>
                    <a:cxn ang="0">
                      <a:pos x="16" y="10"/>
                    </a:cxn>
                    <a:cxn ang="0">
                      <a:pos x="12" y="14"/>
                    </a:cxn>
                    <a:cxn ang="0">
                      <a:pos x="8" y="16"/>
                    </a:cxn>
                    <a:cxn ang="0">
                      <a:pos x="6" y="20"/>
                    </a:cxn>
                    <a:cxn ang="0">
                      <a:pos x="0" y="18"/>
                    </a:cxn>
                    <a:cxn ang="0">
                      <a:pos x="0" y="12"/>
                    </a:cxn>
                    <a:cxn ang="0">
                      <a:pos x="2" y="10"/>
                    </a:cxn>
                    <a:cxn ang="0">
                      <a:pos x="6" y="8"/>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47" name="Freeform 88">
                  <a:extLst>
                    <a:ext uri="{FF2B5EF4-FFF2-40B4-BE49-F238E27FC236}">
                      <a16:creationId xmlns:a16="http://schemas.microsoft.com/office/drawing/2014/main" id="{7BA01EE7-4DD9-4395-99DB-7B719B49D068}"/>
                    </a:ext>
                  </a:extLst>
                </p:cNvPr>
                <p:cNvSpPr>
                  <a:spLocks/>
                </p:cNvSpPr>
                <p:nvPr/>
              </p:nvSpPr>
              <p:spPr bwMode="auto">
                <a:xfrm>
                  <a:off x="3615395" y="4841385"/>
                  <a:ext cx="580749" cy="1081923"/>
                </a:xfrm>
                <a:custGeom>
                  <a:avLst/>
                  <a:gdLst/>
                  <a:ahLst/>
                  <a:cxnLst>
                    <a:cxn ang="0">
                      <a:pos x="108" y="6"/>
                    </a:cxn>
                    <a:cxn ang="0">
                      <a:pos x="138" y="4"/>
                    </a:cxn>
                    <a:cxn ang="0">
                      <a:pos x="172" y="2"/>
                    </a:cxn>
                    <a:cxn ang="0">
                      <a:pos x="190" y="26"/>
                    </a:cxn>
                    <a:cxn ang="0">
                      <a:pos x="210" y="34"/>
                    </a:cxn>
                    <a:cxn ang="0">
                      <a:pos x="236" y="50"/>
                    </a:cxn>
                    <a:cxn ang="0">
                      <a:pos x="246" y="72"/>
                    </a:cxn>
                    <a:cxn ang="0">
                      <a:pos x="266" y="96"/>
                    </a:cxn>
                    <a:cxn ang="0">
                      <a:pos x="294" y="84"/>
                    </a:cxn>
                    <a:cxn ang="0">
                      <a:pos x="310" y="62"/>
                    </a:cxn>
                    <a:cxn ang="0">
                      <a:pos x="312" y="88"/>
                    </a:cxn>
                    <a:cxn ang="0">
                      <a:pos x="292" y="104"/>
                    </a:cxn>
                    <a:cxn ang="0">
                      <a:pos x="268" y="128"/>
                    </a:cxn>
                    <a:cxn ang="0">
                      <a:pos x="252" y="138"/>
                    </a:cxn>
                    <a:cxn ang="0">
                      <a:pos x="240" y="192"/>
                    </a:cxn>
                    <a:cxn ang="0">
                      <a:pos x="234" y="222"/>
                    </a:cxn>
                    <a:cxn ang="0">
                      <a:pos x="258" y="236"/>
                    </a:cxn>
                    <a:cxn ang="0">
                      <a:pos x="266" y="254"/>
                    </a:cxn>
                    <a:cxn ang="0">
                      <a:pos x="240" y="294"/>
                    </a:cxn>
                    <a:cxn ang="0">
                      <a:pos x="190" y="300"/>
                    </a:cxn>
                    <a:cxn ang="0">
                      <a:pos x="180" y="314"/>
                    </a:cxn>
                    <a:cxn ang="0">
                      <a:pos x="162" y="342"/>
                    </a:cxn>
                    <a:cxn ang="0">
                      <a:pos x="136" y="332"/>
                    </a:cxn>
                    <a:cxn ang="0">
                      <a:pos x="136" y="362"/>
                    </a:cxn>
                    <a:cxn ang="0">
                      <a:pos x="150" y="362"/>
                    </a:cxn>
                    <a:cxn ang="0">
                      <a:pos x="158" y="370"/>
                    </a:cxn>
                    <a:cxn ang="0">
                      <a:pos x="146" y="368"/>
                    </a:cxn>
                    <a:cxn ang="0">
                      <a:pos x="140" y="376"/>
                    </a:cxn>
                    <a:cxn ang="0">
                      <a:pos x="132" y="396"/>
                    </a:cxn>
                    <a:cxn ang="0">
                      <a:pos x="118" y="414"/>
                    </a:cxn>
                    <a:cxn ang="0">
                      <a:pos x="96" y="444"/>
                    </a:cxn>
                    <a:cxn ang="0">
                      <a:pos x="112" y="456"/>
                    </a:cxn>
                    <a:cxn ang="0">
                      <a:pos x="118" y="474"/>
                    </a:cxn>
                    <a:cxn ang="0">
                      <a:pos x="90" y="510"/>
                    </a:cxn>
                    <a:cxn ang="0">
                      <a:pos x="70" y="524"/>
                    </a:cxn>
                    <a:cxn ang="0">
                      <a:pos x="72" y="552"/>
                    </a:cxn>
                    <a:cxn ang="0">
                      <a:pos x="60" y="558"/>
                    </a:cxn>
                    <a:cxn ang="0">
                      <a:pos x="18" y="544"/>
                    </a:cxn>
                    <a:cxn ang="0">
                      <a:pos x="2" y="520"/>
                    </a:cxn>
                    <a:cxn ang="0">
                      <a:pos x="10" y="492"/>
                    </a:cxn>
                    <a:cxn ang="0">
                      <a:pos x="28" y="450"/>
                    </a:cxn>
                    <a:cxn ang="0">
                      <a:pos x="26" y="400"/>
                    </a:cxn>
                    <a:cxn ang="0">
                      <a:pos x="24" y="360"/>
                    </a:cxn>
                    <a:cxn ang="0">
                      <a:pos x="36" y="302"/>
                    </a:cxn>
                    <a:cxn ang="0">
                      <a:pos x="40" y="278"/>
                    </a:cxn>
                    <a:cxn ang="0">
                      <a:pos x="48" y="244"/>
                    </a:cxn>
                    <a:cxn ang="0">
                      <a:pos x="56" y="196"/>
                    </a:cxn>
                    <a:cxn ang="0">
                      <a:pos x="48" y="156"/>
                    </a:cxn>
                    <a:cxn ang="0">
                      <a:pos x="64" y="106"/>
                    </a:cxn>
                    <a:cxn ang="0">
                      <a:pos x="76" y="52"/>
                    </a:cxn>
                    <a:cxn ang="0">
                      <a:pos x="100" y="30"/>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grpSp>
            <p:nvGrpSpPr>
              <p:cNvPr id="619" name="Group 618">
                <a:extLst>
                  <a:ext uri="{FF2B5EF4-FFF2-40B4-BE49-F238E27FC236}">
                    <a16:creationId xmlns:a16="http://schemas.microsoft.com/office/drawing/2014/main" id="{C2503539-1582-46DB-A40F-26410F6F7AA2}"/>
                  </a:ext>
                </a:extLst>
              </p:cNvPr>
              <p:cNvGrpSpPr/>
              <p:nvPr/>
            </p:nvGrpSpPr>
            <p:grpSpPr>
              <a:xfrm>
                <a:off x="3341108" y="3711470"/>
                <a:ext cx="716714" cy="233172"/>
                <a:chOff x="3189039" y="3381921"/>
                <a:chExt cx="716714" cy="233172"/>
              </a:xfrm>
              <a:grpFill/>
            </p:grpSpPr>
            <p:sp>
              <p:nvSpPr>
                <p:cNvPr id="620" name="Freeform 74">
                  <a:extLst>
                    <a:ext uri="{FF2B5EF4-FFF2-40B4-BE49-F238E27FC236}">
                      <a16:creationId xmlns:a16="http://schemas.microsoft.com/office/drawing/2014/main" id="{C89E8E1D-232E-44DF-BFDF-FF293DD8DF5D}"/>
                    </a:ext>
                  </a:extLst>
                </p:cNvPr>
                <p:cNvSpPr>
                  <a:spLocks/>
                </p:cNvSpPr>
                <p:nvPr/>
              </p:nvSpPr>
              <p:spPr bwMode="auto">
                <a:xfrm>
                  <a:off x="3189039" y="3381921"/>
                  <a:ext cx="22054" cy="30800"/>
                </a:xfrm>
                <a:custGeom>
                  <a:avLst/>
                  <a:gdLst/>
                  <a:ahLst/>
                  <a:cxnLst>
                    <a:cxn ang="0">
                      <a:pos x="8" y="4"/>
                    </a:cxn>
                    <a:cxn ang="0">
                      <a:pos x="2" y="0"/>
                    </a:cxn>
                    <a:cxn ang="0">
                      <a:pos x="0" y="8"/>
                    </a:cxn>
                    <a:cxn ang="0">
                      <a:pos x="6" y="12"/>
                    </a:cxn>
                    <a:cxn ang="0">
                      <a:pos x="10" y="16"/>
                    </a:cxn>
                    <a:cxn ang="0">
                      <a:pos x="12" y="10"/>
                    </a:cxn>
                    <a:cxn ang="0">
                      <a:pos x="8" y="4"/>
                    </a:cxn>
                  </a:cxnLst>
                  <a:rect l="0" t="0" r="r" b="b"/>
                  <a:pathLst>
                    <a:path w="12" h="16">
                      <a:moveTo>
                        <a:pt x="8" y="4"/>
                      </a:moveTo>
                      <a:lnTo>
                        <a:pt x="2" y="0"/>
                      </a:lnTo>
                      <a:lnTo>
                        <a:pt x="0" y="8"/>
                      </a:lnTo>
                      <a:lnTo>
                        <a:pt x="6" y="12"/>
                      </a:lnTo>
                      <a:lnTo>
                        <a:pt x="10" y="16"/>
                      </a:lnTo>
                      <a:lnTo>
                        <a:pt x="12" y="10"/>
                      </a:lnTo>
                      <a:lnTo>
                        <a:pt x="8"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1" name="Freeform 69">
                  <a:extLst>
                    <a:ext uri="{FF2B5EF4-FFF2-40B4-BE49-F238E27FC236}">
                      <a16:creationId xmlns:a16="http://schemas.microsoft.com/office/drawing/2014/main" id="{3E21A2E1-5462-4F1D-9965-3D5D116C065B}"/>
                    </a:ext>
                  </a:extLst>
                </p:cNvPr>
                <p:cNvSpPr>
                  <a:spLocks/>
                </p:cNvSpPr>
                <p:nvPr/>
              </p:nvSpPr>
              <p:spPr bwMode="auto">
                <a:xfrm>
                  <a:off x="3323192" y="3437994"/>
                  <a:ext cx="305083" cy="107802"/>
                </a:xfrm>
                <a:custGeom>
                  <a:avLst/>
                  <a:gdLst/>
                  <a:ahLst/>
                  <a:cxnLst>
                    <a:cxn ang="0">
                      <a:pos x="148" y="56"/>
                    </a:cxn>
                    <a:cxn ang="0">
                      <a:pos x="140" y="52"/>
                    </a:cxn>
                    <a:cxn ang="0">
                      <a:pos x="130" y="52"/>
                    </a:cxn>
                    <a:cxn ang="0">
                      <a:pos x="124" y="56"/>
                    </a:cxn>
                    <a:cxn ang="0">
                      <a:pos x="116" y="54"/>
                    </a:cxn>
                    <a:cxn ang="0">
                      <a:pos x="118" y="46"/>
                    </a:cxn>
                    <a:cxn ang="0">
                      <a:pos x="116" y="40"/>
                    </a:cxn>
                    <a:cxn ang="0">
                      <a:pos x="104" y="40"/>
                    </a:cxn>
                    <a:cxn ang="0">
                      <a:pos x="100" y="32"/>
                    </a:cxn>
                    <a:cxn ang="0">
                      <a:pos x="94" y="30"/>
                    </a:cxn>
                    <a:cxn ang="0">
                      <a:pos x="80" y="26"/>
                    </a:cxn>
                    <a:cxn ang="0">
                      <a:pos x="76" y="22"/>
                    </a:cxn>
                    <a:cxn ang="0">
                      <a:pos x="62" y="18"/>
                    </a:cxn>
                    <a:cxn ang="0">
                      <a:pos x="48" y="16"/>
                    </a:cxn>
                    <a:cxn ang="0">
                      <a:pos x="44" y="12"/>
                    </a:cxn>
                    <a:cxn ang="0">
                      <a:pos x="34" y="10"/>
                    </a:cxn>
                    <a:cxn ang="0">
                      <a:pos x="28" y="14"/>
                    </a:cxn>
                    <a:cxn ang="0">
                      <a:pos x="20" y="18"/>
                    </a:cxn>
                    <a:cxn ang="0">
                      <a:pos x="12" y="22"/>
                    </a:cxn>
                    <a:cxn ang="0">
                      <a:pos x="0" y="22"/>
                    </a:cxn>
                    <a:cxn ang="0">
                      <a:pos x="2" y="16"/>
                    </a:cxn>
                    <a:cxn ang="0">
                      <a:pos x="10" y="6"/>
                    </a:cxn>
                    <a:cxn ang="0">
                      <a:pos x="26" y="2"/>
                    </a:cxn>
                    <a:cxn ang="0">
                      <a:pos x="40" y="0"/>
                    </a:cxn>
                    <a:cxn ang="0">
                      <a:pos x="58" y="0"/>
                    </a:cxn>
                    <a:cxn ang="0">
                      <a:pos x="74" y="4"/>
                    </a:cxn>
                    <a:cxn ang="0">
                      <a:pos x="88" y="10"/>
                    </a:cxn>
                    <a:cxn ang="0">
                      <a:pos x="104" y="14"/>
                    </a:cxn>
                    <a:cxn ang="0">
                      <a:pos x="110" y="20"/>
                    </a:cxn>
                    <a:cxn ang="0">
                      <a:pos x="116" y="24"/>
                    </a:cxn>
                    <a:cxn ang="0">
                      <a:pos x="130" y="30"/>
                    </a:cxn>
                    <a:cxn ang="0">
                      <a:pos x="142" y="34"/>
                    </a:cxn>
                    <a:cxn ang="0">
                      <a:pos x="154" y="40"/>
                    </a:cxn>
                    <a:cxn ang="0">
                      <a:pos x="166" y="46"/>
                    </a:cxn>
                    <a:cxn ang="0">
                      <a:pos x="160" y="50"/>
                    </a:cxn>
                    <a:cxn ang="0">
                      <a:pos x="152" y="52"/>
                    </a:cxn>
                    <a:cxn ang="0">
                      <a:pos x="150" y="56"/>
                    </a:cxn>
                    <a:cxn ang="0">
                      <a:pos x="148" y="56"/>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2" name="Freeform 70">
                  <a:extLst>
                    <a:ext uri="{FF2B5EF4-FFF2-40B4-BE49-F238E27FC236}">
                      <a16:creationId xmlns:a16="http://schemas.microsoft.com/office/drawing/2014/main" id="{7E9D1102-6A71-42D8-A520-EDE1D833AE11}"/>
                    </a:ext>
                  </a:extLst>
                </p:cNvPr>
                <p:cNvSpPr>
                  <a:spLocks/>
                </p:cNvSpPr>
                <p:nvPr/>
              </p:nvSpPr>
              <p:spPr bwMode="auto">
                <a:xfrm>
                  <a:off x="3306662" y="3547463"/>
                  <a:ext cx="80865" cy="57750"/>
                </a:xfrm>
                <a:custGeom>
                  <a:avLst/>
                  <a:gdLst/>
                  <a:ahLst/>
                  <a:cxnLst>
                    <a:cxn ang="0">
                      <a:pos x="0" y="28"/>
                    </a:cxn>
                    <a:cxn ang="0">
                      <a:pos x="16" y="30"/>
                    </a:cxn>
                    <a:cxn ang="0">
                      <a:pos x="32" y="30"/>
                    </a:cxn>
                    <a:cxn ang="0">
                      <a:pos x="40" y="30"/>
                    </a:cxn>
                    <a:cxn ang="0">
                      <a:pos x="40" y="24"/>
                    </a:cxn>
                    <a:cxn ang="0">
                      <a:pos x="36" y="20"/>
                    </a:cxn>
                    <a:cxn ang="0">
                      <a:pos x="42" y="18"/>
                    </a:cxn>
                    <a:cxn ang="0">
                      <a:pos x="44" y="14"/>
                    </a:cxn>
                    <a:cxn ang="0">
                      <a:pos x="42" y="4"/>
                    </a:cxn>
                    <a:cxn ang="0">
                      <a:pos x="32" y="2"/>
                    </a:cxn>
                    <a:cxn ang="0">
                      <a:pos x="24" y="0"/>
                    </a:cxn>
                    <a:cxn ang="0">
                      <a:pos x="16" y="2"/>
                    </a:cxn>
                    <a:cxn ang="0">
                      <a:pos x="22" y="6"/>
                    </a:cxn>
                    <a:cxn ang="0">
                      <a:pos x="28" y="14"/>
                    </a:cxn>
                    <a:cxn ang="0">
                      <a:pos x="28" y="20"/>
                    </a:cxn>
                    <a:cxn ang="0">
                      <a:pos x="20" y="20"/>
                    </a:cxn>
                    <a:cxn ang="0">
                      <a:pos x="14" y="18"/>
                    </a:cxn>
                    <a:cxn ang="0">
                      <a:pos x="6" y="20"/>
                    </a:cxn>
                    <a:cxn ang="0">
                      <a:pos x="0" y="20"/>
                    </a:cxn>
                    <a:cxn ang="0">
                      <a:pos x="0" y="28"/>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3" name="Freeform 72">
                  <a:extLst>
                    <a:ext uri="{FF2B5EF4-FFF2-40B4-BE49-F238E27FC236}">
                      <a16:creationId xmlns:a16="http://schemas.microsoft.com/office/drawing/2014/main" id="{8682F25C-456A-42FD-BC52-75FA6665CFAE}"/>
                    </a:ext>
                  </a:extLst>
                </p:cNvPr>
                <p:cNvSpPr>
                  <a:spLocks/>
                </p:cNvSpPr>
                <p:nvPr/>
              </p:nvSpPr>
              <p:spPr bwMode="auto">
                <a:xfrm>
                  <a:off x="3718295" y="3545792"/>
                  <a:ext cx="106593" cy="69301"/>
                </a:xfrm>
                <a:custGeom>
                  <a:avLst/>
                  <a:gdLst/>
                  <a:ahLst/>
                  <a:cxnLst>
                    <a:cxn ang="0">
                      <a:pos x="6" y="0"/>
                    </a:cxn>
                    <a:cxn ang="0">
                      <a:pos x="16" y="2"/>
                    </a:cxn>
                    <a:cxn ang="0">
                      <a:pos x="24" y="2"/>
                    </a:cxn>
                    <a:cxn ang="0">
                      <a:pos x="34" y="4"/>
                    </a:cxn>
                    <a:cxn ang="0">
                      <a:pos x="40" y="6"/>
                    </a:cxn>
                    <a:cxn ang="0">
                      <a:pos x="46" y="10"/>
                    </a:cxn>
                    <a:cxn ang="0">
                      <a:pos x="56" y="16"/>
                    </a:cxn>
                    <a:cxn ang="0">
                      <a:pos x="58" y="20"/>
                    </a:cxn>
                    <a:cxn ang="0">
                      <a:pos x="54" y="24"/>
                    </a:cxn>
                    <a:cxn ang="0">
                      <a:pos x="44" y="22"/>
                    </a:cxn>
                    <a:cxn ang="0">
                      <a:pos x="38" y="22"/>
                    </a:cxn>
                    <a:cxn ang="0">
                      <a:pos x="30" y="24"/>
                    </a:cxn>
                    <a:cxn ang="0">
                      <a:pos x="24" y="24"/>
                    </a:cxn>
                    <a:cxn ang="0">
                      <a:pos x="20" y="20"/>
                    </a:cxn>
                    <a:cxn ang="0">
                      <a:pos x="14" y="22"/>
                    </a:cxn>
                    <a:cxn ang="0">
                      <a:pos x="12" y="28"/>
                    </a:cxn>
                    <a:cxn ang="0">
                      <a:pos x="12" y="34"/>
                    </a:cxn>
                    <a:cxn ang="0">
                      <a:pos x="8" y="36"/>
                    </a:cxn>
                    <a:cxn ang="0">
                      <a:pos x="4" y="30"/>
                    </a:cxn>
                    <a:cxn ang="0">
                      <a:pos x="4" y="26"/>
                    </a:cxn>
                    <a:cxn ang="0">
                      <a:pos x="4" y="20"/>
                    </a:cxn>
                    <a:cxn ang="0">
                      <a:pos x="0" y="16"/>
                    </a:cxn>
                    <a:cxn ang="0">
                      <a:pos x="6" y="14"/>
                    </a:cxn>
                    <a:cxn ang="0">
                      <a:pos x="8" y="10"/>
                    </a:cxn>
                    <a:cxn ang="0">
                      <a:pos x="6" y="0"/>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624" name="Freeform 73">
                  <a:extLst>
                    <a:ext uri="{FF2B5EF4-FFF2-40B4-BE49-F238E27FC236}">
                      <a16:creationId xmlns:a16="http://schemas.microsoft.com/office/drawing/2014/main" id="{90C757CD-5645-4DDE-B477-3105433611E1}"/>
                    </a:ext>
                  </a:extLst>
                </p:cNvPr>
                <p:cNvSpPr>
                  <a:spLocks/>
                </p:cNvSpPr>
                <p:nvPr/>
              </p:nvSpPr>
              <p:spPr bwMode="auto">
                <a:xfrm>
                  <a:off x="3857970" y="3584308"/>
                  <a:ext cx="47783" cy="19250"/>
                </a:xfrm>
                <a:custGeom>
                  <a:avLst/>
                  <a:gdLst/>
                  <a:ahLst/>
                  <a:cxnLst>
                    <a:cxn ang="0">
                      <a:pos x="18" y="0"/>
                    </a:cxn>
                    <a:cxn ang="0">
                      <a:pos x="8" y="0"/>
                    </a:cxn>
                    <a:cxn ang="0">
                      <a:pos x="0" y="4"/>
                    </a:cxn>
                    <a:cxn ang="0">
                      <a:pos x="4" y="10"/>
                    </a:cxn>
                    <a:cxn ang="0">
                      <a:pos x="12" y="10"/>
                    </a:cxn>
                    <a:cxn ang="0">
                      <a:pos x="22" y="10"/>
                    </a:cxn>
                    <a:cxn ang="0">
                      <a:pos x="26" y="8"/>
                    </a:cxn>
                    <a:cxn ang="0">
                      <a:pos x="26" y="4"/>
                    </a:cxn>
                    <a:cxn ang="0">
                      <a:pos x="22" y="0"/>
                    </a:cxn>
                    <a:cxn ang="0">
                      <a:pos x="18" y="0"/>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grpSp>
        <p:grpSp>
          <p:nvGrpSpPr>
            <p:cNvPr id="312" name="Group 311">
              <a:extLst>
                <a:ext uri="{FF2B5EF4-FFF2-40B4-BE49-F238E27FC236}">
                  <a16:creationId xmlns:a16="http://schemas.microsoft.com/office/drawing/2014/main" id="{36EBBBAD-07DB-46E8-9C02-97D565243040}"/>
                </a:ext>
              </a:extLst>
            </p:cNvPr>
            <p:cNvGrpSpPr/>
            <p:nvPr/>
          </p:nvGrpSpPr>
          <p:grpSpPr>
            <a:xfrm>
              <a:off x="1388284" y="1418598"/>
              <a:ext cx="9415434" cy="4503170"/>
              <a:chOff x="884238" y="722359"/>
              <a:chExt cx="10419849" cy="4983549"/>
            </a:xfrm>
            <a:grpFill/>
          </p:grpSpPr>
          <p:sp>
            <p:nvSpPr>
              <p:cNvPr id="313" name="Freeform 223">
                <a:extLst>
                  <a:ext uri="{FF2B5EF4-FFF2-40B4-BE49-F238E27FC236}">
                    <a16:creationId xmlns:a16="http://schemas.microsoft.com/office/drawing/2014/main" id="{EB5EDCD0-8522-4080-95AF-907019C13253}"/>
                  </a:ext>
                </a:extLst>
              </p:cNvPr>
              <p:cNvSpPr>
                <a:spLocks/>
              </p:cNvSpPr>
              <p:nvPr/>
            </p:nvSpPr>
            <p:spPr bwMode="auto">
              <a:xfrm>
                <a:off x="7250261" y="3358810"/>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4" name="Freeform 172">
                <a:extLst>
                  <a:ext uri="{FF2B5EF4-FFF2-40B4-BE49-F238E27FC236}">
                    <a16:creationId xmlns:a16="http://schemas.microsoft.com/office/drawing/2014/main" id="{8EA81D65-D9C6-4132-B0E5-EE71FD7C27B1}"/>
                  </a:ext>
                </a:extLst>
              </p:cNvPr>
              <p:cNvSpPr>
                <a:spLocks/>
              </p:cNvSpPr>
              <p:nvPr/>
            </p:nvSpPr>
            <p:spPr bwMode="auto">
              <a:xfrm>
                <a:off x="6254850" y="2508492"/>
                <a:ext cx="165405" cy="73156"/>
              </a:xfrm>
              <a:custGeom>
                <a:avLst/>
                <a:gdLst/>
                <a:ahLst/>
                <a:cxnLst>
                  <a:cxn ang="0">
                    <a:pos x="44" y="2"/>
                  </a:cxn>
                  <a:cxn ang="0">
                    <a:pos x="48" y="10"/>
                  </a:cxn>
                  <a:cxn ang="0">
                    <a:pos x="58" y="8"/>
                  </a:cxn>
                  <a:cxn ang="0">
                    <a:pos x="68" y="4"/>
                  </a:cxn>
                  <a:cxn ang="0">
                    <a:pos x="76" y="4"/>
                  </a:cxn>
                  <a:cxn ang="0">
                    <a:pos x="86" y="8"/>
                  </a:cxn>
                  <a:cxn ang="0">
                    <a:pos x="90" y="12"/>
                  </a:cxn>
                  <a:cxn ang="0">
                    <a:pos x="86" y="20"/>
                  </a:cxn>
                  <a:cxn ang="0">
                    <a:pos x="82" y="26"/>
                  </a:cxn>
                  <a:cxn ang="0">
                    <a:pos x="72" y="24"/>
                  </a:cxn>
                  <a:cxn ang="0">
                    <a:pos x="62" y="22"/>
                  </a:cxn>
                  <a:cxn ang="0">
                    <a:pos x="56" y="26"/>
                  </a:cxn>
                  <a:cxn ang="0">
                    <a:pos x="54" y="28"/>
                  </a:cxn>
                  <a:cxn ang="0">
                    <a:pos x="44" y="28"/>
                  </a:cxn>
                  <a:cxn ang="0">
                    <a:pos x="38" y="32"/>
                  </a:cxn>
                  <a:cxn ang="0">
                    <a:pos x="30" y="32"/>
                  </a:cxn>
                  <a:cxn ang="0">
                    <a:pos x="26" y="38"/>
                  </a:cxn>
                  <a:cxn ang="0">
                    <a:pos x="18" y="38"/>
                  </a:cxn>
                  <a:cxn ang="0">
                    <a:pos x="10" y="36"/>
                  </a:cxn>
                  <a:cxn ang="0">
                    <a:pos x="4" y="32"/>
                  </a:cxn>
                  <a:cxn ang="0">
                    <a:pos x="2" y="24"/>
                  </a:cxn>
                  <a:cxn ang="0">
                    <a:pos x="0" y="20"/>
                  </a:cxn>
                  <a:cxn ang="0">
                    <a:pos x="6" y="16"/>
                  </a:cxn>
                  <a:cxn ang="0">
                    <a:pos x="16" y="14"/>
                  </a:cxn>
                  <a:cxn ang="0">
                    <a:pos x="24" y="6"/>
                  </a:cxn>
                  <a:cxn ang="0">
                    <a:pos x="34" y="0"/>
                  </a:cxn>
                  <a:cxn ang="0">
                    <a:pos x="44" y="2"/>
                  </a:cxn>
                </a:cxnLst>
                <a:rect l="0" t="0" r="r" b="b"/>
                <a:pathLst>
                  <a:path w="90" h="38">
                    <a:moveTo>
                      <a:pt x="44" y="2"/>
                    </a:moveTo>
                    <a:lnTo>
                      <a:pt x="48" y="10"/>
                    </a:lnTo>
                    <a:lnTo>
                      <a:pt x="58" y="8"/>
                    </a:lnTo>
                    <a:lnTo>
                      <a:pt x="68" y="4"/>
                    </a:lnTo>
                    <a:lnTo>
                      <a:pt x="76" y="4"/>
                    </a:lnTo>
                    <a:lnTo>
                      <a:pt x="86" y="8"/>
                    </a:lnTo>
                    <a:lnTo>
                      <a:pt x="90" y="12"/>
                    </a:lnTo>
                    <a:lnTo>
                      <a:pt x="86" y="20"/>
                    </a:lnTo>
                    <a:lnTo>
                      <a:pt x="82" y="26"/>
                    </a:lnTo>
                    <a:lnTo>
                      <a:pt x="72" y="24"/>
                    </a:lnTo>
                    <a:lnTo>
                      <a:pt x="62" y="22"/>
                    </a:lnTo>
                    <a:lnTo>
                      <a:pt x="56" y="26"/>
                    </a:lnTo>
                    <a:lnTo>
                      <a:pt x="54" y="28"/>
                    </a:lnTo>
                    <a:lnTo>
                      <a:pt x="44" y="28"/>
                    </a:lnTo>
                    <a:lnTo>
                      <a:pt x="38" y="32"/>
                    </a:lnTo>
                    <a:lnTo>
                      <a:pt x="30" y="32"/>
                    </a:lnTo>
                    <a:lnTo>
                      <a:pt x="26" y="38"/>
                    </a:lnTo>
                    <a:lnTo>
                      <a:pt x="18" y="38"/>
                    </a:lnTo>
                    <a:lnTo>
                      <a:pt x="10" y="36"/>
                    </a:lnTo>
                    <a:lnTo>
                      <a:pt x="4" y="32"/>
                    </a:lnTo>
                    <a:lnTo>
                      <a:pt x="2" y="24"/>
                    </a:lnTo>
                    <a:lnTo>
                      <a:pt x="0" y="20"/>
                    </a:lnTo>
                    <a:lnTo>
                      <a:pt x="6" y="16"/>
                    </a:lnTo>
                    <a:lnTo>
                      <a:pt x="16" y="14"/>
                    </a:lnTo>
                    <a:lnTo>
                      <a:pt x="24" y="6"/>
                    </a:lnTo>
                    <a:lnTo>
                      <a:pt x="34" y="0"/>
                    </a:lnTo>
                    <a:lnTo>
                      <a:pt x="4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5" name="Freeform 173">
                <a:extLst>
                  <a:ext uri="{FF2B5EF4-FFF2-40B4-BE49-F238E27FC236}">
                    <a16:creationId xmlns:a16="http://schemas.microsoft.com/office/drawing/2014/main" id="{D536560A-D3DF-4934-BA73-DBDA19C15035}"/>
                  </a:ext>
                </a:extLst>
              </p:cNvPr>
              <p:cNvSpPr>
                <a:spLocks/>
              </p:cNvSpPr>
              <p:nvPr/>
            </p:nvSpPr>
            <p:spPr bwMode="auto">
              <a:xfrm>
                <a:off x="6040773" y="2531665"/>
                <a:ext cx="233403" cy="100109"/>
              </a:xfrm>
              <a:custGeom>
                <a:avLst/>
                <a:gdLst/>
                <a:ahLst/>
                <a:cxnLst>
                  <a:cxn ang="0">
                    <a:pos x="14" y="46"/>
                  </a:cxn>
                  <a:cxn ang="0">
                    <a:pos x="12" y="42"/>
                  </a:cxn>
                  <a:cxn ang="0">
                    <a:pos x="8" y="42"/>
                  </a:cxn>
                  <a:cxn ang="0">
                    <a:pos x="0" y="40"/>
                  </a:cxn>
                  <a:cxn ang="0">
                    <a:pos x="2" y="34"/>
                  </a:cxn>
                  <a:cxn ang="0">
                    <a:pos x="18" y="34"/>
                  </a:cxn>
                  <a:cxn ang="0">
                    <a:pos x="31" y="32"/>
                  </a:cxn>
                  <a:cxn ang="0">
                    <a:pos x="41" y="26"/>
                  </a:cxn>
                  <a:cxn ang="0">
                    <a:pos x="53" y="26"/>
                  </a:cxn>
                  <a:cxn ang="0">
                    <a:pos x="53" y="18"/>
                  </a:cxn>
                  <a:cxn ang="0">
                    <a:pos x="69" y="10"/>
                  </a:cxn>
                  <a:cxn ang="0">
                    <a:pos x="69" y="4"/>
                  </a:cxn>
                  <a:cxn ang="0">
                    <a:pos x="85" y="6"/>
                  </a:cxn>
                  <a:cxn ang="0">
                    <a:pos x="87" y="0"/>
                  </a:cxn>
                  <a:cxn ang="0">
                    <a:pos x="107" y="8"/>
                  </a:cxn>
                  <a:cxn ang="0">
                    <a:pos x="117" y="8"/>
                  </a:cxn>
                  <a:cxn ang="0">
                    <a:pos x="119" y="12"/>
                  </a:cxn>
                  <a:cxn ang="0">
                    <a:pos x="121" y="20"/>
                  </a:cxn>
                  <a:cxn ang="0">
                    <a:pos x="127" y="24"/>
                  </a:cxn>
                  <a:cxn ang="0">
                    <a:pos x="117" y="28"/>
                  </a:cxn>
                  <a:cxn ang="0">
                    <a:pos x="111" y="34"/>
                  </a:cxn>
                  <a:cxn ang="0">
                    <a:pos x="109" y="40"/>
                  </a:cxn>
                  <a:cxn ang="0">
                    <a:pos x="103" y="44"/>
                  </a:cxn>
                  <a:cxn ang="0">
                    <a:pos x="89" y="50"/>
                  </a:cxn>
                  <a:cxn ang="0">
                    <a:pos x="77" y="52"/>
                  </a:cxn>
                  <a:cxn ang="0">
                    <a:pos x="67" y="48"/>
                  </a:cxn>
                  <a:cxn ang="0">
                    <a:pos x="51" y="50"/>
                  </a:cxn>
                  <a:cxn ang="0">
                    <a:pos x="41" y="46"/>
                  </a:cxn>
                  <a:cxn ang="0">
                    <a:pos x="41" y="40"/>
                  </a:cxn>
                  <a:cxn ang="0">
                    <a:pos x="26" y="40"/>
                  </a:cxn>
                  <a:cxn ang="0">
                    <a:pos x="24" y="46"/>
                  </a:cxn>
                  <a:cxn ang="0">
                    <a:pos x="14" y="46"/>
                  </a:cxn>
                </a:cxnLst>
                <a:rect l="0" t="0" r="r" b="b"/>
                <a:pathLst>
                  <a:path w="127" h="52">
                    <a:moveTo>
                      <a:pt x="14" y="46"/>
                    </a:moveTo>
                    <a:lnTo>
                      <a:pt x="12" y="42"/>
                    </a:lnTo>
                    <a:lnTo>
                      <a:pt x="8" y="42"/>
                    </a:lnTo>
                    <a:lnTo>
                      <a:pt x="0" y="40"/>
                    </a:lnTo>
                    <a:lnTo>
                      <a:pt x="2" y="34"/>
                    </a:lnTo>
                    <a:lnTo>
                      <a:pt x="18" y="34"/>
                    </a:lnTo>
                    <a:lnTo>
                      <a:pt x="31" y="32"/>
                    </a:lnTo>
                    <a:lnTo>
                      <a:pt x="41" y="26"/>
                    </a:lnTo>
                    <a:lnTo>
                      <a:pt x="53" y="26"/>
                    </a:lnTo>
                    <a:lnTo>
                      <a:pt x="53" y="18"/>
                    </a:lnTo>
                    <a:lnTo>
                      <a:pt x="69" y="10"/>
                    </a:lnTo>
                    <a:lnTo>
                      <a:pt x="69" y="4"/>
                    </a:lnTo>
                    <a:lnTo>
                      <a:pt x="85" y="6"/>
                    </a:lnTo>
                    <a:lnTo>
                      <a:pt x="87" y="0"/>
                    </a:lnTo>
                    <a:lnTo>
                      <a:pt x="107" y="8"/>
                    </a:lnTo>
                    <a:lnTo>
                      <a:pt x="117" y="8"/>
                    </a:lnTo>
                    <a:lnTo>
                      <a:pt x="119" y="12"/>
                    </a:lnTo>
                    <a:lnTo>
                      <a:pt x="121" y="20"/>
                    </a:lnTo>
                    <a:lnTo>
                      <a:pt x="127" y="24"/>
                    </a:lnTo>
                    <a:lnTo>
                      <a:pt x="117" y="28"/>
                    </a:lnTo>
                    <a:lnTo>
                      <a:pt x="111" y="34"/>
                    </a:lnTo>
                    <a:lnTo>
                      <a:pt x="109" y="40"/>
                    </a:lnTo>
                    <a:lnTo>
                      <a:pt x="103" y="44"/>
                    </a:lnTo>
                    <a:lnTo>
                      <a:pt x="89" y="50"/>
                    </a:lnTo>
                    <a:lnTo>
                      <a:pt x="77" y="52"/>
                    </a:lnTo>
                    <a:lnTo>
                      <a:pt x="67" y="48"/>
                    </a:lnTo>
                    <a:lnTo>
                      <a:pt x="51" y="50"/>
                    </a:lnTo>
                    <a:lnTo>
                      <a:pt x="41" y="46"/>
                    </a:lnTo>
                    <a:lnTo>
                      <a:pt x="41" y="40"/>
                    </a:lnTo>
                    <a:lnTo>
                      <a:pt x="26" y="40"/>
                    </a:lnTo>
                    <a:lnTo>
                      <a:pt x="24" y="46"/>
                    </a:lnTo>
                    <a:lnTo>
                      <a:pt x="14"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6" name="Freeform 159">
                <a:extLst>
                  <a:ext uri="{FF2B5EF4-FFF2-40B4-BE49-F238E27FC236}">
                    <a16:creationId xmlns:a16="http://schemas.microsoft.com/office/drawing/2014/main" id="{4DB98C01-F0B9-4489-8B52-804EC4F74219}"/>
                  </a:ext>
                </a:extLst>
              </p:cNvPr>
              <p:cNvSpPr>
                <a:spLocks/>
              </p:cNvSpPr>
              <p:nvPr/>
            </p:nvSpPr>
            <p:spPr bwMode="auto">
              <a:xfrm>
                <a:off x="5936294" y="2581390"/>
                <a:ext cx="128648" cy="73156"/>
              </a:xfrm>
              <a:custGeom>
                <a:avLst/>
                <a:gdLst/>
                <a:ahLst/>
                <a:cxnLst>
                  <a:cxn ang="0">
                    <a:pos x="24" y="2"/>
                  </a:cxn>
                  <a:cxn ang="0">
                    <a:pos x="40" y="2"/>
                  </a:cxn>
                  <a:cxn ang="0">
                    <a:pos x="50" y="0"/>
                  </a:cxn>
                  <a:cxn ang="0">
                    <a:pos x="58" y="2"/>
                  </a:cxn>
                  <a:cxn ang="0">
                    <a:pos x="60" y="4"/>
                  </a:cxn>
                  <a:cxn ang="0">
                    <a:pos x="58" y="8"/>
                  </a:cxn>
                  <a:cxn ang="0">
                    <a:pos x="56" y="14"/>
                  </a:cxn>
                  <a:cxn ang="0">
                    <a:pos x="64" y="16"/>
                  </a:cxn>
                  <a:cxn ang="0">
                    <a:pos x="68" y="16"/>
                  </a:cxn>
                  <a:cxn ang="0">
                    <a:pos x="70" y="20"/>
                  </a:cxn>
                  <a:cxn ang="0">
                    <a:pos x="66" y="28"/>
                  </a:cxn>
                  <a:cxn ang="0">
                    <a:pos x="56" y="30"/>
                  </a:cxn>
                  <a:cxn ang="0">
                    <a:pos x="50" y="24"/>
                  </a:cxn>
                  <a:cxn ang="0">
                    <a:pos x="50" y="34"/>
                  </a:cxn>
                  <a:cxn ang="0">
                    <a:pos x="46" y="36"/>
                  </a:cxn>
                  <a:cxn ang="0">
                    <a:pos x="40" y="34"/>
                  </a:cxn>
                  <a:cxn ang="0">
                    <a:pos x="34" y="30"/>
                  </a:cxn>
                  <a:cxn ang="0">
                    <a:pos x="30" y="32"/>
                  </a:cxn>
                  <a:cxn ang="0">
                    <a:pos x="30" y="36"/>
                  </a:cxn>
                  <a:cxn ang="0">
                    <a:pos x="16" y="38"/>
                  </a:cxn>
                  <a:cxn ang="0">
                    <a:pos x="16" y="28"/>
                  </a:cxn>
                  <a:cxn ang="0">
                    <a:pos x="0" y="28"/>
                  </a:cxn>
                  <a:cxn ang="0">
                    <a:pos x="8" y="16"/>
                  </a:cxn>
                  <a:cxn ang="0">
                    <a:pos x="18" y="6"/>
                  </a:cxn>
                  <a:cxn ang="0">
                    <a:pos x="22" y="6"/>
                  </a:cxn>
                  <a:cxn ang="0">
                    <a:pos x="24" y="2"/>
                  </a:cxn>
                </a:cxnLst>
                <a:rect l="0" t="0" r="r" b="b"/>
                <a:pathLst>
                  <a:path w="70" h="38">
                    <a:moveTo>
                      <a:pt x="24" y="2"/>
                    </a:moveTo>
                    <a:lnTo>
                      <a:pt x="40" y="2"/>
                    </a:lnTo>
                    <a:lnTo>
                      <a:pt x="50" y="0"/>
                    </a:lnTo>
                    <a:lnTo>
                      <a:pt x="58" y="2"/>
                    </a:lnTo>
                    <a:lnTo>
                      <a:pt x="60" y="4"/>
                    </a:lnTo>
                    <a:lnTo>
                      <a:pt x="58" y="8"/>
                    </a:lnTo>
                    <a:lnTo>
                      <a:pt x="56" y="14"/>
                    </a:lnTo>
                    <a:lnTo>
                      <a:pt x="64" y="16"/>
                    </a:lnTo>
                    <a:lnTo>
                      <a:pt x="68" y="16"/>
                    </a:lnTo>
                    <a:lnTo>
                      <a:pt x="70" y="20"/>
                    </a:lnTo>
                    <a:lnTo>
                      <a:pt x="66" y="28"/>
                    </a:lnTo>
                    <a:lnTo>
                      <a:pt x="56" y="30"/>
                    </a:lnTo>
                    <a:lnTo>
                      <a:pt x="50" y="24"/>
                    </a:lnTo>
                    <a:lnTo>
                      <a:pt x="50" y="34"/>
                    </a:lnTo>
                    <a:lnTo>
                      <a:pt x="46" y="36"/>
                    </a:lnTo>
                    <a:lnTo>
                      <a:pt x="40" y="34"/>
                    </a:lnTo>
                    <a:lnTo>
                      <a:pt x="34" y="30"/>
                    </a:lnTo>
                    <a:lnTo>
                      <a:pt x="30" y="32"/>
                    </a:lnTo>
                    <a:lnTo>
                      <a:pt x="30" y="36"/>
                    </a:lnTo>
                    <a:lnTo>
                      <a:pt x="16" y="38"/>
                    </a:lnTo>
                    <a:lnTo>
                      <a:pt x="16" y="28"/>
                    </a:lnTo>
                    <a:lnTo>
                      <a:pt x="0" y="28"/>
                    </a:lnTo>
                    <a:lnTo>
                      <a:pt x="8" y="16"/>
                    </a:lnTo>
                    <a:lnTo>
                      <a:pt x="18" y="6"/>
                    </a:lnTo>
                    <a:lnTo>
                      <a:pt x="22" y="6"/>
                    </a:lnTo>
                    <a:lnTo>
                      <a:pt x="2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7" name="Freeform 162">
                <a:extLst>
                  <a:ext uri="{FF2B5EF4-FFF2-40B4-BE49-F238E27FC236}">
                    <a16:creationId xmlns:a16="http://schemas.microsoft.com/office/drawing/2014/main" id="{8E33AD8D-0DC7-42BD-AE11-87767129D083}"/>
                  </a:ext>
                </a:extLst>
              </p:cNvPr>
              <p:cNvSpPr>
                <a:spLocks/>
              </p:cNvSpPr>
              <p:nvPr/>
            </p:nvSpPr>
            <p:spPr bwMode="auto">
              <a:xfrm>
                <a:off x="5489185" y="2738718"/>
                <a:ext cx="360214" cy="273373"/>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8" name="Freeform 148">
                <a:extLst>
                  <a:ext uri="{FF2B5EF4-FFF2-40B4-BE49-F238E27FC236}">
                    <a16:creationId xmlns:a16="http://schemas.microsoft.com/office/drawing/2014/main" id="{3B5104C1-05E2-4F4C-9975-6DECCC31F3B1}"/>
                  </a:ext>
                </a:extLst>
              </p:cNvPr>
              <p:cNvSpPr>
                <a:spLocks/>
              </p:cNvSpPr>
              <p:nvPr/>
            </p:nvSpPr>
            <p:spPr bwMode="auto">
              <a:xfrm>
                <a:off x="6368190" y="1565232"/>
                <a:ext cx="312430" cy="504393"/>
              </a:xfrm>
              <a:custGeom>
                <a:avLst/>
                <a:gdLst/>
                <a:ahLst/>
                <a:cxnLst>
                  <a:cxn ang="0">
                    <a:pos x="106" y="250"/>
                  </a:cxn>
                  <a:cxn ang="0">
                    <a:pos x="88" y="250"/>
                  </a:cxn>
                  <a:cxn ang="0">
                    <a:pos x="64" y="258"/>
                  </a:cxn>
                  <a:cxn ang="0">
                    <a:pos x="40" y="262"/>
                  </a:cxn>
                  <a:cxn ang="0">
                    <a:pos x="10" y="246"/>
                  </a:cxn>
                  <a:cxn ang="0">
                    <a:pos x="12" y="226"/>
                  </a:cxn>
                  <a:cxn ang="0">
                    <a:pos x="6" y="204"/>
                  </a:cxn>
                  <a:cxn ang="0">
                    <a:pos x="10" y="188"/>
                  </a:cxn>
                  <a:cxn ang="0">
                    <a:pos x="22" y="182"/>
                  </a:cxn>
                  <a:cxn ang="0">
                    <a:pos x="28" y="170"/>
                  </a:cxn>
                  <a:cxn ang="0">
                    <a:pos x="64" y="142"/>
                  </a:cxn>
                  <a:cxn ang="0">
                    <a:pos x="72" y="140"/>
                  </a:cxn>
                  <a:cxn ang="0">
                    <a:pos x="70" y="124"/>
                  </a:cxn>
                  <a:cxn ang="0">
                    <a:pos x="54" y="116"/>
                  </a:cxn>
                  <a:cxn ang="0">
                    <a:pos x="44" y="102"/>
                  </a:cxn>
                  <a:cxn ang="0">
                    <a:pos x="50" y="86"/>
                  </a:cxn>
                  <a:cxn ang="0">
                    <a:pos x="42" y="82"/>
                  </a:cxn>
                  <a:cxn ang="0">
                    <a:pos x="44" y="62"/>
                  </a:cxn>
                  <a:cxn ang="0">
                    <a:pos x="34" y="48"/>
                  </a:cxn>
                  <a:cxn ang="0">
                    <a:pos x="20" y="48"/>
                  </a:cxn>
                  <a:cxn ang="0">
                    <a:pos x="0" y="30"/>
                  </a:cxn>
                  <a:cxn ang="0">
                    <a:pos x="10" y="22"/>
                  </a:cxn>
                  <a:cxn ang="0">
                    <a:pos x="24" y="38"/>
                  </a:cxn>
                  <a:cxn ang="0">
                    <a:pos x="66" y="42"/>
                  </a:cxn>
                  <a:cxn ang="0">
                    <a:pos x="76" y="32"/>
                  </a:cxn>
                  <a:cxn ang="0">
                    <a:pos x="84" y="12"/>
                  </a:cxn>
                  <a:cxn ang="0">
                    <a:pos x="104" y="0"/>
                  </a:cxn>
                  <a:cxn ang="0">
                    <a:pos x="126" y="8"/>
                  </a:cxn>
                  <a:cxn ang="0">
                    <a:pos x="136" y="22"/>
                  </a:cxn>
                  <a:cxn ang="0">
                    <a:pos x="126" y="32"/>
                  </a:cxn>
                  <a:cxn ang="0">
                    <a:pos x="122" y="54"/>
                  </a:cxn>
                  <a:cxn ang="0">
                    <a:pos x="146" y="68"/>
                  </a:cxn>
                  <a:cxn ang="0">
                    <a:pos x="130" y="84"/>
                  </a:cxn>
                  <a:cxn ang="0">
                    <a:pos x="140" y="102"/>
                  </a:cxn>
                  <a:cxn ang="0">
                    <a:pos x="146" y="118"/>
                  </a:cxn>
                  <a:cxn ang="0">
                    <a:pos x="138" y="138"/>
                  </a:cxn>
                  <a:cxn ang="0">
                    <a:pos x="148" y="148"/>
                  </a:cxn>
                  <a:cxn ang="0">
                    <a:pos x="156" y="162"/>
                  </a:cxn>
                  <a:cxn ang="0">
                    <a:pos x="146" y="172"/>
                  </a:cxn>
                  <a:cxn ang="0">
                    <a:pos x="170" y="190"/>
                  </a:cxn>
                  <a:cxn ang="0">
                    <a:pos x="162" y="204"/>
                  </a:cxn>
                  <a:cxn ang="0">
                    <a:pos x="136" y="228"/>
                  </a:cxn>
                  <a:cxn ang="0">
                    <a:pos x="106" y="250"/>
                  </a:cxn>
                </a:cxnLst>
                <a:rect l="0" t="0" r="r" b="b"/>
                <a:pathLst>
                  <a:path w="170" h="262">
                    <a:moveTo>
                      <a:pt x="106" y="250"/>
                    </a:moveTo>
                    <a:lnTo>
                      <a:pt x="88" y="250"/>
                    </a:lnTo>
                    <a:lnTo>
                      <a:pt x="64" y="258"/>
                    </a:lnTo>
                    <a:lnTo>
                      <a:pt x="40" y="262"/>
                    </a:lnTo>
                    <a:lnTo>
                      <a:pt x="10" y="246"/>
                    </a:lnTo>
                    <a:lnTo>
                      <a:pt x="12" y="226"/>
                    </a:lnTo>
                    <a:lnTo>
                      <a:pt x="6" y="204"/>
                    </a:lnTo>
                    <a:lnTo>
                      <a:pt x="10" y="188"/>
                    </a:lnTo>
                    <a:lnTo>
                      <a:pt x="22" y="182"/>
                    </a:lnTo>
                    <a:lnTo>
                      <a:pt x="28" y="170"/>
                    </a:lnTo>
                    <a:lnTo>
                      <a:pt x="64" y="142"/>
                    </a:lnTo>
                    <a:lnTo>
                      <a:pt x="72" y="140"/>
                    </a:lnTo>
                    <a:lnTo>
                      <a:pt x="70" y="124"/>
                    </a:lnTo>
                    <a:lnTo>
                      <a:pt x="54" y="116"/>
                    </a:lnTo>
                    <a:lnTo>
                      <a:pt x="44" y="102"/>
                    </a:lnTo>
                    <a:lnTo>
                      <a:pt x="50" y="86"/>
                    </a:lnTo>
                    <a:lnTo>
                      <a:pt x="42" y="82"/>
                    </a:lnTo>
                    <a:lnTo>
                      <a:pt x="44" y="62"/>
                    </a:lnTo>
                    <a:lnTo>
                      <a:pt x="34" y="48"/>
                    </a:lnTo>
                    <a:lnTo>
                      <a:pt x="20" y="48"/>
                    </a:lnTo>
                    <a:lnTo>
                      <a:pt x="0" y="30"/>
                    </a:lnTo>
                    <a:lnTo>
                      <a:pt x="10" y="22"/>
                    </a:lnTo>
                    <a:lnTo>
                      <a:pt x="24" y="38"/>
                    </a:lnTo>
                    <a:lnTo>
                      <a:pt x="66" y="42"/>
                    </a:lnTo>
                    <a:lnTo>
                      <a:pt x="76" y="32"/>
                    </a:lnTo>
                    <a:lnTo>
                      <a:pt x="84" y="12"/>
                    </a:lnTo>
                    <a:lnTo>
                      <a:pt x="104" y="0"/>
                    </a:lnTo>
                    <a:lnTo>
                      <a:pt x="126" y="8"/>
                    </a:lnTo>
                    <a:lnTo>
                      <a:pt x="136" y="22"/>
                    </a:lnTo>
                    <a:lnTo>
                      <a:pt x="126" y="32"/>
                    </a:lnTo>
                    <a:lnTo>
                      <a:pt x="122" y="54"/>
                    </a:lnTo>
                    <a:lnTo>
                      <a:pt x="146" y="68"/>
                    </a:lnTo>
                    <a:lnTo>
                      <a:pt x="130" y="84"/>
                    </a:lnTo>
                    <a:lnTo>
                      <a:pt x="140" y="102"/>
                    </a:lnTo>
                    <a:lnTo>
                      <a:pt x="146" y="118"/>
                    </a:lnTo>
                    <a:lnTo>
                      <a:pt x="138" y="138"/>
                    </a:lnTo>
                    <a:lnTo>
                      <a:pt x="148" y="148"/>
                    </a:lnTo>
                    <a:lnTo>
                      <a:pt x="156" y="162"/>
                    </a:lnTo>
                    <a:lnTo>
                      <a:pt x="146" y="172"/>
                    </a:lnTo>
                    <a:lnTo>
                      <a:pt x="170" y="190"/>
                    </a:lnTo>
                    <a:lnTo>
                      <a:pt x="162" y="204"/>
                    </a:lnTo>
                    <a:lnTo>
                      <a:pt x="136" y="228"/>
                    </a:lnTo>
                    <a:lnTo>
                      <a:pt x="106" y="2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0" name="Freeform 171">
                <a:extLst>
                  <a:ext uri="{FF2B5EF4-FFF2-40B4-BE49-F238E27FC236}">
                    <a16:creationId xmlns:a16="http://schemas.microsoft.com/office/drawing/2014/main" id="{E5D283D5-68E0-47FE-BA6D-4BA145963805}"/>
                  </a:ext>
                </a:extLst>
              </p:cNvPr>
              <p:cNvSpPr>
                <a:spLocks/>
              </p:cNvSpPr>
              <p:nvPr/>
            </p:nvSpPr>
            <p:spPr bwMode="auto">
              <a:xfrm>
                <a:off x="6114554" y="2450787"/>
                <a:ext cx="202161" cy="96258"/>
              </a:xfrm>
              <a:custGeom>
                <a:avLst/>
                <a:gdLst/>
                <a:ahLst/>
                <a:cxnLst>
                  <a:cxn ang="0">
                    <a:pos x="48" y="0"/>
                  </a:cxn>
                  <a:cxn ang="0">
                    <a:pos x="56" y="4"/>
                  </a:cxn>
                  <a:cxn ang="0">
                    <a:pos x="68" y="8"/>
                  </a:cxn>
                  <a:cxn ang="0">
                    <a:pos x="70" y="16"/>
                  </a:cxn>
                  <a:cxn ang="0">
                    <a:pos x="78" y="18"/>
                  </a:cxn>
                  <a:cxn ang="0">
                    <a:pos x="80" y="14"/>
                  </a:cxn>
                  <a:cxn ang="0">
                    <a:pos x="88" y="16"/>
                  </a:cxn>
                  <a:cxn ang="0">
                    <a:pos x="94" y="20"/>
                  </a:cxn>
                  <a:cxn ang="0">
                    <a:pos x="102" y="24"/>
                  </a:cxn>
                  <a:cxn ang="0">
                    <a:pos x="110" y="30"/>
                  </a:cxn>
                  <a:cxn ang="0">
                    <a:pos x="100" y="36"/>
                  </a:cxn>
                  <a:cxn ang="0">
                    <a:pos x="92" y="44"/>
                  </a:cxn>
                  <a:cxn ang="0">
                    <a:pos x="82" y="46"/>
                  </a:cxn>
                  <a:cxn ang="0">
                    <a:pos x="76" y="50"/>
                  </a:cxn>
                  <a:cxn ang="0">
                    <a:pos x="66" y="50"/>
                  </a:cxn>
                  <a:cxn ang="0">
                    <a:pos x="46" y="42"/>
                  </a:cxn>
                  <a:cxn ang="0">
                    <a:pos x="44" y="48"/>
                  </a:cxn>
                  <a:cxn ang="0">
                    <a:pos x="28" y="46"/>
                  </a:cxn>
                  <a:cxn ang="0">
                    <a:pos x="20" y="40"/>
                  </a:cxn>
                  <a:cxn ang="0">
                    <a:pos x="14" y="34"/>
                  </a:cxn>
                  <a:cxn ang="0">
                    <a:pos x="0" y="18"/>
                  </a:cxn>
                  <a:cxn ang="0">
                    <a:pos x="12" y="12"/>
                  </a:cxn>
                  <a:cxn ang="0">
                    <a:pos x="24" y="8"/>
                  </a:cxn>
                  <a:cxn ang="0">
                    <a:pos x="34" y="4"/>
                  </a:cxn>
                  <a:cxn ang="0">
                    <a:pos x="42" y="2"/>
                  </a:cxn>
                  <a:cxn ang="0">
                    <a:pos x="48" y="0"/>
                  </a:cxn>
                </a:cxnLst>
                <a:rect l="0" t="0" r="r" b="b"/>
                <a:pathLst>
                  <a:path w="110" h="50">
                    <a:moveTo>
                      <a:pt x="48" y="0"/>
                    </a:moveTo>
                    <a:lnTo>
                      <a:pt x="56" y="4"/>
                    </a:lnTo>
                    <a:lnTo>
                      <a:pt x="68" y="8"/>
                    </a:lnTo>
                    <a:lnTo>
                      <a:pt x="70" y="16"/>
                    </a:lnTo>
                    <a:lnTo>
                      <a:pt x="78" y="18"/>
                    </a:lnTo>
                    <a:lnTo>
                      <a:pt x="80" y="14"/>
                    </a:lnTo>
                    <a:lnTo>
                      <a:pt x="88" y="16"/>
                    </a:lnTo>
                    <a:lnTo>
                      <a:pt x="94" y="20"/>
                    </a:lnTo>
                    <a:lnTo>
                      <a:pt x="102" y="24"/>
                    </a:lnTo>
                    <a:lnTo>
                      <a:pt x="110" y="30"/>
                    </a:lnTo>
                    <a:lnTo>
                      <a:pt x="100" y="36"/>
                    </a:lnTo>
                    <a:lnTo>
                      <a:pt x="92" y="44"/>
                    </a:lnTo>
                    <a:lnTo>
                      <a:pt x="82" y="46"/>
                    </a:lnTo>
                    <a:lnTo>
                      <a:pt x="76" y="50"/>
                    </a:lnTo>
                    <a:lnTo>
                      <a:pt x="66" y="50"/>
                    </a:lnTo>
                    <a:lnTo>
                      <a:pt x="46" y="42"/>
                    </a:lnTo>
                    <a:lnTo>
                      <a:pt x="44" y="48"/>
                    </a:lnTo>
                    <a:lnTo>
                      <a:pt x="28" y="46"/>
                    </a:lnTo>
                    <a:lnTo>
                      <a:pt x="20" y="40"/>
                    </a:lnTo>
                    <a:lnTo>
                      <a:pt x="14" y="34"/>
                    </a:lnTo>
                    <a:lnTo>
                      <a:pt x="0" y="18"/>
                    </a:lnTo>
                    <a:lnTo>
                      <a:pt x="12" y="12"/>
                    </a:lnTo>
                    <a:lnTo>
                      <a:pt x="24" y="8"/>
                    </a:lnTo>
                    <a:lnTo>
                      <a:pt x="34" y="4"/>
                    </a:lnTo>
                    <a:lnTo>
                      <a:pt x="42" y="2"/>
                    </a:lnTo>
                    <a:lnTo>
                      <a:pt x="4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1" name="Freeform 174">
                <a:extLst>
                  <a:ext uri="{FF2B5EF4-FFF2-40B4-BE49-F238E27FC236}">
                    <a16:creationId xmlns:a16="http://schemas.microsoft.com/office/drawing/2014/main" id="{ACDC4077-BDA7-4E10-9D61-A9ACAFBB1413}"/>
                  </a:ext>
                </a:extLst>
              </p:cNvPr>
              <p:cNvSpPr>
                <a:spLocks/>
              </p:cNvSpPr>
              <p:nvPr/>
            </p:nvSpPr>
            <p:spPr bwMode="auto">
              <a:xfrm>
                <a:off x="6180713" y="2300659"/>
                <a:ext cx="283025" cy="231021"/>
              </a:xfrm>
              <a:custGeom>
                <a:avLst/>
                <a:gdLst/>
                <a:ahLst/>
                <a:cxnLst>
                  <a:cxn ang="0">
                    <a:pos x="0" y="20"/>
                  </a:cxn>
                  <a:cxn ang="0">
                    <a:pos x="16" y="16"/>
                  </a:cxn>
                  <a:cxn ang="0">
                    <a:pos x="32" y="10"/>
                  </a:cxn>
                  <a:cxn ang="0">
                    <a:pos x="48" y="0"/>
                  </a:cxn>
                  <a:cxn ang="0">
                    <a:pos x="66" y="0"/>
                  </a:cxn>
                  <a:cxn ang="0">
                    <a:pos x="70" y="8"/>
                  </a:cxn>
                  <a:cxn ang="0">
                    <a:pos x="88" y="8"/>
                  </a:cxn>
                  <a:cxn ang="0">
                    <a:pos x="108" y="8"/>
                  </a:cxn>
                  <a:cxn ang="0">
                    <a:pos x="134" y="6"/>
                  </a:cxn>
                  <a:cxn ang="0">
                    <a:pos x="140" y="12"/>
                  </a:cxn>
                  <a:cxn ang="0">
                    <a:pos x="144" y="16"/>
                  </a:cxn>
                  <a:cxn ang="0">
                    <a:pos x="148" y="28"/>
                  </a:cxn>
                  <a:cxn ang="0">
                    <a:pos x="152" y="32"/>
                  </a:cxn>
                  <a:cxn ang="0">
                    <a:pos x="152" y="46"/>
                  </a:cxn>
                  <a:cxn ang="0">
                    <a:pos x="144" y="46"/>
                  </a:cxn>
                  <a:cxn ang="0">
                    <a:pos x="142" y="52"/>
                  </a:cxn>
                  <a:cxn ang="0">
                    <a:pos x="148" y="56"/>
                  </a:cxn>
                  <a:cxn ang="0">
                    <a:pos x="148" y="70"/>
                  </a:cxn>
                  <a:cxn ang="0">
                    <a:pos x="150" y="76"/>
                  </a:cxn>
                  <a:cxn ang="0">
                    <a:pos x="152" y="84"/>
                  </a:cxn>
                  <a:cxn ang="0">
                    <a:pos x="154" y="88"/>
                  </a:cxn>
                  <a:cxn ang="0">
                    <a:pos x="144" y="94"/>
                  </a:cxn>
                  <a:cxn ang="0">
                    <a:pos x="136" y="102"/>
                  </a:cxn>
                  <a:cxn ang="0">
                    <a:pos x="132" y="110"/>
                  </a:cxn>
                  <a:cxn ang="0">
                    <a:pos x="130" y="120"/>
                  </a:cxn>
                  <a:cxn ang="0">
                    <a:pos x="126" y="116"/>
                  </a:cxn>
                  <a:cxn ang="0">
                    <a:pos x="116" y="112"/>
                  </a:cxn>
                  <a:cxn ang="0">
                    <a:pos x="108" y="112"/>
                  </a:cxn>
                  <a:cxn ang="0">
                    <a:pos x="98" y="116"/>
                  </a:cxn>
                  <a:cxn ang="0">
                    <a:pos x="88" y="118"/>
                  </a:cxn>
                  <a:cxn ang="0">
                    <a:pos x="84" y="110"/>
                  </a:cxn>
                  <a:cxn ang="0">
                    <a:pos x="74" y="108"/>
                  </a:cxn>
                  <a:cxn ang="0">
                    <a:pos x="66" y="102"/>
                  </a:cxn>
                  <a:cxn ang="0">
                    <a:pos x="58" y="98"/>
                  </a:cxn>
                  <a:cxn ang="0">
                    <a:pos x="52" y="94"/>
                  </a:cxn>
                  <a:cxn ang="0">
                    <a:pos x="44" y="92"/>
                  </a:cxn>
                  <a:cxn ang="0">
                    <a:pos x="42" y="96"/>
                  </a:cxn>
                  <a:cxn ang="0">
                    <a:pos x="34" y="94"/>
                  </a:cxn>
                  <a:cxn ang="0">
                    <a:pos x="32" y="86"/>
                  </a:cxn>
                  <a:cxn ang="0">
                    <a:pos x="24" y="84"/>
                  </a:cxn>
                  <a:cxn ang="0">
                    <a:pos x="12" y="78"/>
                  </a:cxn>
                  <a:cxn ang="0">
                    <a:pos x="8" y="70"/>
                  </a:cxn>
                  <a:cxn ang="0">
                    <a:pos x="8" y="46"/>
                  </a:cxn>
                  <a:cxn ang="0">
                    <a:pos x="0" y="42"/>
                  </a:cxn>
                  <a:cxn ang="0">
                    <a:pos x="4" y="30"/>
                  </a:cxn>
                  <a:cxn ang="0">
                    <a:pos x="0" y="20"/>
                  </a:cxn>
                </a:cxnLst>
                <a:rect l="0" t="0" r="r" b="b"/>
                <a:pathLst>
                  <a:path w="154" h="120">
                    <a:moveTo>
                      <a:pt x="0" y="20"/>
                    </a:moveTo>
                    <a:lnTo>
                      <a:pt x="16" y="16"/>
                    </a:lnTo>
                    <a:lnTo>
                      <a:pt x="32" y="10"/>
                    </a:lnTo>
                    <a:lnTo>
                      <a:pt x="48" y="0"/>
                    </a:lnTo>
                    <a:lnTo>
                      <a:pt x="66" y="0"/>
                    </a:lnTo>
                    <a:lnTo>
                      <a:pt x="70" y="8"/>
                    </a:lnTo>
                    <a:lnTo>
                      <a:pt x="88" y="8"/>
                    </a:lnTo>
                    <a:lnTo>
                      <a:pt x="108" y="8"/>
                    </a:lnTo>
                    <a:lnTo>
                      <a:pt x="134" y="6"/>
                    </a:lnTo>
                    <a:lnTo>
                      <a:pt x="140" y="12"/>
                    </a:lnTo>
                    <a:lnTo>
                      <a:pt x="144" y="16"/>
                    </a:lnTo>
                    <a:lnTo>
                      <a:pt x="148" y="28"/>
                    </a:lnTo>
                    <a:lnTo>
                      <a:pt x="152" y="32"/>
                    </a:lnTo>
                    <a:lnTo>
                      <a:pt x="152" y="46"/>
                    </a:lnTo>
                    <a:lnTo>
                      <a:pt x="144" y="46"/>
                    </a:lnTo>
                    <a:lnTo>
                      <a:pt x="142" y="52"/>
                    </a:lnTo>
                    <a:lnTo>
                      <a:pt x="148" y="56"/>
                    </a:lnTo>
                    <a:lnTo>
                      <a:pt x="148" y="70"/>
                    </a:lnTo>
                    <a:lnTo>
                      <a:pt x="150" y="76"/>
                    </a:lnTo>
                    <a:lnTo>
                      <a:pt x="152" y="84"/>
                    </a:lnTo>
                    <a:lnTo>
                      <a:pt x="154" y="88"/>
                    </a:lnTo>
                    <a:lnTo>
                      <a:pt x="144" y="94"/>
                    </a:lnTo>
                    <a:lnTo>
                      <a:pt x="136" y="102"/>
                    </a:lnTo>
                    <a:lnTo>
                      <a:pt x="132" y="110"/>
                    </a:lnTo>
                    <a:lnTo>
                      <a:pt x="130" y="120"/>
                    </a:lnTo>
                    <a:lnTo>
                      <a:pt x="126" y="116"/>
                    </a:lnTo>
                    <a:lnTo>
                      <a:pt x="116" y="112"/>
                    </a:lnTo>
                    <a:lnTo>
                      <a:pt x="108" y="112"/>
                    </a:lnTo>
                    <a:lnTo>
                      <a:pt x="98" y="116"/>
                    </a:lnTo>
                    <a:lnTo>
                      <a:pt x="88" y="118"/>
                    </a:lnTo>
                    <a:lnTo>
                      <a:pt x="84" y="110"/>
                    </a:lnTo>
                    <a:lnTo>
                      <a:pt x="74" y="108"/>
                    </a:lnTo>
                    <a:lnTo>
                      <a:pt x="66" y="102"/>
                    </a:lnTo>
                    <a:lnTo>
                      <a:pt x="58" y="98"/>
                    </a:lnTo>
                    <a:lnTo>
                      <a:pt x="52" y="94"/>
                    </a:lnTo>
                    <a:lnTo>
                      <a:pt x="44" y="92"/>
                    </a:lnTo>
                    <a:lnTo>
                      <a:pt x="42" y="96"/>
                    </a:lnTo>
                    <a:lnTo>
                      <a:pt x="34" y="94"/>
                    </a:lnTo>
                    <a:lnTo>
                      <a:pt x="32" y="86"/>
                    </a:lnTo>
                    <a:lnTo>
                      <a:pt x="24" y="84"/>
                    </a:lnTo>
                    <a:lnTo>
                      <a:pt x="12" y="78"/>
                    </a:lnTo>
                    <a:lnTo>
                      <a:pt x="8" y="70"/>
                    </a:lnTo>
                    <a:lnTo>
                      <a:pt x="8" y="46"/>
                    </a:lnTo>
                    <a:lnTo>
                      <a:pt x="0" y="42"/>
                    </a:lnTo>
                    <a:lnTo>
                      <a:pt x="4" y="30"/>
                    </a:lnTo>
                    <a:lnTo>
                      <a:pt x="0"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2" name="Freeform 175">
                <a:extLst>
                  <a:ext uri="{FF2B5EF4-FFF2-40B4-BE49-F238E27FC236}">
                    <a16:creationId xmlns:a16="http://schemas.microsoft.com/office/drawing/2014/main" id="{765C0C6D-2DEE-47FD-93B3-59382E683019}"/>
                  </a:ext>
                </a:extLst>
              </p:cNvPr>
              <p:cNvSpPr>
                <a:spLocks/>
              </p:cNvSpPr>
              <p:nvPr/>
            </p:nvSpPr>
            <p:spPr bwMode="auto">
              <a:xfrm>
                <a:off x="6239545" y="2550922"/>
                <a:ext cx="183784" cy="107809"/>
              </a:xfrm>
              <a:custGeom>
                <a:avLst/>
                <a:gdLst/>
                <a:ahLst/>
                <a:cxnLst>
                  <a:cxn ang="0">
                    <a:pos x="0" y="30"/>
                  </a:cxn>
                  <a:cxn ang="0">
                    <a:pos x="2" y="24"/>
                  </a:cxn>
                  <a:cxn ang="0">
                    <a:pos x="8" y="18"/>
                  </a:cxn>
                  <a:cxn ang="0">
                    <a:pos x="18" y="14"/>
                  </a:cxn>
                  <a:cxn ang="0">
                    <a:pos x="34" y="16"/>
                  </a:cxn>
                  <a:cxn ang="0">
                    <a:pos x="38" y="10"/>
                  </a:cxn>
                  <a:cxn ang="0">
                    <a:pos x="46" y="10"/>
                  </a:cxn>
                  <a:cxn ang="0">
                    <a:pos x="52" y="6"/>
                  </a:cxn>
                  <a:cxn ang="0">
                    <a:pos x="62" y="6"/>
                  </a:cxn>
                  <a:cxn ang="0">
                    <a:pos x="64" y="4"/>
                  </a:cxn>
                  <a:cxn ang="0">
                    <a:pos x="70" y="0"/>
                  </a:cxn>
                  <a:cxn ang="0">
                    <a:pos x="90" y="4"/>
                  </a:cxn>
                  <a:cxn ang="0">
                    <a:pos x="96" y="8"/>
                  </a:cxn>
                  <a:cxn ang="0">
                    <a:pos x="100" y="14"/>
                  </a:cxn>
                  <a:cxn ang="0">
                    <a:pos x="92" y="22"/>
                  </a:cxn>
                  <a:cxn ang="0">
                    <a:pos x="82" y="36"/>
                  </a:cxn>
                  <a:cxn ang="0">
                    <a:pos x="68" y="50"/>
                  </a:cxn>
                  <a:cxn ang="0">
                    <a:pos x="48" y="50"/>
                  </a:cxn>
                  <a:cxn ang="0">
                    <a:pos x="40" y="54"/>
                  </a:cxn>
                  <a:cxn ang="0">
                    <a:pos x="22" y="56"/>
                  </a:cxn>
                  <a:cxn ang="0">
                    <a:pos x="10" y="46"/>
                  </a:cxn>
                  <a:cxn ang="0">
                    <a:pos x="2" y="38"/>
                  </a:cxn>
                  <a:cxn ang="0">
                    <a:pos x="0" y="30"/>
                  </a:cxn>
                </a:cxnLst>
                <a:rect l="0" t="0" r="r" b="b"/>
                <a:pathLst>
                  <a:path w="100" h="56">
                    <a:moveTo>
                      <a:pt x="0" y="30"/>
                    </a:moveTo>
                    <a:lnTo>
                      <a:pt x="2" y="24"/>
                    </a:lnTo>
                    <a:lnTo>
                      <a:pt x="8" y="18"/>
                    </a:lnTo>
                    <a:lnTo>
                      <a:pt x="18" y="14"/>
                    </a:lnTo>
                    <a:lnTo>
                      <a:pt x="34" y="16"/>
                    </a:lnTo>
                    <a:lnTo>
                      <a:pt x="38" y="10"/>
                    </a:lnTo>
                    <a:lnTo>
                      <a:pt x="46" y="10"/>
                    </a:lnTo>
                    <a:lnTo>
                      <a:pt x="52" y="6"/>
                    </a:lnTo>
                    <a:lnTo>
                      <a:pt x="62" y="6"/>
                    </a:lnTo>
                    <a:lnTo>
                      <a:pt x="64" y="4"/>
                    </a:lnTo>
                    <a:lnTo>
                      <a:pt x="70" y="0"/>
                    </a:lnTo>
                    <a:lnTo>
                      <a:pt x="90" y="4"/>
                    </a:lnTo>
                    <a:lnTo>
                      <a:pt x="96" y="8"/>
                    </a:lnTo>
                    <a:lnTo>
                      <a:pt x="100" y="14"/>
                    </a:lnTo>
                    <a:lnTo>
                      <a:pt x="92" y="22"/>
                    </a:lnTo>
                    <a:lnTo>
                      <a:pt x="82" y="36"/>
                    </a:lnTo>
                    <a:lnTo>
                      <a:pt x="68" y="50"/>
                    </a:lnTo>
                    <a:lnTo>
                      <a:pt x="48" y="50"/>
                    </a:lnTo>
                    <a:lnTo>
                      <a:pt x="40" y="54"/>
                    </a:lnTo>
                    <a:lnTo>
                      <a:pt x="22" y="56"/>
                    </a:lnTo>
                    <a:lnTo>
                      <a:pt x="10" y="46"/>
                    </a:lnTo>
                    <a:lnTo>
                      <a:pt x="2" y="38"/>
                    </a:lnTo>
                    <a:lnTo>
                      <a:pt x="0"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3" name="Freeform 149">
                <a:extLst>
                  <a:ext uri="{FF2B5EF4-FFF2-40B4-BE49-F238E27FC236}">
                    <a16:creationId xmlns:a16="http://schemas.microsoft.com/office/drawing/2014/main" id="{6D9DB3C1-6862-4361-ABBF-21D16B12B1ED}"/>
                  </a:ext>
                </a:extLst>
              </p:cNvPr>
              <p:cNvSpPr>
                <a:spLocks/>
              </p:cNvSpPr>
              <p:nvPr/>
            </p:nvSpPr>
            <p:spPr bwMode="auto">
              <a:xfrm>
                <a:off x="6082995" y="1628293"/>
                <a:ext cx="384107" cy="650706"/>
              </a:xfrm>
              <a:custGeom>
                <a:avLst/>
                <a:gdLst/>
                <a:ahLst/>
                <a:cxnLst>
                  <a:cxn ang="0">
                    <a:pos x="167" y="10"/>
                  </a:cxn>
                  <a:cxn ang="0">
                    <a:pos x="189" y="18"/>
                  </a:cxn>
                  <a:cxn ang="0">
                    <a:pos x="199" y="40"/>
                  </a:cxn>
                  <a:cxn ang="0">
                    <a:pos x="205" y="56"/>
                  </a:cxn>
                  <a:cxn ang="0">
                    <a:pos x="209" y="86"/>
                  </a:cxn>
                  <a:cxn ang="0">
                    <a:pos x="181" y="90"/>
                  </a:cxn>
                  <a:cxn ang="0">
                    <a:pos x="161" y="114"/>
                  </a:cxn>
                  <a:cxn ang="0">
                    <a:pos x="153" y="138"/>
                  </a:cxn>
                  <a:cxn ang="0">
                    <a:pos x="121" y="152"/>
                  </a:cxn>
                  <a:cxn ang="0">
                    <a:pos x="103" y="178"/>
                  </a:cxn>
                  <a:cxn ang="0">
                    <a:pos x="101" y="216"/>
                  </a:cxn>
                  <a:cxn ang="0">
                    <a:pos x="125" y="236"/>
                  </a:cxn>
                  <a:cxn ang="0">
                    <a:pos x="111" y="256"/>
                  </a:cxn>
                  <a:cxn ang="0">
                    <a:pos x="91" y="278"/>
                  </a:cxn>
                  <a:cxn ang="0">
                    <a:pos x="87" y="304"/>
                  </a:cxn>
                  <a:cxn ang="0">
                    <a:pos x="69" y="322"/>
                  </a:cxn>
                  <a:cxn ang="0">
                    <a:pos x="51" y="336"/>
                  </a:cxn>
                  <a:cxn ang="0">
                    <a:pos x="33" y="324"/>
                  </a:cxn>
                  <a:cxn ang="0">
                    <a:pos x="29" y="308"/>
                  </a:cxn>
                  <a:cxn ang="0">
                    <a:pos x="11" y="274"/>
                  </a:cxn>
                  <a:cxn ang="0">
                    <a:pos x="17" y="252"/>
                  </a:cxn>
                  <a:cxn ang="0">
                    <a:pos x="25" y="228"/>
                  </a:cxn>
                  <a:cxn ang="0">
                    <a:pos x="17" y="208"/>
                  </a:cxn>
                  <a:cxn ang="0">
                    <a:pos x="29" y="194"/>
                  </a:cxn>
                  <a:cxn ang="0">
                    <a:pos x="17" y="168"/>
                  </a:cxn>
                  <a:cxn ang="0">
                    <a:pos x="33" y="134"/>
                  </a:cxn>
                  <a:cxn ang="0">
                    <a:pos x="53" y="124"/>
                  </a:cxn>
                  <a:cxn ang="0">
                    <a:pos x="57" y="94"/>
                  </a:cxn>
                  <a:cxn ang="0">
                    <a:pos x="73" y="76"/>
                  </a:cxn>
                  <a:cxn ang="0">
                    <a:pos x="87" y="54"/>
                  </a:cxn>
                  <a:cxn ang="0">
                    <a:pos x="99" y="26"/>
                  </a:cxn>
                  <a:cxn ang="0">
                    <a:pos x="117" y="12"/>
                  </a:cxn>
                  <a:cxn ang="0">
                    <a:pos x="131" y="18"/>
                  </a:cxn>
                  <a:cxn ang="0">
                    <a:pos x="145" y="2"/>
                  </a:cxn>
                </a:cxnLst>
                <a:rect l="0" t="0" r="r" b="b"/>
                <a:pathLst>
                  <a:path w="209" h="338">
                    <a:moveTo>
                      <a:pt x="155" y="0"/>
                    </a:moveTo>
                    <a:lnTo>
                      <a:pt x="167" y="10"/>
                    </a:lnTo>
                    <a:lnTo>
                      <a:pt x="175" y="18"/>
                    </a:lnTo>
                    <a:lnTo>
                      <a:pt x="189" y="18"/>
                    </a:lnTo>
                    <a:lnTo>
                      <a:pt x="199" y="32"/>
                    </a:lnTo>
                    <a:lnTo>
                      <a:pt x="199" y="40"/>
                    </a:lnTo>
                    <a:lnTo>
                      <a:pt x="197" y="52"/>
                    </a:lnTo>
                    <a:lnTo>
                      <a:pt x="205" y="56"/>
                    </a:lnTo>
                    <a:lnTo>
                      <a:pt x="199" y="72"/>
                    </a:lnTo>
                    <a:lnTo>
                      <a:pt x="209" y="86"/>
                    </a:lnTo>
                    <a:lnTo>
                      <a:pt x="191" y="88"/>
                    </a:lnTo>
                    <a:lnTo>
                      <a:pt x="181" y="90"/>
                    </a:lnTo>
                    <a:lnTo>
                      <a:pt x="167" y="100"/>
                    </a:lnTo>
                    <a:lnTo>
                      <a:pt x="161" y="114"/>
                    </a:lnTo>
                    <a:lnTo>
                      <a:pt x="165" y="124"/>
                    </a:lnTo>
                    <a:lnTo>
                      <a:pt x="153" y="138"/>
                    </a:lnTo>
                    <a:lnTo>
                      <a:pt x="137" y="150"/>
                    </a:lnTo>
                    <a:lnTo>
                      <a:pt x="121" y="152"/>
                    </a:lnTo>
                    <a:lnTo>
                      <a:pt x="111" y="166"/>
                    </a:lnTo>
                    <a:lnTo>
                      <a:pt x="103" y="178"/>
                    </a:lnTo>
                    <a:lnTo>
                      <a:pt x="99" y="194"/>
                    </a:lnTo>
                    <a:lnTo>
                      <a:pt x="101" y="216"/>
                    </a:lnTo>
                    <a:lnTo>
                      <a:pt x="115" y="222"/>
                    </a:lnTo>
                    <a:lnTo>
                      <a:pt x="125" y="236"/>
                    </a:lnTo>
                    <a:lnTo>
                      <a:pt x="123" y="248"/>
                    </a:lnTo>
                    <a:lnTo>
                      <a:pt x="111" y="256"/>
                    </a:lnTo>
                    <a:lnTo>
                      <a:pt x="93" y="266"/>
                    </a:lnTo>
                    <a:lnTo>
                      <a:pt x="91" y="278"/>
                    </a:lnTo>
                    <a:lnTo>
                      <a:pt x="91" y="292"/>
                    </a:lnTo>
                    <a:lnTo>
                      <a:pt x="87" y="304"/>
                    </a:lnTo>
                    <a:lnTo>
                      <a:pt x="81" y="316"/>
                    </a:lnTo>
                    <a:lnTo>
                      <a:pt x="69" y="322"/>
                    </a:lnTo>
                    <a:lnTo>
                      <a:pt x="55" y="324"/>
                    </a:lnTo>
                    <a:lnTo>
                      <a:pt x="51" y="336"/>
                    </a:lnTo>
                    <a:lnTo>
                      <a:pt x="37" y="338"/>
                    </a:lnTo>
                    <a:lnTo>
                      <a:pt x="33" y="324"/>
                    </a:lnTo>
                    <a:lnTo>
                      <a:pt x="29" y="316"/>
                    </a:lnTo>
                    <a:lnTo>
                      <a:pt x="29" y="308"/>
                    </a:lnTo>
                    <a:lnTo>
                      <a:pt x="17" y="290"/>
                    </a:lnTo>
                    <a:lnTo>
                      <a:pt x="11" y="274"/>
                    </a:lnTo>
                    <a:lnTo>
                      <a:pt x="0" y="254"/>
                    </a:lnTo>
                    <a:lnTo>
                      <a:pt x="17" y="252"/>
                    </a:lnTo>
                    <a:lnTo>
                      <a:pt x="17" y="236"/>
                    </a:lnTo>
                    <a:lnTo>
                      <a:pt x="25" y="228"/>
                    </a:lnTo>
                    <a:lnTo>
                      <a:pt x="29" y="216"/>
                    </a:lnTo>
                    <a:lnTo>
                      <a:pt x="17" y="208"/>
                    </a:lnTo>
                    <a:lnTo>
                      <a:pt x="31" y="206"/>
                    </a:lnTo>
                    <a:lnTo>
                      <a:pt x="29" y="194"/>
                    </a:lnTo>
                    <a:lnTo>
                      <a:pt x="17" y="188"/>
                    </a:lnTo>
                    <a:lnTo>
                      <a:pt x="17" y="168"/>
                    </a:lnTo>
                    <a:lnTo>
                      <a:pt x="17" y="138"/>
                    </a:lnTo>
                    <a:lnTo>
                      <a:pt x="33" y="134"/>
                    </a:lnTo>
                    <a:lnTo>
                      <a:pt x="49" y="128"/>
                    </a:lnTo>
                    <a:lnTo>
                      <a:pt x="53" y="124"/>
                    </a:lnTo>
                    <a:lnTo>
                      <a:pt x="47" y="110"/>
                    </a:lnTo>
                    <a:lnTo>
                      <a:pt x="57" y="94"/>
                    </a:lnTo>
                    <a:lnTo>
                      <a:pt x="59" y="80"/>
                    </a:lnTo>
                    <a:lnTo>
                      <a:pt x="73" y="76"/>
                    </a:lnTo>
                    <a:lnTo>
                      <a:pt x="75" y="64"/>
                    </a:lnTo>
                    <a:lnTo>
                      <a:pt x="87" y="54"/>
                    </a:lnTo>
                    <a:lnTo>
                      <a:pt x="87" y="42"/>
                    </a:lnTo>
                    <a:lnTo>
                      <a:pt x="99" y="26"/>
                    </a:lnTo>
                    <a:lnTo>
                      <a:pt x="117" y="24"/>
                    </a:lnTo>
                    <a:lnTo>
                      <a:pt x="117" y="12"/>
                    </a:lnTo>
                    <a:lnTo>
                      <a:pt x="131" y="10"/>
                    </a:lnTo>
                    <a:lnTo>
                      <a:pt x="131" y="18"/>
                    </a:lnTo>
                    <a:lnTo>
                      <a:pt x="145" y="18"/>
                    </a:lnTo>
                    <a:lnTo>
                      <a:pt x="145" y="2"/>
                    </a:lnTo>
                    <a:lnTo>
                      <a:pt x="155"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4" name="Freeform 150">
                <a:extLst>
                  <a:ext uri="{FF2B5EF4-FFF2-40B4-BE49-F238E27FC236}">
                    <a16:creationId xmlns:a16="http://schemas.microsoft.com/office/drawing/2014/main" id="{77C6C300-CAC4-4713-9277-475C19827CB5}"/>
                  </a:ext>
                </a:extLst>
              </p:cNvPr>
              <p:cNvSpPr>
                <a:spLocks/>
              </p:cNvSpPr>
              <p:nvPr/>
            </p:nvSpPr>
            <p:spPr bwMode="auto">
              <a:xfrm>
                <a:off x="5906564" y="1512783"/>
                <a:ext cx="755348" cy="650706"/>
              </a:xfrm>
              <a:custGeom>
                <a:avLst/>
                <a:gdLst/>
                <a:ahLst/>
                <a:cxnLst>
                  <a:cxn ang="0">
                    <a:pos x="92" y="310"/>
                  </a:cxn>
                  <a:cxn ang="0">
                    <a:pos x="82" y="312"/>
                  </a:cxn>
                  <a:cxn ang="0">
                    <a:pos x="62" y="328"/>
                  </a:cxn>
                  <a:cxn ang="0">
                    <a:pos x="24" y="334"/>
                  </a:cxn>
                  <a:cxn ang="0">
                    <a:pos x="10" y="316"/>
                  </a:cxn>
                  <a:cxn ang="0">
                    <a:pos x="16" y="302"/>
                  </a:cxn>
                  <a:cxn ang="0">
                    <a:pos x="4" y="296"/>
                  </a:cxn>
                  <a:cxn ang="0">
                    <a:pos x="8" y="280"/>
                  </a:cxn>
                  <a:cxn ang="0">
                    <a:pos x="0" y="250"/>
                  </a:cxn>
                  <a:cxn ang="0">
                    <a:pos x="26" y="230"/>
                  </a:cxn>
                  <a:cxn ang="0">
                    <a:pos x="56" y="220"/>
                  </a:cxn>
                  <a:cxn ang="0">
                    <a:pos x="70" y="208"/>
                  </a:cxn>
                  <a:cxn ang="0">
                    <a:pos x="98" y="202"/>
                  </a:cxn>
                  <a:cxn ang="0">
                    <a:pos x="84" y="204"/>
                  </a:cxn>
                  <a:cxn ang="0">
                    <a:pos x="92" y="184"/>
                  </a:cxn>
                  <a:cxn ang="0">
                    <a:pos x="113" y="164"/>
                  </a:cxn>
                  <a:cxn ang="0">
                    <a:pos x="137" y="134"/>
                  </a:cxn>
                  <a:cxn ang="0">
                    <a:pos x="157" y="106"/>
                  </a:cxn>
                  <a:cxn ang="0">
                    <a:pos x="175" y="86"/>
                  </a:cxn>
                  <a:cxn ang="0">
                    <a:pos x="185" y="72"/>
                  </a:cxn>
                  <a:cxn ang="0">
                    <a:pos x="163" y="78"/>
                  </a:cxn>
                  <a:cxn ang="0">
                    <a:pos x="165" y="62"/>
                  </a:cxn>
                  <a:cxn ang="0">
                    <a:pos x="183" y="64"/>
                  </a:cxn>
                  <a:cxn ang="0">
                    <a:pos x="203" y="60"/>
                  </a:cxn>
                  <a:cxn ang="0">
                    <a:pos x="199" y="44"/>
                  </a:cxn>
                  <a:cxn ang="0">
                    <a:pos x="225" y="30"/>
                  </a:cxn>
                  <a:cxn ang="0">
                    <a:pos x="243" y="40"/>
                  </a:cxn>
                  <a:cxn ang="0">
                    <a:pos x="267" y="38"/>
                  </a:cxn>
                  <a:cxn ang="0">
                    <a:pos x="285" y="24"/>
                  </a:cxn>
                  <a:cxn ang="0">
                    <a:pos x="291" y="36"/>
                  </a:cxn>
                  <a:cxn ang="0">
                    <a:pos x="309" y="16"/>
                  </a:cxn>
                  <a:cxn ang="0">
                    <a:pos x="337" y="4"/>
                  </a:cxn>
                  <a:cxn ang="0">
                    <a:pos x="319" y="32"/>
                  </a:cxn>
                  <a:cxn ang="0">
                    <a:pos x="343" y="22"/>
                  </a:cxn>
                  <a:cxn ang="0">
                    <a:pos x="373" y="6"/>
                  </a:cxn>
                  <a:cxn ang="0">
                    <a:pos x="387" y="10"/>
                  </a:cxn>
                  <a:cxn ang="0">
                    <a:pos x="401" y="32"/>
                  </a:cxn>
                  <a:cxn ang="0">
                    <a:pos x="397" y="44"/>
                  </a:cxn>
                  <a:cxn ang="0">
                    <a:pos x="387" y="52"/>
                  </a:cxn>
                  <a:cxn ang="0">
                    <a:pos x="355" y="30"/>
                  </a:cxn>
                  <a:cxn ang="0">
                    <a:pos x="333" y="44"/>
                  </a:cxn>
                  <a:cxn ang="0">
                    <a:pos x="317" y="72"/>
                  </a:cxn>
                  <a:cxn ang="0">
                    <a:pos x="275" y="68"/>
                  </a:cxn>
                  <a:cxn ang="0">
                    <a:pos x="261" y="52"/>
                  </a:cxn>
                  <a:cxn ang="0">
                    <a:pos x="241" y="62"/>
                  </a:cxn>
                  <a:cxn ang="0">
                    <a:pos x="227" y="78"/>
                  </a:cxn>
                  <a:cxn ang="0">
                    <a:pos x="213" y="72"/>
                  </a:cxn>
                  <a:cxn ang="0">
                    <a:pos x="195" y="86"/>
                  </a:cxn>
                  <a:cxn ang="0">
                    <a:pos x="183" y="114"/>
                  </a:cxn>
                  <a:cxn ang="0">
                    <a:pos x="169" y="136"/>
                  </a:cxn>
                  <a:cxn ang="0">
                    <a:pos x="153" y="154"/>
                  </a:cxn>
                  <a:cxn ang="0">
                    <a:pos x="149" y="184"/>
                  </a:cxn>
                  <a:cxn ang="0">
                    <a:pos x="113" y="198"/>
                  </a:cxn>
                  <a:cxn ang="0">
                    <a:pos x="125" y="254"/>
                  </a:cxn>
                  <a:cxn ang="0">
                    <a:pos x="113" y="268"/>
                  </a:cxn>
                  <a:cxn ang="0">
                    <a:pos x="121" y="288"/>
                  </a:cxn>
                  <a:cxn ang="0">
                    <a:pos x="113" y="312"/>
                  </a:cxn>
                </a:cxnLst>
                <a:rect l="0" t="0" r="r" b="b"/>
                <a:pathLst>
                  <a:path w="411" h="338">
                    <a:moveTo>
                      <a:pt x="96" y="314"/>
                    </a:moveTo>
                    <a:lnTo>
                      <a:pt x="92" y="310"/>
                    </a:lnTo>
                    <a:lnTo>
                      <a:pt x="88" y="300"/>
                    </a:lnTo>
                    <a:lnTo>
                      <a:pt x="82" y="312"/>
                    </a:lnTo>
                    <a:lnTo>
                      <a:pt x="74" y="316"/>
                    </a:lnTo>
                    <a:lnTo>
                      <a:pt x="62" y="328"/>
                    </a:lnTo>
                    <a:lnTo>
                      <a:pt x="42" y="338"/>
                    </a:lnTo>
                    <a:lnTo>
                      <a:pt x="24" y="334"/>
                    </a:lnTo>
                    <a:lnTo>
                      <a:pt x="12" y="324"/>
                    </a:lnTo>
                    <a:lnTo>
                      <a:pt x="10" y="316"/>
                    </a:lnTo>
                    <a:lnTo>
                      <a:pt x="18" y="306"/>
                    </a:lnTo>
                    <a:lnTo>
                      <a:pt x="16" y="302"/>
                    </a:lnTo>
                    <a:lnTo>
                      <a:pt x="6" y="304"/>
                    </a:lnTo>
                    <a:lnTo>
                      <a:pt x="4" y="296"/>
                    </a:lnTo>
                    <a:lnTo>
                      <a:pt x="18" y="286"/>
                    </a:lnTo>
                    <a:lnTo>
                      <a:pt x="8" y="280"/>
                    </a:lnTo>
                    <a:lnTo>
                      <a:pt x="4" y="272"/>
                    </a:lnTo>
                    <a:lnTo>
                      <a:pt x="0" y="250"/>
                    </a:lnTo>
                    <a:lnTo>
                      <a:pt x="4" y="240"/>
                    </a:lnTo>
                    <a:lnTo>
                      <a:pt x="26" y="230"/>
                    </a:lnTo>
                    <a:lnTo>
                      <a:pt x="42" y="226"/>
                    </a:lnTo>
                    <a:lnTo>
                      <a:pt x="56" y="220"/>
                    </a:lnTo>
                    <a:lnTo>
                      <a:pt x="62" y="208"/>
                    </a:lnTo>
                    <a:lnTo>
                      <a:pt x="70" y="208"/>
                    </a:lnTo>
                    <a:lnTo>
                      <a:pt x="84" y="210"/>
                    </a:lnTo>
                    <a:lnTo>
                      <a:pt x="98" y="202"/>
                    </a:lnTo>
                    <a:lnTo>
                      <a:pt x="94" y="194"/>
                    </a:lnTo>
                    <a:lnTo>
                      <a:pt x="84" y="204"/>
                    </a:lnTo>
                    <a:lnTo>
                      <a:pt x="74" y="202"/>
                    </a:lnTo>
                    <a:lnTo>
                      <a:pt x="92" y="184"/>
                    </a:lnTo>
                    <a:lnTo>
                      <a:pt x="103" y="178"/>
                    </a:lnTo>
                    <a:lnTo>
                      <a:pt x="113" y="164"/>
                    </a:lnTo>
                    <a:lnTo>
                      <a:pt x="127" y="140"/>
                    </a:lnTo>
                    <a:lnTo>
                      <a:pt x="137" y="134"/>
                    </a:lnTo>
                    <a:lnTo>
                      <a:pt x="137" y="122"/>
                    </a:lnTo>
                    <a:lnTo>
                      <a:pt x="157" y="106"/>
                    </a:lnTo>
                    <a:lnTo>
                      <a:pt x="167" y="100"/>
                    </a:lnTo>
                    <a:lnTo>
                      <a:pt x="175" y="86"/>
                    </a:lnTo>
                    <a:lnTo>
                      <a:pt x="183" y="86"/>
                    </a:lnTo>
                    <a:lnTo>
                      <a:pt x="185" y="72"/>
                    </a:lnTo>
                    <a:lnTo>
                      <a:pt x="175" y="78"/>
                    </a:lnTo>
                    <a:lnTo>
                      <a:pt x="163" y="78"/>
                    </a:lnTo>
                    <a:lnTo>
                      <a:pt x="161" y="72"/>
                    </a:lnTo>
                    <a:lnTo>
                      <a:pt x="165" y="62"/>
                    </a:lnTo>
                    <a:lnTo>
                      <a:pt x="175" y="56"/>
                    </a:lnTo>
                    <a:lnTo>
                      <a:pt x="183" y="64"/>
                    </a:lnTo>
                    <a:lnTo>
                      <a:pt x="201" y="68"/>
                    </a:lnTo>
                    <a:lnTo>
                      <a:pt x="203" y="60"/>
                    </a:lnTo>
                    <a:lnTo>
                      <a:pt x="193" y="54"/>
                    </a:lnTo>
                    <a:lnTo>
                      <a:pt x="199" y="44"/>
                    </a:lnTo>
                    <a:lnTo>
                      <a:pt x="217" y="48"/>
                    </a:lnTo>
                    <a:lnTo>
                      <a:pt x="225" y="30"/>
                    </a:lnTo>
                    <a:lnTo>
                      <a:pt x="237" y="30"/>
                    </a:lnTo>
                    <a:lnTo>
                      <a:pt x="243" y="40"/>
                    </a:lnTo>
                    <a:lnTo>
                      <a:pt x="257" y="32"/>
                    </a:lnTo>
                    <a:lnTo>
                      <a:pt x="267" y="38"/>
                    </a:lnTo>
                    <a:lnTo>
                      <a:pt x="273" y="26"/>
                    </a:lnTo>
                    <a:lnTo>
                      <a:pt x="285" y="24"/>
                    </a:lnTo>
                    <a:lnTo>
                      <a:pt x="285" y="34"/>
                    </a:lnTo>
                    <a:lnTo>
                      <a:pt x="291" y="36"/>
                    </a:lnTo>
                    <a:lnTo>
                      <a:pt x="295" y="16"/>
                    </a:lnTo>
                    <a:lnTo>
                      <a:pt x="309" y="16"/>
                    </a:lnTo>
                    <a:lnTo>
                      <a:pt x="329" y="0"/>
                    </a:lnTo>
                    <a:lnTo>
                      <a:pt x="337" y="4"/>
                    </a:lnTo>
                    <a:lnTo>
                      <a:pt x="319" y="22"/>
                    </a:lnTo>
                    <a:lnTo>
                      <a:pt x="319" y="32"/>
                    </a:lnTo>
                    <a:lnTo>
                      <a:pt x="343" y="10"/>
                    </a:lnTo>
                    <a:lnTo>
                      <a:pt x="343" y="22"/>
                    </a:lnTo>
                    <a:lnTo>
                      <a:pt x="359" y="4"/>
                    </a:lnTo>
                    <a:lnTo>
                      <a:pt x="373" y="6"/>
                    </a:lnTo>
                    <a:lnTo>
                      <a:pt x="369" y="20"/>
                    </a:lnTo>
                    <a:lnTo>
                      <a:pt x="387" y="10"/>
                    </a:lnTo>
                    <a:lnTo>
                      <a:pt x="411" y="20"/>
                    </a:lnTo>
                    <a:lnTo>
                      <a:pt x="401" y="32"/>
                    </a:lnTo>
                    <a:lnTo>
                      <a:pt x="381" y="30"/>
                    </a:lnTo>
                    <a:lnTo>
                      <a:pt x="397" y="44"/>
                    </a:lnTo>
                    <a:lnTo>
                      <a:pt x="397" y="50"/>
                    </a:lnTo>
                    <a:lnTo>
                      <a:pt x="387" y="52"/>
                    </a:lnTo>
                    <a:lnTo>
                      <a:pt x="377" y="38"/>
                    </a:lnTo>
                    <a:lnTo>
                      <a:pt x="355" y="30"/>
                    </a:lnTo>
                    <a:lnTo>
                      <a:pt x="335" y="42"/>
                    </a:lnTo>
                    <a:lnTo>
                      <a:pt x="333" y="44"/>
                    </a:lnTo>
                    <a:lnTo>
                      <a:pt x="329" y="60"/>
                    </a:lnTo>
                    <a:lnTo>
                      <a:pt x="317" y="72"/>
                    </a:lnTo>
                    <a:lnTo>
                      <a:pt x="303" y="70"/>
                    </a:lnTo>
                    <a:lnTo>
                      <a:pt x="275" y="68"/>
                    </a:lnTo>
                    <a:lnTo>
                      <a:pt x="267" y="58"/>
                    </a:lnTo>
                    <a:lnTo>
                      <a:pt x="261" y="52"/>
                    </a:lnTo>
                    <a:lnTo>
                      <a:pt x="251" y="60"/>
                    </a:lnTo>
                    <a:lnTo>
                      <a:pt x="241" y="62"/>
                    </a:lnTo>
                    <a:lnTo>
                      <a:pt x="241" y="78"/>
                    </a:lnTo>
                    <a:lnTo>
                      <a:pt x="227" y="78"/>
                    </a:lnTo>
                    <a:lnTo>
                      <a:pt x="227" y="70"/>
                    </a:lnTo>
                    <a:lnTo>
                      <a:pt x="213" y="72"/>
                    </a:lnTo>
                    <a:lnTo>
                      <a:pt x="213" y="84"/>
                    </a:lnTo>
                    <a:lnTo>
                      <a:pt x="195" y="86"/>
                    </a:lnTo>
                    <a:lnTo>
                      <a:pt x="183" y="102"/>
                    </a:lnTo>
                    <a:lnTo>
                      <a:pt x="183" y="114"/>
                    </a:lnTo>
                    <a:lnTo>
                      <a:pt x="171" y="124"/>
                    </a:lnTo>
                    <a:lnTo>
                      <a:pt x="169" y="136"/>
                    </a:lnTo>
                    <a:lnTo>
                      <a:pt x="155" y="140"/>
                    </a:lnTo>
                    <a:lnTo>
                      <a:pt x="153" y="154"/>
                    </a:lnTo>
                    <a:lnTo>
                      <a:pt x="143" y="170"/>
                    </a:lnTo>
                    <a:lnTo>
                      <a:pt x="149" y="184"/>
                    </a:lnTo>
                    <a:lnTo>
                      <a:pt x="145" y="188"/>
                    </a:lnTo>
                    <a:lnTo>
                      <a:pt x="113" y="198"/>
                    </a:lnTo>
                    <a:lnTo>
                      <a:pt x="113" y="248"/>
                    </a:lnTo>
                    <a:lnTo>
                      <a:pt x="125" y="254"/>
                    </a:lnTo>
                    <a:lnTo>
                      <a:pt x="127" y="266"/>
                    </a:lnTo>
                    <a:lnTo>
                      <a:pt x="113" y="268"/>
                    </a:lnTo>
                    <a:lnTo>
                      <a:pt x="125" y="276"/>
                    </a:lnTo>
                    <a:lnTo>
                      <a:pt x="121" y="288"/>
                    </a:lnTo>
                    <a:lnTo>
                      <a:pt x="113" y="296"/>
                    </a:lnTo>
                    <a:lnTo>
                      <a:pt x="113" y="312"/>
                    </a:lnTo>
                    <a:lnTo>
                      <a:pt x="96" y="3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5" name="Freeform 161">
                <a:extLst>
                  <a:ext uri="{FF2B5EF4-FFF2-40B4-BE49-F238E27FC236}">
                    <a16:creationId xmlns:a16="http://schemas.microsoft.com/office/drawing/2014/main" id="{334439DC-C530-4146-AC21-522C56166B90}"/>
                  </a:ext>
                </a:extLst>
              </p:cNvPr>
              <p:cNvSpPr>
                <a:spLocks/>
              </p:cNvSpPr>
              <p:nvPr/>
            </p:nvSpPr>
            <p:spPr bwMode="auto">
              <a:xfrm>
                <a:off x="5483846" y="2794909"/>
                <a:ext cx="99242" cy="184816"/>
              </a:xfrm>
              <a:custGeom>
                <a:avLst/>
                <a:gdLst/>
                <a:ahLst/>
                <a:cxnLst>
                  <a:cxn ang="0">
                    <a:pos x="36" y="96"/>
                  </a:cxn>
                  <a:cxn ang="0">
                    <a:pos x="24" y="96"/>
                  </a:cxn>
                  <a:cxn ang="0">
                    <a:pos x="12" y="96"/>
                  </a:cxn>
                  <a:cxn ang="0">
                    <a:pos x="12" y="88"/>
                  </a:cxn>
                  <a:cxn ang="0">
                    <a:pos x="12" y="72"/>
                  </a:cxn>
                  <a:cxn ang="0">
                    <a:pos x="8" y="70"/>
                  </a:cxn>
                  <a:cxn ang="0">
                    <a:pos x="0" y="60"/>
                  </a:cxn>
                  <a:cxn ang="0">
                    <a:pos x="8" y="50"/>
                  </a:cxn>
                  <a:cxn ang="0">
                    <a:pos x="10" y="40"/>
                  </a:cxn>
                  <a:cxn ang="0">
                    <a:pos x="14" y="26"/>
                  </a:cxn>
                  <a:cxn ang="0">
                    <a:pos x="12" y="14"/>
                  </a:cxn>
                  <a:cxn ang="0">
                    <a:pos x="14" y="0"/>
                  </a:cxn>
                  <a:cxn ang="0">
                    <a:pos x="20" y="2"/>
                  </a:cxn>
                  <a:cxn ang="0">
                    <a:pos x="26" y="8"/>
                  </a:cxn>
                  <a:cxn ang="0">
                    <a:pos x="38" y="6"/>
                  </a:cxn>
                  <a:cxn ang="0">
                    <a:pos x="48" y="6"/>
                  </a:cxn>
                  <a:cxn ang="0">
                    <a:pos x="54" y="14"/>
                  </a:cxn>
                  <a:cxn ang="0">
                    <a:pos x="52" y="20"/>
                  </a:cxn>
                  <a:cxn ang="0">
                    <a:pos x="42" y="22"/>
                  </a:cxn>
                  <a:cxn ang="0">
                    <a:pos x="42" y="36"/>
                  </a:cxn>
                  <a:cxn ang="0">
                    <a:pos x="42" y="46"/>
                  </a:cxn>
                  <a:cxn ang="0">
                    <a:pos x="40" y="50"/>
                  </a:cxn>
                  <a:cxn ang="0">
                    <a:pos x="34" y="54"/>
                  </a:cxn>
                  <a:cxn ang="0">
                    <a:pos x="34" y="58"/>
                  </a:cxn>
                  <a:cxn ang="0">
                    <a:pos x="40" y="66"/>
                  </a:cxn>
                  <a:cxn ang="0">
                    <a:pos x="34" y="70"/>
                  </a:cxn>
                  <a:cxn ang="0">
                    <a:pos x="36" y="76"/>
                  </a:cxn>
                  <a:cxn ang="0">
                    <a:pos x="38" y="82"/>
                  </a:cxn>
                  <a:cxn ang="0">
                    <a:pos x="32" y="86"/>
                  </a:cxn>
                  <a:cxn ang="0">
                    <a:pos x="36" y="96"/>
                  </a:cxn>
                </a:cxnLst>
                <a:rect l="0" t="0" r="r" b="b"/>
                <a:pathLst>
                  <a:path w="54" h="96">
                    <a:moveTo>
                      <a:pt x="36" y="96"/>
                    </a:moveTo>
                    <a:lnTo>
                      <a:pt x="24" y="96"/>
                    </a:lnTo>
                    <a:lnTo>
                      <a:pt x="12" y="96"/>
                    </a:lnTo>
                    <a:lnTo>
                      <a:pt x="12" y="88"/>
                    </a:lnTo>
                    <a:lnTo>
                      <a:pt x="12" y="72"/>
                    </a:lnTo>
                    <a:lnTo>
                      <a:pt x="8" y="70"/>
                    </a:lnTo>
                    <a:lnTo>
                      <a:pt x="0" y="60"/>
                    </a:lnTo>
                    <a:lnTo>
                      <a:pt x="8" y="50"/>
                    </a:lnTo>
                    <a:lnTo>
                      <a:pt x="10" y="40"/>
                    </a:lnTo>
                    <a:lnTo>
                      <a:pt x="14" y="26"/>
                    </a:lnTo>
                    <a:lnTo>
                      <a:pt x="12" y="14"/>
                    </a:lnTo>
                    <a:lnTo>
                      <a:pt x="14" y="0"/>
                    </a:lnTo>
                    <a:lnTo>
                      <a:pt x="20" y="2"/>
                    </a:lnTo>
                    <a:lnTo>
                      <a:pt x="26" y="8"/>
                    </a:lnTo>
                    <a:lnTo>
                      <a:pt x="38" y="6"/>
                    </a:lnTo>
                    <a:lnTo>
                      <a:pt x="48" y="6"/>
                    </a:lnTo>
                    <a:lnTo>
                      <a:pt x="54" y="14"/>
                    </a:lnTo>
                    <a:lnTo>
                      <a:pt x="52" y="20"/>
                    </a:lnTo>
                    <a:lnTo>
                      <a:pt x="42" y="22"/>
                    </a:lnTo>
                    <a:lnTo>
                      <a:pt x="42" y="36"/>
                    </a:lnTo>
                    <a:lnTo>
                      <a:pt x="42" y="46"/>
                    </a:lnTo>
                    <a:lnTo>
                      <a:pt x="40" y="50"/>
                    </a:lnTo>
                    <a:lnTo>
                      <a:pt x="34" y="54"/>
                    </a:lnTo>
                    <a:lnTo>
                      <a:pt x="34" y="58"/>
                    </a:lnTo>
                    <a:lnTo>
                      <a:pt x="40" y="66"/>
                    </a:lnTo>
                    <a:lnTo>
                      <a:pt x="34" y="70"/>
                    </a:lnTo>
                    <a:lnTo>
                      <a:pt x="36" y="76"/>
                    </a:lnTo>
                    <a:lnTo>
                      <a:pt x="38" y="82"/>
                    </a:lnTo>
                    <a:lnTo>
                      <a:pt x="32" y="86"/>
                    </a:lnTo>
                    <a:lnTo>
                      <a:pt x="36" y="9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6" name="Freeform 165">
                <a:extLst>
                  <a:ext uri="{FF2B5EF4-FFF2-40B4-BE49-F238E27FC236}">
                    <a16:creationId xmlns:a16="http://schemas.microsoft.com/office/drawing/2014/main" id="{427C9A35-EE44-4FB7-99BA-F857791BBBC3}"/>
                  </a:ext>
                </a:extLst>
              </p:cNvPr>
              <p:cNvSpPr>
                <a:spLocks/>
              </p:cNvSpPr>
              <p:nvPr/>
            </p:nvSpPr>
            <p:spPr bwMode="auto">
              <a:xfrm>
                <a:off x="5836703" y="2444546"/>
                <a:ext cx="110270" cy="73156"/>
              </a:xfrm>
              <a:custGeom>
                <a:avLst/>
                <a:gdLst/>
                <a:ahLst/>
                <a:cxnLst>
                  <a:cxn ang="0">
                    <a:pos x="0" y="6"/>
                  </a:cxn>
                  <a:cxn ang="0">
                    <a:pos x="12" y="2"/>
                  </a:cxn>
                  <a:cxn ang="0">
                    <a:pos x="26" y="2"/>
                  </a:cxn>
                  <a:cxn ang="0">
                    <a:pos x="38" y="0"/>
                  </a:cxn>
                  <a:cxn ang="0">
                    <a:pos x="46" y="2"/>
                  </a:cxn>
                  <a:cxn ang="0">
                    <a:pos x="50" y="4"/>
                  </a:cxn>
                  <a:cxn ang="0">
                    <a:pos x="56" y="12"/>
                  </a:cxn>
                  <a:cxn ang="0">
                    <a:pos x="60" y="20"/>
                  </a:cxn>
                  <a:cxn ang="0">
                    <a:pos x="58" y="26"/>
                  </a:cxn>
                  <a:cxn ang="0">
                    <a:pos x="52" y="26"/>
                  </a:cxn>
                  <a:cxn ang="0">
                    <a:pos x="52" y="38"/>
                  </a:cxn>
                  <a:cxn ang="0">
                    <a:pos x="46" y="38"/>
                  </a:cxn>
                  <a:cxn ang="0">
                    <a:pos x="38" y="34"/>
                  </a:cxn>
                  <a:cxn ang="0">
                    <a:pos x="36" y="30"/>
                  </a:cxn>
                  <a:cxn ang="0">
                    <a:pos x="24" y="26"/>
                  </a:cxn>
                  <a:cxn ang="0">
                    <a:pos x="10" y="14"/>
                  </a:cxn>
                  <a:cxn ang="0">
                    <a:pos x="0" y="6"/>
                  </a:cxn>
                </a:cxnLst>
                <a:rect l="0" t="0" r="r" b="b"/>
                <a:pathLst>
                  <a:path w="60" h="38">
                    <a:moveTo>
                      <a:pt x="0" y="6"/>
                    </a:moveTo>
                    <a:lnTo>
                      <a:pt x="12" y="2"/>
                    </a:lnTo>
                    <a:lnTo>
                      <a:pt x="26" y="2"/>
                    </a:lnTo>
                    <a:lnTo>
                      <a:pt x="38" y="0"/>
                    </a:lnTo>
                    <a:lnTo>
                      <a:pt x="46" y="2"/>
                    </a:lnTo>
                    <a:lnTo>
                      <a:pt x="50" y="4"/>
                    </a:lnTo>
                    <a:lnTo>
                      <a:pt x="56" y="12"/>
                    </a:lnTo>
                    <a:lnTo>
                      <a:pt x="60" y="20"/>
                    </a:lnTo>
                    <a:lnTo>
                      <a:pt x="58" y="26"/>
                    </a:lnTo>
                    <a:lnTo>
                      <a:pt x="52" y="26"/>
                    </a:lnTo>
                    <a:lnTo>
                      <a:pt x="52" y="38"/>
                    </a:lnTo>
                    <a:lnTo>
                      <a:pt x="46" y="38"/>
                    </a:lnTo>
                    <a:lnTo>
                      <a:pt x="38" y="34"/>
                    </a:lnTo>
                    <a:lnTo>
                      <a:pt x="36" y="30"/>
                    </a:lnTo>
                    <a:lnTo>
                      <a:pt x="24" y="26"/>
                    </a:lnTo>
                    <a:lnTo>
                      <a:pt x="10" y="14"/>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7" name="Freeform 166">
                <a:extLst>
                  <a:ext uri="{FF2B5EF4-FFF2-40B4-BE49-F238E27FC236}">
                    <a16:creationId xmlns:a16="http://schemas.microsoft.com/office/drawing/2014/main" id="{F3141D9C-C3DF-4ACA-B2AC-915399F1F95B}"/>
                  </a:ext>
                </a:extLst>
              </p:cNvPr>
              <p:cNvSpPr>
                <a:spLocks/>
              </p:cNvSpPr>
              <p:nvPr/>
            </p:nvSpPr>
            <p:spPr bwMode="auto">
              <a:xfrm>
                <a:off x="5858757" y="2355995"/>
                <a:ext cx="110270" cy="107809"/>
              </a:xfrm>
              <a:custGeom>
                <a:avLst/>
                <a:gdLst/>
                <a:ahLst/>
                <a:cxnLst>
                  <a:cxn ang="0">
                    <a:pos x="44" y="56"/>
                  </a:cxn>
                  <a:cxn ang="0">
                    <a:pos x="38" y="50"/>
                  </a:cxn>
                  <a:cxn ang="0">
                    <a:pos x="26" y="46"/>
                  </a:cxn>
                  <a:cxn ang="0">
                    <a:pos x="14" y="48"/>
                  </a:cxn>
                  <a:cxn ang="0">
                    <a:pos x="0" y="48"/>
                  </a:cxn>
                  <a:cxn ang="0">
                    <a:pos x="10" y="40"/>
                  </a:cxn>
                  <a:cxn ang="0">
                    <a:pos x="16" y="32"/>
                  </a:cxn>
                  <a:cxn ang="0">
                    <a:pos x="16" y="22"/>
                  </a:cxn>
                  <a:cxn ang="0">
                    <a:pos x="18" y="16"/>
                  </a:cxn>
                  <a:cxn ang="0">
                    <a:pos x="26" y="12"/>
                  </a:cxn>
                  <a:cxn ang="0">
                    <a:pos x="30" y="18"/>
                  </a:cxn>
                  <a:cxn ang="0">
                    <a:pos x="32" y="24"/>
                  </a:cxn>
                  <a:cxn ang="0">
                    <a:pos x="38" y="20"/>
                  </a:cxn>
                  <a:cxn ang="0">
                    <a:pos x="34" y="8"/>
                  </a:cxn>
                  <a:cxn ang="0">
                    <a:pos x="42" y="2"/>
                  </a:cxn>
                  <a:cxn ang="0">
                    <a:pos x="54" y="0"/>
                  </a:cxn>
                  <a:cxn ang="0">
                    <a:pos x="60" y="14"/>
                  </a:cxn>
                  <a:cxn ang="0">
                    <a:pos x="56" y="20"/>
                  </a:cxn>
                  <a:cxn ang="0">
                    <a:pos x="56" y="30"/>
                  </a:cxn>
                  <a:cxn ang="0">
                    <a:pos x="50" y="34"/>
                  </a:cxn>
                  <a:cxn ang="0">
                    <a:pos x="44" y="38"/>
                  </a:cxn>
                  <a:cxn ang="0">
                    <a:pos x="44" y="46"/>
                  </a:cxn>
                  <a:cxn ang="0">
                    <a:pos x="44" y="56"/>
                  </a:cxn>
                </a:cxnLst>
                <a:rect l="0" t="0" r="r" b="b"/>
                <a:pathLst>
                  <a:path w="60" h="56">
                    <a:moveTo>
                      <a:pt x="44" y="56"/>
                    </a:moveTo>
                    <a:lnTo>
                      <a:pt x="38" y="50"/>
                    </a:lnTo>
                    <a:lnTo>
                      <a:pt x="26" y="46"/>
                    </a:lnTo>
                    <a:lnTo>
                      <a:pt x="14" y="48"/>
                    </a:lnTo>
                    <a:lnTo>
                      <a:pt x="0" y="48"/>
                    </a:lnTo>
                    <a:lnTo>
                      <a:pt x="10" y="40"/>
                    </a:lnTo>
                    <a:lnTo>
                      <a:pt x="16" y="32"/>
                    </a:lnTo>
                    <a:lnTo>
                      <a:pt x="16" y="22"/>
                    </a:lnTo>
                    <a:lnTo>
                      <a:pt x="18" y="16"/>
                    </a:lnTo>
                    <a:lnTo>
                      <a:pt x="26" y="12"/>
                    </a:lnTo>
                    <a:lnTo>
                      <a:pt x="30" y="18"/>
                    </a:lnTo>
                    <a:lnTo>
                      <a:pt x="32" y="24"/>
                    </a:lnTo>
                    <a:lnTo>
                      <a:pt x="38" y="20"/>
                    </a:lnTo>
                    <a:lnTo>
                      <a:pt x="34" y="8"/>
                    </a:lnTo>
                    <a:lnTo>
                      <a:pt x="42" y="2"/>
                    </a:lnTo>
                    <a:lnTo>
                      <a:pt x="54" y="0"/>
                    </a:lnTo>
                    <a:lnTo>
                      <a:pt x="60" y="14"/>
                    </a:lnTo>
                    <a:lnTo>
                      <a:pt x="56" y="20"/>
                    </a:lnTo>
                    <a:lnTo>
                      <a:pt x="56" y="30"/>
                    </a:lnTo>
                    <a:lnTo>
                      <a:pt x="50" y="34"/>
                    </a:lnTo>
                    <a:lnTo>
                      <a:pt x="44" y="38"/>
                    </a:lnTo>
                    <a:lnTo>
                      <a:pt x="44" y="46"/>
                    </a:lnTo>
                    <a:lnTo>
                      <a:pt x="44"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9" name="Freeform 167">
                <a:extLst>
                  <a:ext uri="{FF2B5EF4-FFF2-40B4-BE49-F238E27FC236}">
                    <a16:creationId xmlns:a16="http://schemas.microsoft.com/office/drawing/2014/main" id="{30A01DAF-531B-4DEC-BBC3-C41F107C3287}"/>
                  </a:ext>
                </a:extLst>
              </p:cNvPr>
              <p:cNvSpPr>
                <a:spLocks/>
              </p:cNvSpPr>
              <p:nvPr/>
            </p:nvSpPr>
            <p:spPr bwMode="auto">
              <a:xfrm>
                <a:off x="5998453" y="2182708"/>
                <a:ext cx="77188" cy="119361"/>
              </a:xfrm>
              <a:custGeom>
                <a:avLst/>
                <a:gdLst/>
                <a:ahLst/>
                <a:cxnLst>
                  <a:cxn ang="0">
                    <a:pos x="24" y="60"/>
                  </a:cxn>
                  <a:cxn ang="0">
                    <a:pos x="14" y="62"/>
                  </a:cxn>
                  <a:cxn ang="0">
                    <a:pos x="8" y="54"/>
                  </a:cxn>
                  <a:cxn ang="0">
                    <a:pos x="4" y="46"/>
                  </a:cxn>
                  <a:cxn ang="0">
                    <a:pos x="0" y="34"/>
                  </a:cxn>
                  <a:cxn ang="0">
                    <a:pos x="0" y="20"/>
                  </a:cxn>
                  <a:cxn ang="0">
                    <a:pos x="8" y="12"/>
                  </a:cxn>
                  <a:cxn ang="0">
                    <a:pos x="14" y="18"/>
                  </a:cxn>
                  <a:cxn ang="0">
                    <a:pos x="22" y="12"/>
                  </a:cxn>
                  <a:cxn ang="0">
                    <a:pos x="26" y="6"/>
                  </a:cxn>
                  <a:cxn ang="0">
                    <a:pos x="34" y="0"/>
                  </a:cxn>
                  <a:cxn ang="0">
                    <a:pos x="38" y="4"/>
                  </a:cxn>
                  <a:cxn ang="0">
                    <a:pos x="36" y="12"/>
                  </a:cxn>
                  <a:cxn ang="0">
                    <a:pos x="32" y="16"/>
                  </a:cxn>
                  <a:cxn ang="0">
                    <a:pos x="34" y="22"/>
                  </a:cxn>
                  <a:cxn ang="0">
                    <a:pos x="42" y="26"/>
                  </a:cxn>
                  <a:cxn ang="0">
                    <a:pos x="42" y="32"/>
                  </a:cxn>
                  <a:cxn ang="0">
                    <a:pos x="32" y="34"/>
                  </a:cxn>
                  <a:cxn ang="0">
                    <a:pos x="24" y="38"/>
                  </a:cxn>
                  <a:cxn ang="0">
                    <a:pos x="22" y="44"/>
                  </a:cxn>
                  <a:cxn ang="0">
                    <a:pos x="20" y="52"/>
                  </a:cxn>
                  <a:cxn ang="0">
                    <a:pos x="24" y="60"/>
                  </a:cxn>
                </a:cxnLst>
                <a:rect l="0" t="0" r="r" b="b"/>
                <a:pathLst>
                  <a:path w="42" h="62">
                    <a:moveTo>
                      <a:pt x="24" y="60"/>
                    </a:moveTo>
                    <a:lnTo>
                      <a:pt x="14" y="62"/>
                    </a:lnTo>
                    <a:lnTo>
                      <a:pt x="8" y="54"/>
                    </a:lnTo>
                    <a:lnTo>
                      <a:pt x="4" y="46"/>
                    </a:lnTo>
                    <a:lnTo>
                      <a:pt x="0" y="34"/>
                    </a:lnTo>
                    <a:lnTo>
                      <a:pt x="0" y="20"/>
                    </a:lnTo>
                    <a:lnTo>
                      <a:pt x="8" y="12"/>
                    </a:lnTo>
                    <a:lnTo>
                      <a:pt x="14" y="18"/>
                    </a:lnTo>
                    <a:lnTo>
                      <a:pt x="22" y="12"/>
                    </a:lnTo>
                    <a:lnTo>
                      <a:pt x="26" y="6"/>
                    </a:lnTo>
                    <a:lnTo>
                      <a:pt x="34" y="0"/>
                    </a:lnTo>
                    <a:lnTo>
                      <a:pt x="38" y="4"/>
                    </a:lnTo>
                    <a:lnTo>
                      <a:pt x="36" y="12"/>
                    </a:lnTo>
                    <a:lnTo>
                      <a:pt x="32" y="16"/>
                    </a:lnTo>
                    <a:lnTo>
                      <a:pt x="34" y="22"/>
                    </a:lnTo>
                    <a:lnTo>
                      <a:pt x="42" y="26"/>
                    </a:lnTo>
                    <a:lnTo>
                      <a:pt x="42" y="32"/>
                    </a:lnTo>
                    <a:lnTo>
                      <a:pt x="32" y="34"/>
                    </a:lnTo>
                    <a:lnTo>
                      <a:pt x="24" y="38"/>
                    </a:lnTo>
                    <a:lnTo>
                      <a:pt x="22" y="44"/>
                    </a:lnTo>
                    <a:lnTo>
                      <a:pt x="20" y="52"/>
                    </a:lnTo>
                    <a:lnTo>
                      <a:pt x="24" y="6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0" name="Freeform 182">
                <a:extLst>
                  <a:ext uri="{FF2B5EF4-FFF2-40B4-BE49-F238E27FC236}">
                    <a16:creationId xmlns:a16="http://schemas.microsoft.com/office/drawing/2014/main" id="{F71E8025-8A14-4446-BC31-58C63E38B01B}"/>
                  </a:ext>
                </a:extLst>
              </p:cNvPr>
              <p:cNvSpPr>
                <a:spLocks/>
              </p:cNvSpPr>
              <p:nvPr/>
            </p:nvSpPr>
            <p:spPr bwMode="auto">
              <a:xfrm>
                <a:off x="5959893" y="2609258"/>
                <a:ext cx="343674" cy="338829"/>
              </a:xfrm>
              <a:custGeom>
                <a:avLst/>
                <a:gdLst/>
                <a:ahLst/>
                <a:cxnLst>
                  <a:cxn ang="0">
                    <a:pos x="10" y="58"/>
                  </a:cxn>
                  <a:cxn ang="0">
                    <a:pos x="0" y="42"/>
                  </a:cxn>
                  <a:cxn ang="0">
                    <a:pos x="2" y="30"/>
                  </a:cxn>
                  <a:cxn ang="0">
                    <a:pos x="16" y="22"/>
                  </a:cxn>
                  <a:cxn ang="0">
                    <a:pos x="20" y="16"/>
                  </a:cxn>
                  <a:cxn ang="0">
                    <a:pos x="32" y="22"/>
                  </a:cxn>
                  <a:cxn ang="0">
                    <a:pos x="36" y="10"/>
                  </a:cxn>
                  <a:cxn ang="0">
                    <a:pos x="52" y="14"/>
                  </a:cxn>
                  <a:cxn ang="0">
                    <a:pos x="66" y="6"/>
                  </a:cxn>
                  <a:cxn ang="0">
                    <a:pos x="83" y="0"/>
                  </a:cxn>
                  <a:cxn ang="0">
                    <a:pos x="93" y="10"/>
                  </a:cxn>
                  <a:cxn ang="0">
                    <a:pos x="103" y="16"/>
                  </a:cxn>
                  <a:cxn ang="0">
                    <a:pos x="95" y="26"/>
                  </a:cxn>
                  <a:cxn ang="0">
                    <a:pos x="83" y="42"/>
                  </a:cxn>
                  <a:cxn ang="0">
                    <a:pos x="91" y="60"/>
                  </a:cxn>
                  <a:cxn ang="0">
                    <a:pos x="111" y="72"/>
                  </a:cxn>
                  <a:cxn ang="0">
                    <a:pos x="119" y="94"/>
                  </a:cxn>
                  <a:cxn ang="0">
                    <a:pos x="145" y="102"/>
                  </a:cxn>
                  <a:cxn ang="0">
                    <a:pos x="145" y="108"/>
                  </a:cxn>
                  <a:cxn ang="0">
                    <a:pos x="161" y="118"/>
                  </a:cxn>
                  <a:cxn ang="0">
                    <a:pos x="183" y="132"/>
                  </a:cxn>
                  <a:cxn ang="0">
                    <a:pos x="181" y="142"/>
                  </a:cxn>
                  <a:cxn ang="0">
                    <a:pos x="167" y="130"/>
                  </a:cxn>
                  <a:cxn ang="0">
                    <a:pos x="155" y="140"/>
                  </a:cxn>
                  <a:cxn ang="0">
                    <a:pos x="165" y="152"/>
                  </a:cxn>
                  <a:cxn ang="0">
                    <a:pos x="159" y="158"/>
                  </a:cxn>
                  <a:cxn ang="0">
                    <a:pos x="151" y="172"/>
                  </a:cxn>
                  <a:cxn ang="0">
                    <a:pos x="141" y="170"/>
                  </a:cxn>
                  <a:cxn ang="0">
                    <a:pos x="147" y="148"/>
                  </a:cxn>
                  <a:cxn ang="0">
                    <a:pos x="131" y="132"/>
                  </a:cxn>
                  <a:cxn ang="0">
                    <a:pos x="119" y="126"/>
                  </a:cxn>
                  <a:cxn ang="0">
                    <a:pos x="95" y="112"/>
                  </a:cxn>
                  <a:cxn ang="0">
                    <a:pos x="75" y="92"/>
                  </a:cxn>
                  <a:cxn ang="0">
                    <a:pos x="54" y="68"/>
                  </a:cxn>
                  <a:cxn ang="0">
                    <a:pos x="40" y="56"/>
                  </a:cxn>
                  <a:cxn ang="0">
                    <a:pos x="20" y="58"/>
                  </a:cxn>
                  <a:cxn ang="0">
                    <a:pos x="10" y="66"/>
                  </a:cxn>
                </a:cxnLst>
                <a:rect l="0" t="0" r="r" b="b"/>
                <a:pathLst>
                  <a:path w="187" h="176">
                    <a:moveTo>
                      <a:pt x="10" y="66"/>
                    </a:moveTo>
                    <a:lnTo>
                      <a:pt x="10" y="58"/>
                    </a:lnTo>
                    <a:lnTo>
                      <a:pt x="2" y="58"/>
                    </a:lnTo>
                    <a:lnTo>
                      <a:pt x="0" y="42"/>
                    </a:lnTo>
                    <a:lnTo>
                      <a:pt x="4" y="34"/>
                    </a:lnTo>
                    <a:lnTo>
                      <a:pt x="2" y="30"/>
                    </a:lnTo>
                    <a:lnTo>
                      <a:pt x="2" y="24"/>
                    </a:lnTo>
                    <a:lnTo>
                      <a:pt x="16" y="22"/>
                    </a:lnTo>
                    <a:lnTo>
                      <a:pt x="16" y="18"/>
                    </a:lnTo>
                    <a:lnTo>
                      <a:pt x="20" y="16"/>
                    </a:lnTo>
                    <a:lnTo>
                      <a:pt x="26" y="20"/>
                    </a:lnTo>
                    <a:lnTo>
                      <a:pt x="32" y="22"/>
                    </a:lnTo>
                    <a:lnTo>
                      <a:pt x="36" y="20"/>
                    </a:lnTo>
                    <a:lnTo>
                      <a:pt x="36" y="10"/>
                    </a:lnTo>
                    <a:lnTo>
                      <a:pt x="42" y="16"/>
                    </a:lnTo>
                    <a:lnTo>
                      <a:pt x="52" y="14"/>
                    </a:lnTo>
                    <a:lnTo>
                      <a:pt x="56" y="6"/>
                    </a:lnTo>
                    <a:lnTo>
                      <a:pt x="66" y="6"/>
                    </a:lnTo>
                    <a:lnTo>
                      <a:pt x="68" y="0"/>
                    </a:lnTo>
                    <a:lnTo>
                      <a:pt x="83" y="0"/>
                    </a:lnTo>
                    <a:lnTo>
                      <a:pt x="83" y="6"/>
                    </a:lnTo>
                    <a:lnTo>
                      <a:pt x="93" y="10"/>
                    </a:lnTo>
                    <a:lnTo>
                      <a:pt x="109" y="8"/>
                    </a:lnTo>
                    <a:lnTo>
                      <a:pt x="103" y="16"/>
                    </a:lnTo>
                    <a:lnTo>
                      <a:pt x="101" y="24"/>
                    </a:lnTo>
                    <a:lnTo>
                      <a:pt x="95" y="26"/>
                    </a:lnTo>
                    <a:lnTo>
                      <a:pt x="83" y="32"/>
                    </a:lnTo>
                    <a:lnTo>
                      <a:pt x="83" y="42"/>
                    </a:lnTo>
                    <a:lnTo>
                      <a:pt x="83" y="52"/>
                    </a:lnTo>
                    <a:lnTo>
                      <a:pt x="91" y="60"/>
                    </a:lnTo>
                    <a:lnTo>
                      <a:pt x="101" y="66"/>
                    </a:lnTo>
                    <a:lnTo>
                      <a:pt x="111" y="72"/>
                    </a:lnTo>
                    <a:lnTo>
                      <a:pt x="113" y="84"/>
                    </a:lnTo>
                    <a:lnTo>
                      <a:pt x="119" y="94"/>
                    </a:lnTo>
                    <a:lnTo>
                      <a:pt x="129" y="102"/>
                    </a:lnTo>
                    <a:lnTo>
                      <a:pt x="145" y="102"/>
                    </a:lnTo>
                    <a:lnTo>
                      <a:pt x="149" y="106"/>
                    </a:lnTo>
                    <a:lnTo>
                      <a:pt x="145" y="108"/>
                    </a:lnTo>
                    <a:lnTo>
                      <a:pt x="151" y="114"/>
                    </a:lnTo>
                    <a:lnTo>
                      <a:pt x="161" y="118"/>
                    </a:lnTo>
                    <a:lnTo>
                      <a:pt x="175" y="124"/>
                    </a:lnTo>
                    <a:lnTo>
                      <a:pt x="183" y="132"/>
                    </a:lnTo>
                    <a:lnTo>
                      <a:pt x="187" y="138"/>
                    </a:lnTo>
                    <a:lnTo>
                      <a:pt x="181" y="142"/>
                    </a:lnTo>
                    <a:lnTo>
                      <a:pt x="175" y="136"/>
                    </a:lnTo>
                    <a:lnTo>
                      <a:pt x="167" y="130"/>
                    </a:lnTo>
                    <a:lnTo>
                      <a:pt x="159" y="132"/>
                    </a:lnTo>
                    <a:lnTo>
                      <a:pt x="155" y="140"/>
                    </a:lnTo>
                    <a:lnTo>
                      <a:pt x="161" y="148"/>
                    </a:lnTo>
                    <a:lnTo>
                      <a:pt x="165" y="152"/>
                    </a:lnTo>
                    <a:lnTo>
                      <a:pt x="167" y="156"/>
                    </a:lnTo>
                    <a:lnTo>
                      <a:pt x="159" y="158"/>
                    </a:lnTo>
                    <a:lnTo>
                      <a:pt x="157" y="164"/>
                    </a:lnTo>
                    <a:lnTo>
                      <a:pt x="151" y="172"/>
                    </a:lnTo>
                    <a:lnTo>
                      <a:pt x="145" y="176"/>
                    </a:lnTo>
                    <a:lnTo>
                      <a:pt x="141" y="170"/>
                    </a:lnTo>
                    <a:lnTo>
                      <a:pt x="143" y="162"/>
                    </a:lnTo>
                    <a:lnTo>
                      <a:pt x="147" y="148"/>
                    </a:lnTo>
                    <a:lnTo>
                      <a:pt x="143" y="136"/>
                    </a:lnTo>
                    <a:lnTo>
                      <a:pt x="131" y="132"/>
                    </a:lnTo>
                    <a:lnTo>
                      <a:pt x="129" y="126"/>
                    </a:lnTo>
                    <a:lnTo>
                      <a:pt x="119" y="126"/>
                    </a:lnTo>
                    <a:lnTo>
                      <a:pt x="109" y="112"/>
                    </a:lnTo>
                    <a:lnTo>
                      <a:pt x="95" y="112"/>
                    </a:lnTo>
                    <a:lnTo>
                      <a:pt x="83" y="96"/>
                    </a:lnTo>
                    <a:lnTo>
                      <a:pt x="75" y="92"/>
                    </a:lnTo>
                    <a:lnTo>
                      <a:pt x="56" y="84"/>
                    </a:lnTo>
                    <a:lnTo>
                      <a:pt x="54" y="68"/>
                    </a:lnTo>
                    <a:lnTo>
                      <a:pt x="52" y="60"/>
                    </a:lnTo>
                    <a:lnTo>
                      <a:pt x="40" y="56"/>
                    </a:lnTo>
                    <a:lnTo>
                      <a:pt x="26" y="52"/>
                    </a:lnTo>
                    <a:lnTo>
                      <a:pt x="20" y="58"/>
                    </a:lnTo>
                    <a:lnTo>
                      <a:pt x="18" y="64"/>
                    </a:lnTo>
                    <a:lnTo>
                      <a:pt x="10"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1" name="Freeform 285">
                <a:extLst>
                  <a:ext uri="{FF2B5EF4-FFF2-40B4-BE49-F238E27FC236}">
                    <a16:creationId xmlns:a16="http://schemas.microsoft.com/office/drawing/2014/main" id="{0C597C2A-B39B-4D7D-B397-13503FD6DB6D}"/>
                  </a:ext>
                </a:extLst>
              </p:cNvPr>
              <p:cNvSpPr>
                <a:spLocks/>
              </p:cNvSpPr>
              <p:nvPr/>
            </p:nvSpPr>
            <p:spPr bwMode="auto">
              <a:xfrm>
                <a:off x="9445050" y="2932521"/>
                <a:ext cx="91891" cy="138608"/>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2" name="Freeform 279">
                <a:extLst>
                  <a:ext uri="{FF2B5EF4-FFF2-40B4-BE49-F238E27FC236}">
                    <a16:creationId xmlns:a16="http://schemas.microsoft.com/office/drawing/2014/main" id="{5AF907BB-4FD8-4EF4-8CF5-3C01B59454F8}"/>
                  </a:ext>
                </a:extLst>
              </p:cNvPr>
              <p:cNvSpPr>
                <a:spLocks/>
              </p:cNvSpPr>
              <p:nvPr/>
            </p:nvSpPr>
            <p:spPr bwMode="auto">
              <a:xfrm>
                <a:off x="9273631" y="3382975"/>
                <a:ext cx="55133"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3" name="Freeform 268">
                <a:extLst>
                  <a:ext uri="{FF2B5EF4-FFF2-40B4-BE49-F238E27FC236}">
                    <a16:creationId xmlns:a16="http://schemas.microsoft.com/office/drawing/2014/main" id="{D52CC8AC-6A57-4E78-9A28-D4ED284CF97D}"/>
                  </a:ext>
                </a:extLst>
              </p:cNvPr>
              <p:cNvSpPr>
                <a:spLocks/>
              </p:cNvSpPr>
              <p:nvPr/>
            </p:nvSpPr>
            <p:spPr bwMode="auto">
              <a:xfrm>
                <a:off x="10806164" y="5255275"/>
                <a:ext cx="161727" cy="261815"/>
              </a:xfrm>
              <a:custGeom>
                <a:avLst/>
                <a:gdLst/>
                <a:ahLst/>
                <a:cxnLst>
                  <a:cxn ang="0">
                    <a:pos x="20" y="98"/>
                  </a:cxn>
                  <a:cxn ang="0">
                    <a:pos x="14" y="90"/>
                  </a:cxn>
                  <a:cxn ang="0">
                    <a:pos x="22" y="84"/>
                  </a:cxn>
                  <a:cxn ang="0">
                    <a:pos x="28" y="80"/>
                  </a:cxn>
                  <a:cxn ang="0">
                    <a:pos x="28" y="62"/>
                  </a:cxn>
                  <a:cxn ang="0">
                    <a:pos x="30" y="46"/>
                  </a:cxn>
                  <a:cxn ang="0">
                    <a:pos x="20" y="34"/>
                  </a:cxn>
                  <a:cxn ang="0">
                    <a:pos x="8" y="26"/>
                  </a:cxn>
                  <a:cxn ang="0">
                    <a:pos x="2" y="10"/>
                  </a:cxn>
                  <a:cxn ang="0">
                    <a:pos x="0" y="0"/>
                  </a:cxn>
                  <a:cxn ang="0">
                    <a:pos x="10" y="10"/>
                  </a:cxn>
                  <a:cxn ang="0">
                    <a:pos x="22" y="18"/>
                  </a:cxn>
                  <a:cxn ang="0">
                    <a:pos x="30" y="26"/>
                  </a:cxn>
                  <a:cxn ang="0">
                    <a:pos x="28" y="34"/>
                  </a:cxn>
                  <a:cxn ang="0">
                    <a:pos x="34" y="44"/>
                  </a:cxn>
                  <a:cxn ang="0">
                    <a:pos x="38" y="52"/>
                  </a:cxn>
                  <a:cxn ang="0">
                    <a:pos x="44" y="46"/>
                  </a:cxn>
                  <a:cxn ang="0">
                    <a:pos x="46" y="52"/>
                  </a:cxn>
                  <a:cxn ang="0">
                    <a:pos x="52" y="60"/>
                  </a:cxn>
                  <a:cxn ang="0">
                    <a:pos x="64" y="68"/>
                  </a:cxn>
                  <a:cxn ang="0">
                    <a:pos x="76" y="66"/>
                  </a:cxn>
                  <a:cxn ang="0">
                    <a:pos x="82" y="60"/>
                  </a:cxn>
                  <a:cxn ang="0">
                    <a:pos x="88" y="62"/>
                  </a:cxn>
                  <a:cxn ang="0">
                    <a:pos x="88" y="74"/>
                  </a:cxn>
                  <a:cxn ang="0">
                    <a:pos x="80" y="80"/>
                  </a:cxn>
                  <a:cxn ang="0">
                    <a:pos x="80" y="88"/>
                  </a:cxn>
                  <a:cxn ang="0">
                    <a:pos x="64" y="90"/>
                  </a:cxn>
                  <a:cxn ang="0">
                    <a:pos x="64" y="98"/>
                  </a:cxn>
                  <a:cxn ang="0">
                    <a:pos x="64" y="106"/>
                  </a:cxn>
                  <a:cxn ang="0">
                    <a:pos x="58" y="114"/>
                  </a:cxn>
                  <a:cxn ang="0">
                    <a:pos x="50" y="126"/>
                  </a:cxn>
                  <a:cxn ang="0">
                    <a:pos x="40" y="136"/>
                  </a:cxn>
                  <a:cxn ang="0">
                    <a:pos x="32" y="134"/>
                  </a:cxn>
                  <a:cxn ang="0">
                    <a:pos x="30" y="122"/>
                  </a:cxn>
                  <a:cxn ang="0">
                    <a:pos x="36" y="116"/>
                  </a:cxn>
                  <a:cxn ang="0">
                    <a:pos x="36" y="108"/>
                  </a:cxn>
                  <a:cxn ang="0">
                    <a:pos x="30" y="100"/>
                  </a:cxn>
                  <a:cxn ang="0">
                    <a:pos x="20" y="98"/>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5" name="Freeform 269">
                <a:extLst>
                  <a:ext uri="{FF2B5EF4-FFF2-40B4-BE49-F238E27FC236}">
                    <a16:creationId xmlns:a16="http://schemas.microsoft.com/office/drawing/2014/main" id="{0E2A508A-DEF9-401D-87A1-4B9C0DE1E81A}"/>
                  </a:ext>
                </a:extLst>
              </p:cNvPr>
              <p:cNvSpPr>
                <a:spLocks/>
              </p:cNvSpPr>
              <p:nvPr/>
            </p:nvSpPr>
            <p:spPr bwMode="auto">
              <a:xfrm>
                <a:off x="10622407" y="5482591"/>
                <a:ext cx="224215" cy="223317"/>
              </a:xfrm>
              <a:custGeom>
                <a:avLst/>
                <a:gdLst/>
                <a:ahLst/>
                <a:cxnLst>
                  <a:cxn ang="0">
                    <a:pos x="92" y="0"/>
                  </a:cxn>
                  <a:cxn ang="0">
                    <a:pos x="100" y="2"/>
                  </a:cxn>
                  <a:cxn ang="0">
                    <a:pos x="106" y="10"/>
                  </a:cxn>
                  <a:cxn ang="0">
                    <a:pos x="116" y="10"/>
                  </a:cxn>
                  <a:cxn ang="0">
                    <a:pos x="122" y="10"/>
                  </a:cxn>
                  <a:cxn ang="0">
                    <a:pos x="122" y="20"/>
                  </a:cxn>
                  <a:cxn ang="0">
                    <a:pos x="116" y="30"/>
                  </a:cxn>
                  <a:cxn ang="0">
                    <a:pos x="110" y="38"/>
                  </a:cxn>
                  <a:cxn ang="0">
                    <a:pos x="100" y="46"/>
                  </a:cxn>
                  <a:cxn ang="0">
                    <a:pos x="100" y="60"/>
                  </a:cxn>
                  <a:cxn ang="0">
                    <a:pos x="90" y="62"/>
                  </a:cxn>
                  <a:cxn ang="0">
                    <a:pos x="80" y="66"/>
                  </a:cxn>
                  <a:cxn ang="0">
                    <a:pos x="74" y="74"/>
                  </a:cxn>
                  <a:cxn ang="0">
                    <a:pos x="70" y="90"/>
                  </a:cxn>
                  <a:cxn ang="0">
                    <a:pos x="58" y="104"/>
                  </a:cxn>
                  <a:cxn ang="0">
                    <a:pos x="48" y="114"/>
                  </a:cxn>
                  <a:cxn ang="0">
                    <a:pos x="30" y="116"/>
                  </a:cxn>
                  <a:cxn ang="0">
                    <a:pos x="22" y="110"/>
                  </a:cxn>
                  <a:cxn ang="0">
                    <a:pos x="16" y="108"/>
                  </a:cxn>
                  <a:cxn ang="0">
                    <a:pos x="0" y="106"/>
                  </a:cxn>
                  <a:cxn ang="0">
                    <a:pos x="4" y="92"/>
                  </a:cxn>
                  <a:cxn ang="0">
                    <a:pos x="14" y="80"/>
                  </a:cxn>
                  <a:cxn ang="0">
                    <a:pos x="30" y="64"/>
                  </a:cxn>
                  <a:cxn ang="0">
                    <a:pos x="38" y="64"/>
                  </a:cxn>
                  <a:cxn ang="0">
                    <a:pos x="48" y="52"/>
                  </a:cxn>
                  <a:cxn ang="0">
                    <a:pos x="60" y="52"/>
                  </a:cxn>
                  <a:cxn ang="0">
                    <a:pos x="72" y="36"/>
                  </a:cxn>
                  <a:cxn ang="0">
                    <a:pos x="78" y="26"/>
                  </a:cxn>
                  <a:cxn ang="0">
                    <a:pos x="88" y="20"/>
                  </a:cxn>
                  <a:cxn ang="0">
                    <a:pos x="88" y="10"/>
                  </a:cxn>
                  <a:cxn ang="0">
                    <a:pos x="92" y="0"/>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6" name="Freeform 244">
                <a:extLst>
                  <a:ext uri="{FF2B5EF4-FFF2-40B4-BE49-F238E27FC236}">
                    <a16:creationId xmlns:a16="http://schemas.microsoft.com/office/drawing/2014/main" id="{4022554A-F6A2-4269-9166-4F6FDA3AF439}"/>
                  </a:ext>
                </a:extLst>
              </p:cNvPr>
              <p:cNvSpPr>
                <a:spLocks/>
              </p:cNvSpPr>
              <p:nvPr/>
            </p:nvSpPr>
            <p:spPr bwMode="auto">
              <a:xfrm>
                <a:off x="8680495" y="3964376"/>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7" name="Freeform 223">
                <a:extLst>
                  <a:ext uri="{FF2B5EF4-FFF2-40B4-BE49-F238E27FC236}">
                    <a16:creationId xmlns:a16="http://schemas.microsoft.com/office/drawing/2014/main" id="{E6565FCE-E160-4CA9-8A32-2574DAA63BCB}"/>
                  </a:ext>
                </a:extLst>
              </p:cNvPr>
              <p:cNvSpPr>
                <a:spLocks/>
              </p:cNvSpPr>
              <p:nvPr/>
            </p:nvSpPr>
            <p:spPr bwMode="auto">
              <a:xfrm>
                <a:off x="7253377" y="3359132"/>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8" name="Freeform 230">
                <a:extLst>
                  <a:ext uri="{FF2B5EF4-FFF2-40B4-BE49-F238E27FC236}">
                    <a16:creationId xmlns:a16="http://schemas.microsoft.com/office/drawing/2014/main" id="{E22557A8-FC6A-4830-A63F-3717BEA11855}"/>
                  </a:ext>
                </a:extLst>
              </p:cNvPr>
              <p:cNvSpPr>
                <a:spLocks/>
              </p:cNvSpPr>
              <p:nvPr/>
            </p:nvSpPr>
            <p:spPr bwMode="auto">
              <a:xfrm>
                <a:off x="6775543" y="3151192"/>
                <a:ext cx="606481" cy="515941"/>
              </a:xfrm>
              <a:custGeom>
                <a:avLst/>
                <a:gdLst/>
                <a:ahLst/>
                <a:cxnLst>
                  <a:cxn ang="0">
                    <a:pos x="0" y="68"/>
                  </a:cxn>
                  <a:cxn ang="0">
                    <a:pos x="4" y="46"/>
                  </a:cxn>
                  <a:cxn ang="0">
                    <a:pos x="22" y="52"/>
                  </a:cxn>
                  <a:cxn ang="0">
                    <a:pos x="26" y="48"/>
                  </a:cxn>
                  <a:cxn ang="0">
                    <a:pos x="32" y="40"/>
                  </a:cxn>
                  <a:cxn ang="0">
                    <a:pos x="44" y="38"/>
                  </a:cxn>
                  <a:cxn ang="0">
                    <a:pos x="46" y="32"/>
                  </a:cxn>
                  <a:cxn ang="0">
                    <a:pos x="52" y="26"/>
                  </a:cxn>
                  <a:cxn ang="0">
                    <a:pos x="40" y="10"/>
                  </a:cxn>
                  <a:cxn ang="0">
                    <a:pos x="68" y="6"/>
                  </a:cxn>
                  <a:cxn ang="0">
                    <a:pos x="70" y="0"/>
                  </a:cxn>
                  <a:cxn ang="0">
                    <a:pos x="90" y="4"/>
                  </a:cxn>
                  <a:cxn ang="0">
                    <a:pos x="126" y="24"/>
                  </a:cxn>
                  <a:cxn ang="0">
                    <a:pos x="134" y="36"/>
                  </a:cxn>
                  <a:cxn ang="0">
                    <a:pos x="136" y="40"/>
                  </a:cxn>
                  <a:cxn ang="0">
                    <a:pos x="144" y="42"/>
                  </a:cxn>
                  <a:cxn ang="0">
                    <a:pos x="158" y="52"/>
                  </a:cxn>
                  <a:cxn ang="0">
                    <a:pos x="174" y="52"/>
                  </a:cxn>
                  <a:cxn ang="0">
                    <a:pos x="190" y="52"/>
                  </a:cxn>
                  <a:cxn ang="0">
                    <a:pos x="200" y="54"/>
                  </a:cxn>
                  <a:cxn ang="0">
                    <a:pos x="208" y="62"/>
                  </a:cxn>
                  <a:cxn ang="0">
                    <a:pos x="216" y="62"/>
                  </a:cxn>
                  <a:cxn ang="0">
                    <a:pos x="226" y="82"/>
                  </a:cxn>
                  <a:cxn ang="0">
                    <a:pos x="234" y="88"/>
                  </a:cxn>
                  <a:cxn ang="0">
                    <a:pos x="242" y="96"/>
                  </a:cxn>
                  <a:cxn ang="0">
                    <a:pos x="244" y="110"/>
                  </a:cxn>
                  <a:cxn ang="0">
                    <a:pos x="248" y="118"/>
                  </a:cxn>
                  <a:cxn ang="0">
                    <a:pos x="256" y="128"/>
                  </a:cxn>
                  <a:cxn ang="0">
                    <a:pos x="260" y="132"/>
                  </a:cxn>
                  <a:cxn ang="0">
                    <a:pos x="282" y="158"/>
                  </a:cxn>
                  <a:cxn ang="0">
                    <a:pos x="290" y="160"/>
                  </a:cxn>
                  <a:cxn ang="0">
                    <a:pos x="302" y="164"/>
                  </a:cxn>
                  <a:cxn ang="0">
                    <a:pos x="308" y="166"/>
                  </a:cxn>
                  <a:cxn ang="0">
                    <a:pos x="326" y="164"/>
                  </a:cxn>
                  <a:cxn ang="0">
                    <a:pos x="330" y="172"/>
                  </a:cxn>
                  <a:cxn ang="0">
                    <a:pos x="330" y="186"/>
                  </a:cxn>
                  <a:cxn ang="0">
                    <a:pos x="322" y="204"/>
                  </a:cxn>
                  <a:cxn ang="0">
                    <a:pos x="306" y="208"/>
                  </a:cxn>
                  <a:cxn ang="0">
                    <a:pos x="290" y="216"/>
                  </a:cxn>
                  <a:cxn ang="0">
                    <a:pos x="274" y="226"/>
                  </a:cxn>
                  <a:cxn ang="0">
                    <a:pos x="258" y="224"/>
                  </a:cxn>
                  <a:cxn ang="0">
                    <a:pos x="226" y="230"/>
                  </a:cxn>
                  <a:cxn ang="0">
                    <a:pos x="200" y="254"/>
                  </a:cxn>
                  <a:cxn ang="0">
                    <a:pos x="170" y="248"/>
                  </a:cxn>
                  <a:cxn ang="0">
                    <a:pos x="136" y="250"/>
                  </a:cxn>
                  <a:cxn ang="0">
                    <a:pos x="128" y="268"/>
                  </a:cxn>
                  <a:cxn ang="0">
                    <a:pos x="120" y="250"/>
                  </a:cxn>
                  <a:cxn ang="0">
                    <a:pos x="106" y="232"/>
                  </a:cxn>
                  <a:cxn ang="0">
                    <a:pos x="96" y="212"/>
                  </a:cxn>
                  <a:cxn ang="0">
                    <a:pos x="88" y="202"/>
                  </a:cxn>
                  <a:cxn ang="0">
                    <a:pos x="76" y="200"/>
                  </a:cxn>
                  <a:cxn ang="0">
                    <a:pos x="68" y="184"/>
                  </a:cxn>
                  <a:cxn ang="0">
                    <a:pos x="68" y="160"/>
                  </a:cxn>
                  <a:cxn ang="0">
                    <a:pos x="56" y="142"/>
                  </a:cxn>
                  <a:cxn ang="0">
                    <a:pos x="42" y="136"/>
                  </a:cxn>
                  <a:cxn ang="0">
                    <a:pos x="38" y="126"/>
                  </a:cxn>
                  <a:cxn ang="0">
                    <a:pos x="38" y="114"/>
                  </a:cxn>
                  <a:cxn ang="0">
                    <a:pos x="18" y="90"/>
                  </a:cxn>
                  <a:cxn ang="0">
                    <a:pos x="8" y="70"/>
                  </a:cxn>
                  <a:cxn ang="0">
                    <a:pos x="0" y="68"/>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9" name="Freeform 241">
                <a:extLst>
                  <a:ext uri="{FF2B5EF4-FFF2-40B4-BE49-F238E27FC236}">
                    <a16:creationId xmlns:a16="http://schemas.microsoft.com/office/drawing/2014/main" id="{CD8028F8-5D1F-45DA-9EB8-DD4A4E6CA29F}"/>
                  </a:ext>
                </a:extLst>
              </p:cNvPr>
              <p:cNvSpPr>
                <a:spLocks/>
              </p:cNvSpPr>
              <p:nvPr/>
            </p:nvSpPr>
            <p:spPr bwMode="auto">
              <a:xfrm>
                <a:off x="7757655" y="3027969"/>
                <a:ext cx="845393" cy="893259"/>
              </a:xfrm>
              <a:custGeom>
                <a:avLst/>
                <a:gdLst/>
                <a:ahLst/>
                <a:cxnLst>
                  <a:cxn ang="0">
                    <a:pos x="14" y="196"/>
                  </a:cxn>
                  <a:cxn ang="0">
                    <a:pos x="40" y="196"/>
                  </a:cxn>
                  <a:cxn ang="0">
                    <a:pos x="24" y="158"/>
                  </a:cxn>
                  <a:cxn ang="0">
                    <a:pos x="26" y="136"/>
                  </a:cxn>
                  <a:cxn ang="0">
                    <a:pos x="54" y="138"/>
                  </a:cxn>
                  <a:cxn ang="0">
                    <a:pos x="106" y="62"/>
                  </a:cxn>
                  <a:cxn ang="0">
                    <a:pos x="118" y="22"/>
                  </a:cxn>
                  <a:cxn ang="0">
                    <a:pos x="152" y="2"/>
                  </a:cxn>
                  <a:cxn ang="0">
                    <a:pos x="166" y="30"/>
                  </a:cxn>
                  <a:cxn ang="0">
                    <a:pos x="176" y="56"/>
                  </a:cxn>
                  <a:cxn ang="0">
                    <a:pos x="162" y="76"/>
                  </a:cxn>
                  <a:cxn ang="0">
                    <a:pos x="188" y="106"/>
                  </a:cxn>
                  <a:cxn ang="0">
                    <a:pos x="232" y="144"/>
                  </a:cxn>
                  <a:cxn ang="0">
                    <a:pos x="286" y="164"/>
                  </a:cxn>
                  <a:cxn ang="0">
                    <a:pos x="328" y="138"/>
                  </a:cxn>
                  <a:cxn ang="0">
                    <a:pos x="336" y="156"/>
                  </a:cxn>
                  <a:cxn ang="0">
                    <a:pos x="378" y="148"/>
                  </a:cxn>
                  <a:cxn ang="0">
                    <a:pos x="394" y="122"/>
                  </a:cxn>
                  <a:cxn ang="0">
                    <a:pos x="434" y="114"/>
                  </a:cxn>
                  <a:cxn ang="0">
                    <a:pos x="460" y="128"/>
                  </a:cxn>
                  <a:cxn ang="0">
                    <a:pos x="440" y="148"/>
                  </a:cxn>
                  <a:cxn ang="0">
                    <a:pos x="414" y="182"/>
                  </a:cxn>
                  <a:cxn ang="0">
                    <a:pos x="390" y="232"/>
                  </a:cxn>
                  <a:cxn ang="0">
                    <a:pos x="382" y="222"/>
                  </a:cxn>
                  <a:cxn ang="0">
                    <a:pos x="370" y="220"/>
                  </a:cxn>
                  <a:cxn ang="0">
                    <a:pos x="366" y="202"/>
                  </a:cxn>
                  <a:cxn ang="0">
                    <a:pos x="378" y="184"/>
                  </a:cxn>
                  <a:cxn ang="0">
                    <a:pos x="328" y="168"/>
                  </a:cxn>
                  <a:cxn ang="0">
                    <a:pos x="318" y="174"/>
                  </a:cxn>
                  <a:cxn ang="0">
                    <a:pos x="316" y="196"/>
                  </a:cxn>
                  <a:cxn ang="0">
                    <a:pos x="328" y="236"/>
                  </a:cxn>
                  <a:cxn ang="0">
                    <a:pos x="290" y="262"/>
                  </a:cxn>
                  <a:cxn ang="0">
                    <a:pos x="258" y="290"/>
                  </a:cxn>
                  <a:cxn ang="0">
                    <a:pos x="218" y="320"/>
                  </a:cxn>
                  <a:cxn ang="0">
                    <a:pos x="202" y="340"/>
                  </a:cxn>
                  <a:cxn ang="0">
                    <a:pos x="188" y="368"/>
                  </a:cxn>
                  <a:cxn ang="0">
                    <a:pos x="180" y="404"/>
                  </a:cxn>
                  <a:cxn ang="0">
                    <a:pos x="170" y="446"/>
                  </a:cxn>
                  <a:cxn ang="0">
                    <a:pos x="148" y="464"/>
                  </a:cxn>
                  <a:cxn ang="0">
                    <a:pos x="126" y="428"/>
                  </a:cxn>
                  <a:cxn ang="0">
                    <a:pos x="80" y="330"/>
                  </a:cxn>
                  <a:cxn ang="0">
                    <a:pos x="74" y="254"/>
                  </a:cxn>
                  <a:cxn ang="0">
                    <a:pos x="60" y="234"/>
                  </a:cxn>
                  <a:cxn ang="0">
                    <a:pos x="38" y="260"/>
                  </a:cxn>
                  <a:cxn ang="0">
                    <a:pos x="10" y="232"/>
                  </a:cxn>
                  <a:cxn ang="0">
                    <a:pos x="24" y="222"/>
                  </a:cxn>
                  <a:cxn ang="0">
                    <a:pos x="0" y="208"/>
                  </a:cxn>
                </a:cxnLst>
                <a:rect l="0" t="0" r="r" b="b"/>
                <a:pathLst>
                  <a:path w="460" h="464">
                    <a:moveTo>
                      <a:pt x="0" y="208"/>
                    </a:moveTo>
                    <a:lnTo>
                      <a:pt x="6" y="196"/>
                    </a:lnTo>
                    <a:lnTo>
                      <a:pt x="14" y="196"/>
                    </a:lnTo>
                    <a:lnTo>
                      <a:pt x="22" y="202"/>
                    </a:lnTo>
                    <a:lnTo>
                      <a:pt x="26" y="196"/>
                    </a:lnTo>
                    <a:lnTo>
                      <a:pt x="40" y="196"/>
                    </a:lnTo>
                    <a:lnTo>
                      <a:pt x="40" y="186"/>
                    </a:lnTo>
                    <a:lnTo>
                      <a:pt x="28" y="172"/>
                    </a:lnTo>
                    <a:lnTo>
                      <a:pt x="24" y="158"/>
                    </a:lnTo>
                    <a:lnTo>
                      <a:pt x="16" y="158"/>
                    </a:lnTo>
                    <a:lnTo>
                      <a:pt x="16" y="148"/>
                    </a:lnTo>
                    <a:lnTo>
                      <a:pt x="26" y="136"/>
                    </a:lnTo>
                    <a:lnTo>
                      <a:pt x="34" y="136"/>
                    </a:lnTo>
                    <a:lnTo>
                      <a:pt x="42" y="140"/>
                    </a:lnTo>
                    <a:lnTo>
                      <a:pt x="54" y="138"/>
                    </a:lnTo>
                    <a:lnTo>
                      <a:pt x="98" y="82"/>
                    </a:lnTo>
                    <a:lnTo>
                      <a:pt x="100" y="68"/>
                    </a:lnTo>
                    <a:lnTo>
                      <a:pt x="106" y="62"/>
                    </a:lnTo>
                    <a:lnTo>
                      <a:pt x="90" y="48"/>
                    </a:lnTo>
                    <a:lnTo>
                      <a:pt x="88" y="18"/>
                    </a:lnTo>
                    <a:lnTo>
                      <a:pt x="118" y="22"/>
                    </a:lnTo>
                    <a:lnTo>
                      <a:pt x="134" y="18"/>
                    </a:lnTo>
                    <a:lnTo>
                      <a:pt x="140" y="0"/>
                    </a:lnTo>
                    <a:lnTo>
                      <a:pt x="152" y="2"/>
                    </a:lnTo>
                    <a:lnTo>
                      <a:pt x="154" y="16"/>
                    </a:lnTo>
                    <a:lnTo>
                      <a:pt x="164" y="22"/>
                    </a:lnTo>
                    <a:lnTo>
                      <a:pt x="166" y="30"/>
                    </a:lnTo>
                    <a:lnTo>
                      <a:pt x="166" y="40"/>
                    </a:lnTo>
                    <a:lnTo>
                      <a:pt x="178" y="48"/>
                    </a:lnTo>
                    <a:lnTo>
                      <a:pt x="176" y="56"/>
                    </a:lnTo>
                    <a:lnTo>
                      <a:pt x="166" y="58"/>
                    </a:lnTo>
                    <a:lnTo>
                      <a:pt x="162" y="68"/>
                    </a:lnTo>
                    <a:lnTo>
                      <a:pt x="162" y="76"/>
                    </a:lnTo>
                    <a:lnTo>
                      <a:pt x="188" y="88"/>
                    </a:lnTo>
                    <a:lnTo>
                      <a:pt x="200" y="98"/>
                    </a:lnTo>
                    <a:lnTo>
                      <a:pt x="188" y="106"/>
                    </a:lnTo>
                    <a:lnTo>
                      <a:pt x="184" y="122"/>
                    </a:lnTo>
                    <a:lnTo>
                      <a:pt x="204" y="128"/>
                    </a:lnTo>
                    <a:lnTo>
                      <a:pt x="232" y="144"/>
                    </a:lnTo>
                    <a:lnTo>
                      <a:pt x="256" y="146"/>
                    </a:lnTo>
                    <a:lnTo>
                      <a:pt x="272" y="158"/>
                    </a:lnTo>
                    <a:lnTo>
                      <a:pt x="286" y="164"/>
                    </a:lnTo>
                    <a:lnTo>
                      <a:pt x="314" y="162"/>
                    </a:lnTo>
                    <a:lnTo>
                      <a:pt x="312" y="138"/>
                    </a:lnTo>
                    <a:lnTo>
                      <a:pt x="328" y="138"/>
                    </a:lnTo>
                    <a:lnTo>
                      <a:pt x="328" y="146"/>
                    </a:lnTo>
                    <a:lnTo>
                      <a:pt x="330" y="152"/>
                    </a:lnTo>
                    <a:lnTo>
                      <a:pt x="336" y="156"/>
                    </a:lnTo>
                    <a:lnTo>
                      <a:pt x="344" y="158"/>
                    </a:lnTo>
                    <a:lnTo>
                      <a:pt x="374" y="154"/>
                    </a:lnTo>
                    <a:lnTo>
                      <a:pt x="378" y="148"/>
                    </a:lnTo>
                    <a:lnTo>
                      <a:pt x="374" y="138"/>
                    </a:lnTo>
                    <a:lnTo>
                      <a:pt x="384" y="136"/>
                    </a:lnTo>
                    <a:lnTo>
                      <a:pt x="394" y="122"/>
                    </a:lnTo>
                    <a:lnTo>
                      <a:pt x="406" y="122"/>
                    </a:lnTo>
                    <a:lnTo>
                      <a:pt x="412" y="114"/>
                    </a:lnTo>
                    <a:lnTo>
                      <a:pt x="434" y="114"/>
                    </a:lnTo>
                    <a:lnTo>
                      <a:pt x="444" y="112"/>
                    </a:lnTo>
                    <a:lnTo>
                      <a:pt x="444" y="126"/>
                    </a:lnTo>
                    <a:lnTo>
                      <a:pt x="460" y="128"/>
                    </a:lnTo>
                    <a:lnTo>
                      <a:pt x="454" y="138"/>
                    </a:lnTo>
                    <a:lnTo>
                      <a:pt x="454" y="148"/>
                    </a:lnTo>
                    <a:lnTo>
                      <a:pt x="440" y="148"/>
                    </a:lnTo>
                    <a:lnTo>
                      <a:pt x="424" y="162"/>
                    </a:lnTo>
                    <a:lnTo>
                      <a:pt x="422" y="174"/>
                    </a:lnTo>
                    <a:lnTo>
                      <a:pt x="414" y="182"/>
                    </a:lnTo>
                    <a:lnTo>
                      <a:pt x="410" y="202"/>
                    </a:lnTo>
                    <a:lnTo>
                      <a:pt x="396" y="204"/>
                    </a:lnTo>
                    <a:lnTo>
                      <a:pt x="390" y="232"/>
                    </a:lnTo>
                    <a:lnTo>
                      <a:pt x="384" y="238"/>
                    </a:lnTo>
                    <a:lnTo>
                      <a:pt x="382" y="232"/>
                    </a:lnTo>
                    <a:lnTo>
                      <a:pt x="382" y="222"/>
                    </a:lnTo>
                    <a:lnTo>
                      <a:pt x="384" y="210"/>
                    </a:lnTo>
                    <a:lnTo>
                      <a:pt x="374" y="208"/>
                    </a:lnTo>
                    <a:lnTo>
                      <a:pt x="370" y="220"/>
                    </a:lnTo>
                    <a:lnTo>
                      <a:pt x="362" y="216"/>
                    </a:lnTo>
                    <a:lnTo>
                      <a:pt x="362" y="208"/>
                    </a:lnTo>
                    <a:lnTo>
                      <a:pt x="366" y="202"/>
                    </a:lnTo>
                    <a:lnTo>
                      <a:pt x="370" y="200"/>
                    </a:lnTo>
                    <a:lnTo>
                      <a:pt x="378" y="196"/>
                    </a:lnTo>
                    <a:lnTo>
                      <a:pt x="378" y="184"/>
                    </a:lnTo>
                    <a:lnTo>
                      <a:pt x="344" y="184"/>
                    </a:lnTo>
                    <a:lnTo>
                      <a:pt x="338" y="172"/>
                    </a:lnTo>
                    <a:lnTo>
                      <a:pt x="328" y="168"/>
                    </a:lnTo>
                    <a:lnTo>
                      <a:pt x="324" y="162"/>
                    </a:lnTo>
                    <a:lnTo>
                      <a:pt x="318" y="168"/>
                    </a:lnTo>
                    <a:lnTo>
                      <a:pt x="318" y="174"/>
                    </a:lnTo>
                    <a:lnTo>
                      <a:pt x="326" y="182"/>
                    </a:lnTo>
                    <a:lnTo>
                      <a:pt x="314" y="188"/>
                    </a:lnTo>
                    <a:lnTo>
                      <a:pt x="316" y="196"/>
                    </a:lnTo>
                    <a:lnTo>
                      <a:pt x="322" y="200"/>
                    </a:lnTo>
                    <a:lnTo>
                      <a:pt x="324" y="214"/>
                    </a:lnTo>
                    <a:lnTo>
                      <a:pt x="328" y="236"/>
                    </a:lnTo>
                    <a:lnTo>
                      <a:pt x="318" y="242"/>
                    </a:lnTo>
                    <a:lnTo>
                      <a:pt x="296" y="246"/>
                    </a:lnTo>
                    <a:lnTo>
                      <a:pt x="290" y="262"/>
                    </a:lnTo>
                    <a:lnTo>
                      <a:pt x="276" y="274"/>
                    </a:lnTo>
                    <a:lnTo>
                      <a:pt x="262" y="278"/>
                    </a:lnTo>
                    <a:lnTo>
                      <a:pt x="258" y="290"/>
                    </a:lnTo>
                    <a:lnTo>
                      <a:pt x="234" y="312"/>
                    </a:lnTo>
                    <a:lnTo>
                      <a:pt x="222" y="314"/>
                    </a:lnTo>
                    <a:lnTo>
                      <a:pt x="218" y="320"/>
                    </a:lnTo>
                    <a:lnTo>
                      <a:pt x="216" y="328"/>
                    </a:lnTo>
                    <a:lnTo>
                      <a:pt x="204" y="332"/>
                    </a:lnTo>
                    <a:lnTo>
                      <a:pt x="202" y="340"/>
                    </a:lnTo>
                    <a:lnTo>
                      <a:pt x="190" y="342"/>
                    </a:lnTo>
                    <a:lnTo>
                      <a:pt x="182" y="350"/>
                    </a:lnTo>
                    <a:lnTo>
                      <a:pt x="188" y="368"/>
                    </a:lnTo>
                    <a:lnTo>
                      <a:pt x="186" y="376"/>
                    </a:lnTo>
                    <a:lnTo>
                      <a:pt x="188" y="388"/>
                    </a:lnTo>
                    <a:lnTo>
                      <a:pt x="180" y="404"/>
                    </a:lnTo>
                    <a:lnTo>
                      <a:pt x="180" y="424"/>
                    </a:lnTo>
                    <a:lnTo>
                      <a:pt x="166" y="436"/>
                    </a:lnTo>
                    <a:lnTo>
                      <a:pt x="170" y="446"/>
                    </a:lnTo>
                    <a:lnTo>
                      <a:pt x="160" y="446"/>
                    </a:lnTo>
                    <a:lnTo>
                      <a:pt x="156" y="452"/>
                    </a:lnTo>
                    <a:lnTo>
                      <a:pt x="148" y="464"/>
                    </a:lnTo>
                    <a:lnTo>
                      <a:pt x="136" y="460"/>
                    </a:lnTo>
                    <a:lnTo>
                      <a:pt x="124" y="440"/>
                    </a:lnTo>
                    <a:lnTo>
                      <a:pt x="126" y="428"/>
                    </a:lnTo>
                    <a:lnTo>
                      <a:pt x="104" y="390"/>
                    </a:lnTo>
                    <a:lnTo>
                      <a:pt x="102" y="374"/>
                    </a:lnTo>
                    <a:lnTo>
                      <a:pt x="80" y="330"/>
                    </a:lnTo>
                    <a:lnTo>
                      <a:pt x="74" y="278"/>
                    </a:lnTo>
                    <a:lnTo>
                      <a:pt x="68" y="262"/>
                    </a:lnTo>
                    <a:lnTo>
                      <a:pt x="74" y="254"/>
                    </a:lnTo>
                    <a:lnTo>
                      <a:pt x="72" y="246"/>
                    </a:lnTo>
                    <a:lnTo>
                      <a:pt x="68" y="234"/>
                    </a:lnTo>
                    <a:lnTo>
                      <a:pt x="60" y="234"/>
                    </a:lnTo>
                    <a:lnTo>
                      <a:pt x="58" y="246"/>
                    </a:lnTo>
                    <a:lnTo>
                      <a:pt x="46" y="258"/>
                    </a:lnTo>
                    <a:lnTo>
                      <a:pt x="38" y="260"/>
                    </a:lnTo>
                    <a:lnTo>
                      <a:pt x="24" y="252"/>
                    </a:lnTo>
                    <a:lnTo>
                      <a:pt x="20" y="244"/>
                    </a:lnTo>
                    <a:lnTo>
                      <a:pt x="10" y="232"/>
                    </a:lnTo>
                    <a:lnTo>
                      <a:pt x="26" y="232"/>
                    </a:lnTo>
                    <a:lnTo>
                      <a:pt x="32" y="224"/>
                    </a:lnTo>
                    <a:lnTo>
                      <a:pt x="24" y="222"/>
                    </a:lnTo>
                    <a:lnTo>
                      <a:pt x="10" y="222"/>
                    </a:lnTo>
                    <a:lnTo>
                      <a:pt x="4" y="216"/>
                    </a:lnTo>
                    <a:lnTo>
                      <a:pt x="0" y="2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0" name="Freeform 125">
                <a:extLst>
                  <a:ext uri="{FF2B5EF4-FFF2-40B4-BE49-F238E27FC236}">
                    <a16:creationId xmlns:a16="http://schemas.microsoft.com/office/drawing/2014/main" id="{C4BD0B19-4C66-4B62-9AB7-594CB0AF7191}"/>
                  </a:ext>
                </a:extLst>
              </p:cNvPr>
              <p:cNvSpPr>
                <a:spLocks/>
              </p:cNvSpPr>
              <p:nvPr/>
            </p:nvSpPr>
            <p:spPr bwMode="auto">
              <a:xfrm>
                <a:off x="6244421" y="4851241"/>
                <a:ext cx="477831" cy="419678"/>
              </a:xfrm>
              <a:custGeom>
                <a:avLst/>
                <a:gdLst/>
                <a:ahLst/>
                <a:cxnLst>
                  <a:cxn ang="0">
                    <a:pos x="0" y="108"/>
                  </a:cxn>
                  <a:cxn ang="0">
                    <a:pos x="2" y="104"/>
                  </a:cxn>
                  <a:cxn ang="0">
                    <a:pos x="6" y="102"/>
                  </a:cxn>
                  <a:cxn ang="0">
                    <a:pos x="8" y="102"/>
                  </a:cxn>
                  <a:cxn ang="0">
                    <a:pos x="14" y="110"/>
                  </a:cxn>
                  <a:cxn ang="0">
                    <a:pos x="22" y="114"/>
                  </a:cxn>
                  <a:cxn ang="0">
                    <a:pos x="38" y="114"/>
                  </a:cxn>
                  <a:cxn ang="0">
                    <a:pos x="54" y="104"/>
                  </a:cxn>
                  <a:cxn ang="0">
                    <a:pos x="54" y="46"/>
                  </a:cxn>
                  <a:cxn ang="0">
                    <a:pos x="66" y="58"/>
                  </a:cxn>
                  <a:cxn ang="0">
                    <a:pos x="66" y="78"/>
                  </a:cxn>
                  <a:cxn ang="0">
                    <a:pos x="82" y="78"/>
                  </a:cxn>
                  <a:cxn ang="0">
                    <a:pos x="96" y="66"/>
                  </a:cxn>
                  <a:cxn ang="0">
                    <a:pos x="100" y="54"/>
                  </a:cxn>
                  <a:cxn ang="0">
                    <a:pos x="110" y="54"/>
                  </a:cxn>
                  <a:cxn ang="0">
                    <a:pos x="120" y="62"/>
                  </a:cxn>
                  <a:cxn ang="0">
                    <a:pos x="140" y="60"/>
                  </a:cxn>
                  <a:cxn ang="0">
                    <a:pos x="148" y="46"/>
                  </a:cxn>
                  <a:cxn ang="0">
                    <a:pos x="186" y="6"/>
                  </a:cxn>
                  <a:cxn ang="0">
                    <a:pos x="196" y="6"/>
                  </a:cxn>
                  <a:cxn ang="0">
                    <a:pos x="198" y="0"/>
                  </a:cxn>
                  <a:cxn ang="0">
                    <a:pos x="228" y="2"/>
                  </a:cxn>
                  <a:cxn ang="0">
                    <a:pos x="236" y="8"/>
                  </a:cxn>
                  <a:cxn ang="0">
                    <a:pos x="244" y="32"/>
                  </a:cxn>
                  <a:cxn ang="0">
                    <a:pos x="244" y="68"/>
                  </a:cxn>
                  <a:cxn ang="0">
                    <a:pos x="244" y="78"/>
                  </a:cxn>
                  <a:cxn ang="0">
                    <a:pos x="260" y="80"/>
                  </a:cxn>
                  <a:cxn ang="0">
                    <a:pos x="254" y="90"/>
                  </a:cxn>
                  <a:cxn ang="0">
                    <a:pos x="254" y="104"/>
                  </a:cxn>
                  <a:cxn ang="0">
                    <a:pos x="246" y="110"/>
                  </a:cxn>
                  <a:cxn ang="0">
                    <a:pos x="230" y="130"/>
                  </a:cxn>
                  <a:cxn ang="0">
                    <a:pos x="224" y="142"/>
                  </a:cxn>
                  <a:cxn ang="0">
                    <a:pos x="210" y="160"/>
                  </a:cxn>
                  <a:cxn ang="0">
                    <a:pos x="188" y="176"/>
                  </a:cxn>
                  <a:cxn ang="0">
                    <a:pos x="164" y="198"/>
                  </a:cxn>
                  <a:cxn ang="0">
                    <a:pos x="142" y="202"/>
                  </a:cxn>
                  <a:cxn ang="0">
                    <a:pos x="128" y="208"/>
                  </a:cxn>
                  <a:cxn ang="0">
                    <a:pos x="110" y="206"/>
                  </a:cxn>
                  <a:cxn ang="0">
                    <a:pos x="88" y="206"/>
                  </a:cxn>
                  <a:cxn ang="0">
                    <a:pos x="70" y="212"/>
                  </a:cxn>
                  <a:cxn ang="0">
                    <a:pos x="50" y="218"/>
                  </a:cxn>
                  <a:cxn ang="0">
                    <a:pos x="34" y="210"/>
                  </a:cxn>
                  <a:cxn ang="0">
                    <a:pos x="28" y="198"/>
                  </a:cxn>
                  <a:cxn ang="0">
                    <a:pos x="20" y="184"/>
                  </a:cxn>
                  <a:cxn ang="0">
                    <a:pos x="30" y="172"/>
                  </a:cxn>
                  <a:cxn ang="0">
                    <a:pos x="22" y="158"/>
                  </a:cxn>
                  <a:cxn ang="0">
                    <a:pos x="12" y="144"/>
                  </a:cxn>
                  <a:cxn ang="0">
                    <a:pos x="6" y="122"/>
                  </a:cxn>
                  <a:cxn ang="0">
                    <a:pos x="0" y="108"/>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4" y="32"/>
                    </a:lnTo>
                    <a:lnTo>
                      <a:pt x="244" y="68"/>
                    </a:lnTo>
                    <a:lnTo>
                      <a:pt x="244" y="78"/>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1" name="Freeform 204">
                <a:extLst>
                  <a:ext uri="{FF2B5EF4-FFF2-40B4-BE49-F238E27FC236}">
                    <a16:creationId xmlns:a16="http://schemas.microsoft.com/office/drawing/2014/main" id="{8C0D3688-9A7D-4E9D-8C99-A43645B666BF}"/>
                  </a:ext>
                </a:extLst>
              </p:cNvPr>
              <p:cNvSpPr>
                <a:spLocks/>
              </p:cNvSpPr>
              <p:nvPr/>
            </p:nvSpPr>
            <p:spPr bwMode="auto">
              <a:xfrm>
                <a:off x="6562535" y="1120280"/>
                <a:ext cx="4741552" cy="1713363"/>
              </a:xfrm>
              <a:custGeom>
                <a:avLst/>
                <a:gdLst/>
                <a:ahLst/>
                <a:cxnLst>
                  <a:cxn ang="0">
                    <a:pos x="336" y="878"/>
                  </a:cxn>
                  <a:cxn ang="0">
                    <a:pos x="254" y="858"/>
                  </a:cxn>
                  <a:cxn ang="0">
                    <a:pos x="174" y="796"/>
                  </a:cxn>
                  <a:cxn ang="0">
                    <a:pos x="164" y="716"/>
                  </a:cxn>
                  <a:cxn ang="0">
                    <a:pos x="72" y="674"/>
                  </a:cxn>
                  <a:cxn ang="0">
                    <a:pos x="14" y="584"/>
                  </a:cxn>
                  <a:cxn ang="0">
                    <a:pos x="22" y="486"/>
                  </a:cxn>
                  <a:cxn ang="0">
                    <a:pos x="34" y="336"/>
                  </a:cxn>
                  <a:cxn ang="0">
                    <a:pos x="80" y="244"/>
                  </a:cxn>
                  <a:cxn ang="0">
                    <a:pos x="172" y="348"/>
                  </a:cxn>
                  <a:cxn ang="0">
                    <a:pos x="122" y="386"/>
                  </a:cxn>
                  <a:cxn ang="0">
                    <a:pos x="180" y="380"/>
                  </a:cxn>
                  <a:cxn ang="0">
                    <a:pos x="262" y="310"/>
                  </a:cxn>
                  <a:cxn ang="0">
                    <a:pos x="318" y="326"/>
                  </a:cxn>
                  <a:cxn ang="0">
                    <a:pos x="476" y="278"/>
                  </a:cxn>
                  <a:cxn ang="0">
                    <a:pos x="498" y="226"/>
                  </a:cxn>
                  <a:cxn ang="0">
                    <a:pos x="626" y="246"/>
                  </a:cxn>
                  <a:cxn ang="0">
                    <a:pos x="716" y="182"/>
                  </a:cxn>
                  <a:cxn ang="0">
                    <a:pos x="666" y="324"/>
                  </a:cxn>
                  <a:cxn ang="0">
                    <a:pos x="778" y="270"/>
                  </a:cxn>
                  <a:cxn ang="0">
                    <a:pos x="734" y="204"/>
                  </a:cxn>
                  <a:cxn ang="0">
                    <a:pos x="780" y="204"/>
                  </a:cxn>
                  <a:cxn ang="0">
                    <a:pos x="798" y="162"/>
                  </a:cxn>
                  <a:cxn ang="0">
                    <a:pos x="946" y="120"/>
                  </a:cxn>
                  <a:cxn ang="0">
                    <a:pos x="1230" y="2"/>
                  </a:cxn>
                  <a:cxn ang="0">
                    <a:pos x="1326" y="102"/>
                  </a:cxn>
                  <a:cxn ang="0">
                    <a:pos x="1336" y="122"/>
                  </a:cxn>
                  <a:cxn ang="0">
                    <a:pos x="1564" y="138"/>
                  </a:cxn>
                  <a:cxn ang="0">
                    <a:pos x="1720" y="190"/>
                  </a:cxn>
                  <a:cxn ang="0">
                    <a:pos x="1926" y="172"/>
                  </a:cxn>
                  <a:cxn ang="0">
                    <a:pos x="2108" y="246"/>
                  </a:cxn>
                  <a:cxn ang="0">
                    <a:pos x="2274" y="272"/>
                  </a:cxn>
                  <a:cxn ang="0">
                    <a:pos x="2442" y="276"/>
                  </a:cxn>
                  <a:cxn ang="0">
                    <a:pos x="2568" y="332"/>
                  </a:cxn>
                  <a:cxn ang="0">
                    <a:pos x="2446" y="360"/>
                  </a:cxn>
                  <a:cxn ang="0">
                    <a:pos x="2368" y="380"/>
                  </a:cxn>
                  <a:cxn ang="0">
                    <a:pos x="2306" y="464"/>
                  </a:cxn>
                  <a:cxn ang="0">
                    <a:pos x="2136" y="534"/>
                  </a:cxn>
                  <a:cxn ang="0">
                    <a:pos x="2104" y="634"/>
                  </a:cxn>
                  <a:cxn ang="0">
                    <a:pos x="2034" y="582"/>
                  </a:cxn>
                  <a:cxn ang="0">
                    <a:pos x="2166" y="430"/>
                  </a:cxn>
                  <a:cxn ang="0">
                    <a:pos x="2058" y="456"/>
                  </a:cxn>
                  <a:cxn ang="0">
                    <a:pos x="1966" y="504"/>
                  </a:cxn>
                  <a:cxn ang="0">
                    <a:pos x="1734" y="620"/>
                  </a:cxn>
                  <a:cxn ang="0">
                    <a:pos x="1794" y="728"/>
                  </a:cxn>
                  <a:cxn ang="0">
                    <a:pos x="1660" y="810"/>
                  </a:cxn>
                  <a:cxn ang="0">
                    <a:pos x="1666" y="764"/>
                  </a:cxn>
                  <a:cxn ang="0">
                    <a:pos x="1472" y="652"/>
                  </a:cxn>
                  <a:cxn ang="0">
                    <a:pos x="1418" y="718"/>
                  </a:cxn>
                  <a:cxn ang="0">
                    <a:pos x="1276" y="718"/>
                  </a:cxn>
                  <a:cxn ang="0">
                    <a:pos x="1132" y="674"/>
                  </a:cxn>
                  <a:cxn ang="0">
                    <a:pos x="1024" y="700"/>
                  </a:cxn>
                  <a:cxn ang="0">
                    <a:pos x="894" y="696"/>
                  </a:cxn>
                  <a:cxn ang="0">
                    <a:pos x="760" y="632"/>
                  </a:cxn>
                  <a:cxn ang="0">
                    <a:pos x="536" y="634"/>
                  </a:cxn>
                  <a:cxn ang="0">
                    <a:pos x="530" y="702"/>
                  </a:cxn>
                  <a:cxn ang="0">
                    <a:pos x="340" y="706"/>
                  </a:cxn>
                  <a:cxn ang="0">
                    <a:pos x="344" y="792"/>
                  </a:cxn>
                </a:cxnLst>
                <a:rect l="0" t="0" r="r" b="b"/>
                <a:pathLst>
                  <a:path w="2580" h="890">
                    <a:moveTo>
                      <a:pt x="344" y="792"/>
                    </a:moveTo>
                    <a:lnTo>
                      <a:pt x="328" y="804"/>
                    </a:lnTo>
                    <a:lnTo>
                      <a:pt x="318" y="810"/>
                    </a:lnTo>
                    <a:lnTo>
                      <a:pt x="314" y="818"/>
                    </a:lnTo>
                    <a:lnTo>
                      <a:pt x="306" y="828"/>
                    </a:lnTo>
                    <a:lnTo>
                      <a:pt x="314" y="834"/>
                    </a:lnTo>
                    <a:lnTo>
                      <a:pt x="320" y="844"/>
                    </a:lnTo>
                    <a:lnTo>
                      <a:pt x="322" y="862"/>
                    </a:lnTo>
                    <a:lnTo>
                      <a:pt x="336" y="878"/>
                    </a:lnTo>
                    <a:lnTo>
                      <a:pt x="326" y="888"/>
                    </a:lnTo>
                    <a:lnTo>
                      <a:pt x="322" y="890"/>
                    </a:lnTo>
                    <a:lnTo>
                      <a:pt x="306" y="878"/>
                    </a:lnTo>
                    <a:lnTo>
                      <a:pt x="300" y="876"/>
                    </a:lnTo>
                    <a:lnTo>
                      <a:pt x="290" y="866"/>
                    </a:lnTo>
                    <a:lnTo>
                      <a:pt x="280" y="860"/>
                    </a:lnTo>
                    <a:lnTo>
                      <a:pt x="270" y="862"/>
                    </a:lnTo>
                    <a:lnTo>
                      <a:pt x="264" y="862"/>
                    </a:lnTo>
                    <a:lnTo>
                      <a:pt x="254" y="858"/>
                    </a:lnTo>
                    <a:lnTo>
                      <a:pt x="240" y="850"/>
                    </a:lnTo>
                    <a:lnTo>
                      <a:pt x="232" y="850"/>
                    </a:lnTo>
                    <a:lnTo>
                      <a:pt x="222" y="852"/>
                    </a:lnTo>
                    <a:lnTo>
                      <a:pt x="210" y="844"/>
                    </a:lnTo>
                    <a:lnTo>
                      <a:pt x="198" y="846"/>
                    </a:lnTo>
                    <a:lnTo>
                      <a:pt x="172" y="828"/>
                    </a:lnTo>
                    <a:lnTo>
                      <a:pt x="158" y="822"/>
                    </a:lnTo>
                    <a:lnTo>
                      <a:pt x="162" y="808"/>
                    </a:lnTo>
                    <a:lnTo>
                      <a:pt x="174" y="796"/>
                    </a:lnTo>
                    <a:lnTo>
                      <a:pt x="172" y="786"/>
                    </a:lnTo>
                    <a:lnTo>
                      <a:pt x="188" y="776"/>
                    </a:lnTo>
                    <a:lnTo>
                      <a:pt x="170" y="774"/>
                    </a:lnTo>
                    <a:lnTo>
                      <a:pt x="172" y="766"/>
                    </a:lnTo>
                    <a:lnTo>
                      <a:pt x="182" y="762"/>
                    </a:lnTo>
                    <a:lnTo>
                      <a:pt x="198" y="758"/>
                    </a:lnTo>
                    <a:lnTo>
                      <a:pt x="200" y="726"/>
                    </a:lnTo>
                    <a:lnTo>
                      <a:pt x="184" y="716"/>
                    </a:lnTo>
                    <a:lnTo>
                      <a:pt x="164" y="716"/>
                    </a:lnTo>
                    <a:lnTo>
                      <a:pt x="162" y="710"/>
                    </a:lnTo>
                    <a:lnTo>
                      <a:pt x="130" y="708"/>
                    </a:lnTo>
                    <a:lnTo>
                      <a:pt x="126" y="694"/>
                    </a:lnTo>
                    <a:lnTo>
                      <a:pt x="108" y="690"/>
                    </a:lnTo>
                    <a:lnTo>
                      <a:pt x="110" y="678"/>
                    </a:lnTo>
                    <a:lnTo>
                      <a:pt x="106" y="668"/>
                    </a:lnTo>
                    <a:lnTo>
                      <a:pt x="82" y="668"/>
                    </a:lnTo>
                    <a:lnTo>
                      <a:pt x="78" y="672"/>
                    </a:lnTo>
                    <a:lnTo>
                      <a:pt x="72" y="674"/>
                    </a:lnTo>
                    <a:lnTo>
                      <a:pt x="64" y="670"/>
                    </a:lnTo>
                    <a:lnTo>
                      <a:pt x="64" y="650"/>
                    </a:lnTo>
                    <a:lnTo>
                      <a:pt x="82" y="650"/>
                    </a:lnTo>
                    <a:lnTo>
                      <a:pt x="84" y="648"/>
                    </a:lnTo>
                    <a:lnTo>
                      <a:pt x="56" y="618"/>
                    </a:lnTo>
                    <a:lnTo>
                      <a:pt x="52" y="596"/>
                    </a:lnTo>
                    <a:lnTo>
                      <a:pt x="32" y="594"/>
                    </a:lnTo>
                    <a:lnTo>
                      <a:pt x="32" y="588"/>
                    </a:lnTo>
                    <a:lnTo>
                      <a:pt x="14" y="584"/>
                    </a:lnTo>
                    <a:lnTo>
                      <a:pt x="10" y="578"/>
                    </a:lnTo>
                    <a:lnTo>
                      <a:pt x="6" y="562"/>
                    </a:lnTo>
                    <a:lnTo>
                      <a:pt x="0" y="550"/>
                    </a:lnTo>
                    <a:lnTo>
                      <a:pt x="2" y="538"/>
                    </a:lnTo>
                    <a:lnTo>
                      <a:pt x="2" y="522"/>
                    </a:lnTo>
                    <a:lnTo>
                      <a:pt x="8" y="510"/>
                    </a:lnTo>
                    <a:lnTo>
                      <a:pt x="26" y="496"/>
                    </a:lnTo>
                    <a:lnTo>
                      <a:pt x="40" y="494"/>
                    </a:lnTo>
                    <a:lnTo>
                      <a:pt x="22" y="486"/>
                    </a:lnTo>
                    <a:lnTo>
                      <a:pt x="12" y="474"/>
                    </a:lnTo>
                    <a:lnTo>
                      <a:pt x="56" y="438"/>
                    </a:lnTo>
                    <a:lnTo>
                      <a:pt x="64" y="424"/>
                    </a:lnTo>
                    <a:lnTo>
                      <a:pt x="40" y="406"/>
                    </a:lnTo>
                    <a:lnTo>
                      <a:pt x="50" y="396"/>
                    </a:lnTo>
                    <a:lnTo>
                      <a:pt x="42" y="382"/>
                    </a:lnTo>
                    <a:lnTo>
                      <a:pt x="32" y="372"/>
                    </a:lnTo>
                    <a:lnTo>
                      <a:pt x="40" y="352"/>
                    </a:lnTo>
                    <a:lnTo>
                      <a:pt x="34" y="336"/>
                    </a:lnTo>
                    <a:lnTo>
                      <a:pt x="24" y="318"/>
                    </a:lnTo>
                    <a:lnTo>
                      <a:pt x="40" y="302"/>
                    </a:lnTo>
                    <a:lnTo>
                      <a:pt x="16" y="288"/>
                    </a:lnTo>
                    <a:lnTo>
                      <a:pt x="20" y="266"/>
                    </a:lnTo>
                    <a:lnTo>
                      <a:pt x="30" y="256"/>
                    </a:lnTo>
                    <a:lnTo>
                      <a:pt x="40" y="254"/>
                    </a:lnTo>
                    <a:lnTo>
                      <a:pt x="40" y="248"/>
                    </a:lnTo>
                    <a:lnTo>
                      <a:pt x="62" y="244"/>
                    </a:lnTo>
                    <a:lnTo>
                      <a:pt x="80" y="244"/>
                    </a:lnTo>
                    <a:lnTo>
                      <a:pt x="86" y="254"/>
                    </a:lnTo>
                    <a:lnTo>
                      <a:pt x="96" y="258"/>
                    </a:lnTo>
                    <a:lnTo>
                      <a:pt x="134" y="260"/>
                    </a:lnTo>
                    <a:lnTo>
                      <a:pt x="162" y="274"/>
                    </a:lnTo>
                    <a:lnTo>
                      <a:pt x="188" y="290"/>
                    </a:lnTo>
                    <a:lnTo>
                      <a:pt x="218" y="306"/>
                    </a:lnTo>
                    <a:lnTo>
                      <a:pt x="220" y="324"/>
                    </a:lnTo>
                    <a:lnTo>
                      <a:pt x="202" y="340"/>
                    </a:lnTo>
                    <a:lnTo>
                      <a:pt x="172" y="348"/>
                    </a:lnTo>
                    <a:lnTo>
                      <a:pt x="146" y="338"/>
                    </a:lnTo>
                    <a:lnTo>
                      <a:pt x="116" y="332"/>
                    </a:lnTo>
                    <a:lnTo>
                      <a:pt x="94" y="324"/>
                    </a:lnTo>
                    <a:lnTo>
                      <a:pt x="76" y="316"/>
                    </a:lnTo>
                    <a:lnTo>
                      <a:pt x="90" y="334"/>
                    </a:lnTo>
                    <a:lnTo>
                      <a:pt x="106" y="342"/>
                    </a:lnTo>
                    <a:lnTo>
                      <a:pt x="114" y="348"/>
                    </a:lnTo>
                    <a:lnTo>
                      <a:pt x="116" y="360"/>
                    </a:lnTo>
                    <a:lnTo>
                      <a:pt x="122" y="386"/>
                    </a:lnTo>
                    <a:lnTo>
                      <a:pt x="132" y="388"/>
                    </a:lnTo>
                    <a:lnTo>
                      <a:pt x="148" y="402"/>
                    </a:lnTo>
                    <a:lnTo>
                      <a:pt x="168" y="402"/>
                    </a:lnTo>
                    <a:lnTo>
                      <a:pt x="170" y="392"/>
                    </a:lnTo>
                    <a:lnTo>
                      <a:pt x="158" y="388"/>
                    </a:lnTo>
                    <a:lnTo>
                      <a:pt x="148" y="376"/>
                    </a:lnTo>
                    <a:lnTo>
                      <a:pt x="156" y="366"/>
                    </a:lnTo>
                    <a:lnTo>
                      <a:pt x="168" y="376"/>
                    </a:lnTo>
                    <a:lnTo>
                      <a:pt x="180" y="380"/>
                    </a:lnTo>
                    <a:lnTo>
                      <a:pt x="206" y="386"/>
                    </a:lnTo>
                    <a:lnTo>
                      <a:pt x="206" y="376"/>
                    </a:lnTo>
                    <a:lnTo>
                      <a:pt x="196" y="364"/>
                    </a:lnTo>
                    <a:lnTo>
                      <a:pt x="208" y="352"/>
                    </a:lnTo>
                    <a:lnTo>
                      <a:pt x="226" y="342"/>
                    </a:lnTo>
                    <a:lnTo>
                      <a:pt x="236" y="334"/>
                    </a:lnTo>
                    <a:lnTo>
                      <a:pt x="264" y="342"/>
                    </a:lnTo>
                    <a:lnTo>
                      <a:pt x="270" y="318"/>
                    </a:lnTo>
                    <a:lnTo>
                      <a:pt x="262" y="310"/>
                    </a:lnTo>
                    <a:lnTo>
                      <a:pt x="266" y="288"/>
                    </a:lnTo>
                    <a:lnTo>
                      <a:pt x="258" y="280"/>
                    </a:lnTo>
                    <a:lnTo>
                      <a:pt x="292" y="278"/>
                    </a:lnTo>
                    <a:lnTo>
                      <a:pt x="304" y="292"/>
                    </a:lnTo>
                    <a:lnTo>
                      <a:pt x="304" y="300"/>
                    </a:lnTo>
                    <a:lnTo>
                      <a:pt x="288" y="300"/>
                    </a:lnTo>
                    <a:lnTo>
                      <a:pt x="278" y="310"/>
                    </a:lnTo>
                    <a:lnTo>
                      <a:pt x="294" y="324"/>
                    </a:lnTo>
                    <a:lnTo>
                      <a:pt x="318" y="326"/>
                    </a:lnTo>
                    <a:lnTo>
                      <a:pt x="328" y="302"/>
                    </a:lnTo>
                    <a:lnTo>
                      <a:pt x="386" y="280"/>
                    </a:lnTo>
                    <a:lnTo>
                      <a:pt x="396" y="282"/>
                    </a:lnTo>
                    <a:lnTo>
                      <a:pt x="408" y="270"/>
                    </a:lnTo>
                    <a:lnTo>
                      <a:pt x="420" y="266"/>
                    </a:lnTo>
                    <a:lnTo>
                      <a:pt x="416" y="284"/>
                    </a:lnTo>
                    <a:lnTo>
                      <a:pt x="436" y="284"/>
                    </a:lnTo>
                    <a:lnTo>
                      <a:pt x="440" y="276"/>
                    </a:lnTo>
                    <a:lnTo>
                      <a:pt x="476" y="278"/>
                    </a:lnTo>
                    <a:lnTo>
                      <a:pt x="500" y="264"/>
                    </a:lnTo>
                    <a:lnTo>
                      <a:pt x="504" y="274"/>
                    </a:lnTo>
                    <a:lnTo>
                      <a:pt x="502" y="282"/>
                    </a:lnTo>
                    <a:lnTo>
                      <a:pt x="512" y="282"/>
                    </a:lnTo>
                    <a:lnTo>
                      <a:pt x="516" y="274"/>
                    </a:lnTo>
                    <a:lnTo>
                      <a:pt x="532" y="264"/>
                    </a:lnTo>
                    <a:lnTo>
                      <a:pt x="520" y="248"/>
                    </a:lnTo>
                    <a:lnTo>
                      <a:pt x="498" y="240"/>
                    </a:lnTo>
                    <a:lnTo>
                      <a:pt x="498" y="226"/>
                    </a:lnTo>
                    <a:lnTo>
                      <a:pt x="506" y="224"/>
                    </a:lnTo>
                    <a:lnTo>
                      <a:pt x="526" y="242"/>
                    </a:lnTo>
                    <a:lnTo>
                      <a:pt x="558" y="244"/>
                    </a:lnTo>
                    <a:lnTo>
                      <a:pt x="592" y="256"/>
                    </a:lnTo>
                    <a:lnTo>
                      <a:pt x="620" y="268"/>
                    </a:lnTo>
                    <a:lnTo>
                      <a:pt x="650" y="284"/>
                    </a:lnTo>
                    <a:lnTo>
                      <a:pt x="658" y="270"/>
                    </a:lnTo>
                    <a:lnTo>
                      <a:pt x="644" y="256"/>
                    </a:lnTo>
                    <a:lnTo>
                      <a:pt x="626" y="246"/>
                    </a:lnTo>
                    <a:lnTo>
                      <a:pt x="626" y="236"/>
                    </a:lnTo>
                    <a:lnTo>
                      <a:pt x="634" y="216"/>
                    </a:lnTo>
                    <a:lnTo>
                      <a:pt x="624" y="210"/>
                    </a:lnTo>
                    <a:lnTo>
                      <a:pt x="626" y="204"/>
                    </a:lnTo>
                    <a:lnTo>
                      <a:pt x="650" y="186"/>
                    </a:lnTo>
                    <a:lnTo>
                      <a:pt x="666" y="154"/>
                    </a:lnTo>
                    <a:lnTo>
                      <a:pt x="716" y="158"/>
                    </a:lnTo>
                    <a:lnTo>
                      <a:pt x="720" y="164"/>
                    </a:lnTo>
                    <a:lnTo>
                      <a:pt x="716" y="182"/>
                    </a:lnTo>
                    <a:lnTo>
                      <a:pt x="706" y="198"/>
                    </a:lnTo>
                    <a:lnTo>
                      <a:pt x="716" y="206"/>
                    </a:lnTo>
                    <a:lnTo>
                      <a:pt x="720" y="224"/>
                    </a:lnTo>
                    <a:lnTo>
                      <a:pt x="716" y="268"/>
                    </a:lnTo>
                    <a:lnTo>
                      <a:pt x="732" y="280"/>
                    </a:lnTo>
                    <a:lnTo>
                      <a:pt x="724" y="298"/>
                    </a:lnTo>
                    <a:lnTo>
                      <a:pt x="696" y="322"/>
                    </a:lnTo>
                    <a:lnTo>
                      <a:pt x="682" y="328"/>
                    </a:lnTo>
                    <a:lnTo>
                      <a:pt x="666" y="324"/>
                    </a:lnTo>
                    <a:lnTo>
                      <a:pt x="658" y="328"/>
                    </a:lnTo>
                    <a:lnTo>
                      <a:pt x="670" y="336"/>
                    </a:lnTo>
                    <a:lnTo>
                      <a:pt x="688" y="340"/>
                    </a:lnTo>
                    <a:lnTo>
                      <a:pt x="706" y="342"/>
                    </a:lnTo>
                    <a:lnTo>
                      <a:pt x="726" y="326"/>
                    </a:lnTo>
                    <a:lnTo>
                      <a:pt x="754" y="298"/>
                    </a:lnTo>
                    <a:lnTo>
                      <a:pt x="746" y="282"/>
                    </a:lnTo>
                    <a:lnTo>
                      <a:pt x="756" y="266"/>
                    </a:lnTo>
                    <a:lnTo>
                      <a:pt x="778" y="270"/>
                    </a:lnTo>
                    <a:lnTo>
                      <a:pt x="788" y="280"/>
                    </a:lnTo>
                    <a:lnTo>
                      <a:pt x="792" y="296"/>
                    </a:lnTo>
                    <a:lnTo>
                      <a:pt x="806" y="284"/>
                    </a:lnTo>
                    <a:lnTo>
                      <a:pt x="798" y="268"/>
                    </a:lnTo>
                    <a:lnTo>
                      <a:pt x="778" y="262"/>
                    </a:lnTo>
                    <a:lnTo>
                      <a:pt x="736" y="260"/>
                    </a:lnTo>
                    <a:lnTo>
                      <a:pt x="736" y="240"/>
                    </a:lnTo>
                    <a:lnTo>
                      <a:pt x="744" y="220"/>
                    </a:lnTo>
                    <a:lnTo>
                      <a:pt x="734" y="204"/>
                    </a:lnTo>
                    <a:lnTo>
                      <a:pt x="728" y="192"/>
                    </a:lnTo>
                    <a:lnTo>
                      <a:pt x="740" y="180"/>
                    </a:lnTo>
                    <a:lnTo>
                      <a:pt x="754" y="174"/>
                    </a:lnTo>
                    <a:lnTo>
                      <a:pt x="756" y="158"/>
                    </a:lnTo>
                    <a:lnTo>
                      <a:pt x="764" y="158"/>
                    </a:lnTo>
                    <a:lnTo>
                      <a:pt x="766" y="176"/>
                    </a:lnTo>
                    <a:lnTo>
                      <a:pt x="760" y="190"/>
                    </a:lnTo>
                    <a:lnTo>
                      <a:pt x="764" y="200"/>
                    </a:lnTo>
                    <a:lnTo>
                      <a:pt x="780" y="204"/>
                    </a:lnTo>
                    <a:lnTo>
                      <a:pt x="804" y="210"/>
                    </a:lnTo>
                    <a:lnTo>
                      <a:pt x="816" y="210"/>
                    </a:lnTo>
                    <a:lnTo>
                      <a:pt x="802" y="200"/>
                    </a:lnTo>
                    <a:lnTo>
                      <a:pt x="782" y="194"/>
                    </a:lnTo>
                    <a:lnTo>
                      <a:pt x="774" y="182"/>
                    </a:lnTo>
                    <a:lnTo>
                      <a:pt x="786" y="178"/>
                    </a:lnTo>
                    <a:lnTo>
                      <a:pt x="806" y="182"/>
                    </a:lnTo>
                    <a:lnTo>
                      <a:pt x="792" y="166"/>
                    </a:lnTo>
                    <a:lnTo>
                      <a:pt x="798" y="162"/>
                    </a:lnTo>
                    <a:lnTo>
                      <a:pt x="832" y="172"/>
                    </a:lnTo>
                    <a:lnTo>
                      <a:pt x="852" y="188"/>
                    </a:lnTo>
                    <a:lnTo>
                      <a:pt x="880" y="188"/>
                    </a:lnTo>
                    <a:lnTo>
                      <a:pt x="866" y="174"/>
                    </a:lnTo>
                    <a:lnTo>
                      <a:pt x="848" y="160"/>
                    </a:lnTo>
                    <a:lnTo>
                      <a:pt x="842" y="138"/>
                    </a:lnTo>
                    <a:lnTo>
                      <a:pt x="854" y="130"/>
                    </a:lnTo>
                    <a:lnTo>
                      <a:pt x="900" y="128"/>
                    </a:lnTo>
                    <a:lnTo>
                      <a:pt x="946" y="120"/>
                    </a:lnTo>
                    <a:lnTo>
                      <a:pt x="934" y="98"/>
                    </a:lnTo>
                    <a:lnTo>
                      <a:pt x="972" y="80"/>
                    </a:lnTo>
                    <a:lnTo>
                      <a:pt x="1056" y="52"/>
                    </a:lnTo>
                    <a:lnTo>
                      <a:pt x="1092" y="48"/>
                    </a:lnTo>
                    <a:lnTo>
                      <a:pt x="1126" y="52"/>
                    </a:lnTo>
                    <a:lnTo>
                      <a:pt x="1176" y="36"/>
                    </a:lnTo>
                    <a:lnTo>
                      <a:pt x="1172" y="20"/>
                    </a:lnTo>
                    <a:lnTo>
                      <a:pt x="1196" y="0"/>
                    </a:lnTo>
                    <a:lnTo>
                      <a:pt x="1230" y="2"/>
                    </a:lnTo>
                    <a:lnTo>
                      <a:pt x="1248" y="8"/>
                    </a:lnTo>
                    <a:lnTo>
                      <a:pt x="1226" y="20"/>
                    </a:lnTo>
                    <a:lnTo>
                      <a:pt x="1268" y="22"/>
                    </a:lnTo>
                    <a:lnTo>
                      <a:pt x="1260" y="36"/>
                    </a:lnTo>
                    <a:lnTo>
                      <a:pt x="1336" y="34"/>
                    </a:lnTo>
                    <a:lnTo>
                      <a:pt x="1364" y="52"/>
                    </a:lnTo>
                    <a:lnTo>
                      <a:pt x="1368" y="64"/>
                    </a:lnTo>
                    <a:lnTo>
                      <a:pt x="1360" y="84"/>
                    </a:lnTo>
                    <a:lnTo>
                      <a:pt x="1326" y="102"/>
                    </a:lnTo>
                    <a:lnTo>
                      <a:pt x="1290" y="122"/>
                    </a:lnTo>
                    <a:lnTo>
                      <a:pt x="1240" y="150"/>
                    </a:lnTo>
                    <a:lnTo>
                      <a:pt x="1244" y="154"/>
                    </a:lnTo>
                    <a:lnTo>
                      <a:pt x="1266" y="146"/>
                    </a:lnTo>
                    <a:lnTo>
                      <a:pt x="1308" y="134"/>
                    </a:lnTo>
                    <a:lnTo>
                      <a:pt x="1306" y="126"/>
                    </a:lnTo>
                    <a:lnTo>
                      <a:pt x="1316" y="116"/>
                    </a:lnTo>
                    <a:lnTo>
                      <a:pt x="1332" y="112"/>
                    </a:lnTo>
                    <a:lnTo>
                      <a:pt x="1336" y="122"/>
                    </a:lnTo>
                    <a:lnTo>
                      <a:pt x="1348" y="126"/>
                    </a:lnTo>
                    <a:lnTo>
                      <a:pt x="1366" y="138"/>
                    </a:lnTo>
                    <a:lnTo>
                      <a:pt x="1376" y="132"/>
                    </a:lnTo>
                    <a:lnTo>
                      <a:pt x="1450" y="134"/>
                    </a:lnTo>
                    <a:lnTo>
                      <a:pt x="1450" y="144"/>
                    </a:lnTo>
                    <a:lnTo>
                      <a:pt x="1522" y="152"/>
                    </a:lnTo>
                    <a:lnTo>
                      <a:pt x="1530" y="126"/>
                    </a:lnTo>
                    <a:lnTo>
                      <a:pt x="1544" y="128"/>
                    </a:lnTo>
                    <a:lnTo>
                      <a:pt x="1564" y="138"/>
                    </a:lnTo>
                    <a:lnTo>
                      <a:pt x="1596" y="136"/>
                    </a:lnTo>
                    <a:lnTo>
                      <a:pt x="1614" y="156"/>
                    </a:lnTo>
                    <a:lnTo>
                      <a:pt x="1618" y="174"/>
                    </a:lnTo>
                    <a:lnTo>
                      <a:pt x="1606" y="182"/>
                    </a:lnTo>
                    <a:lnTo>
                      <a:pt x="1628" y="208"/>
                    </a:lnTo>
                    <a:lnTo>
                      <a:pt x="1650" y="214"/>
                    </a:lnTo>
                    <a:lnTo>
                      <a:pt x="1670" y="184"/>
                    </a:lnTo>
                    <a:lnTo>
                      <a:pt x="1696" y="198"/>
                    </a:lnTo>
                    <a:lnTo>
                      <a:pt x="1720" y="190"/>
                    </a:lnTo>
                    <a:lnTo>
                      <a:pt x="1746" y="200"/>
                    </a:lnTo>
                    <a:lnTo>
                      <a:pt x="1768" y="192"/>
                    </a:lnTo>
                    <a:lnTo>
                      <a:pt x="1784" y="184"/>
                    </a:lnTo>
                    <a:lnTo>
                      <a:pt x="1782" y="166"/>
                    </a:lnTo>
                    <a:lnTo>
                      <a:pt x="1804" y="158"/>
                    </a:lnTo>
                    <a:lnTo>
                      <a:pt x="1872" y="162"/>
                    </a:lnTo>
                    <a:lnTo>
                      <a:pt x="1884" y="172"/>
                    </a:lnTo>
                    <a:lnTo>
                      <a:pt x="1890" y="176"/>
                    </a:lnTo>
                    <a:lnTo>
                      <a:pt x="1926" y="172"/>
                    </a:lnTo>
                    <a:lnTo>
                      <a:pt x="1942" y="180"/>
                    </a:lnTo>
                    <a:lnTo>
                      <a:pt x="1934" y="190"/>
                    </a:lnTo>
                    <a:lnTo>
                      <a:pt x="1948" y="196"/>
                    </a:lnTo>
                    <a:lnTo>
                      <a:pt x="1978" y="208"/>
                    </a:lnTo>
                    <a:lnTo>
                      <a:pt x="2030" y="210"/>
                    </a:lnTo>
                    <a:lnTo>
                      <a:pt x="2084" y="212"/>
                    </a:lnTo>
                    <a:lnTo>
                      <a:pt x="2106" y="224"/>
                    </a:lnTo>
                    <a:lnTo>
                      <a:pt x="2104" y="238"/>
                    </a:lnTo>
                    <a:lnTo>
                      <a:pt x="2108" y="246"/>
                    </a:lnTo>
                    <a:lnTo>
                      <a:pt x="2126" y="252"/>
                    </a:lnTo>
                    <a:lnTo>
                      <a:pt x="2140" y="246"/>
                    </a:lnTo>
                    <a:lnTo>
                      <a:pt x="2206" y="250"/>
                    </a:lnTo>
                    <a:lnTo>
                      <a:pt x="2214" y="250"/>
                    </a:lnTo>
                    <a:lnTo>
                      <a:pt x="2230" y="242"/>
                    </a:lnTo>
                    <a:lnTo>
                      <a:pt x="2236" y="244"/>
                    </a:lnTo>
                    <a:lnTo>
                      <a:pt x="2236" y="256"/>
                    </a:lnTo>
                    <a:lnTo>
                      <a:pt x="2254" y="270"/>
                    </a:lnTo>
                    <a:lnTo>
                      <a:pt x="2274" y="272"/>
                    </a:lnTo>
                    <a:lnTo>
                      <a:pt x="2280" y="264"/>
                    </a:lnTo>
                    <a:lnTo>
                      <a:pt x="2274" y="252"/>
                    </a:lnTo>
                    <a:lnTo>
                      <a:pt x="2272" y="234"/>
                    </a:lnTo>
                    <a:lnTo>
                      <a:pt x="2284" y="232"/>
                    </a:lnTo>
                    <a:lnTo>
                      <a:pt x="2302" y="240"/>
                    </a:lnTo>
                    <a:lnTo>
                      <a:pt x="2334" y="240"/>
                    </a:lnTo>
                    <a:lnTo>
                      <a:pt x="2372" y="246"/>
                    </a:lnTo>
                    <a:lnTo>
                      <a:pt x="2416" y="262"/>
                    </a:lnTo>
                    <a:lnTo>
                      <a:pt x="2442" y="276"/>
                    </a:lnTo>
                    <a:lnTo>
                      <a:pt x="2488" y="296"/>
                    </a:lnTo>
                    <a:lnTo>
                      <a:pt x="2496" y="308"/>
                    </a:lnTo>
                    <a:lnTo>
                      <a:pt x="2502" y="320"/>
                    </a:lnTo>
                    <a:lnTo>
                      <a:pt x="2512" y="336"/>
                    </a:lnTo>
                    <a:lnTo>
                      <a:pt x="2520" y="332"/>
                    </a:lnTo>
                    <a:lnTo>
                      <a:pt x="2514" y="314"/>
                    </a:lnTo>
                    <a:lnTo>
                      <a:pt x="2530" y="316"/>
                    </a:lnTo>
                    <a:lnTo>
                      <a:pt x="2550" y="320"/>
                    </a:lnTo>
                    <a:lnTo>
                      <a:pt x="2568" y="332"/>
                    </a:lnTo>
                    <a:lnTo>
                      <a:pt x="2580" y="344"/>
                    </a:lnTo>
                    <a:lnTo>
                      <a:pt x="2568" y="356"/>
                    </a:lnTo>
                    <a:lnTo>
                      <a:pt x="2542" y="362"/>
                    </a:lnTo>
                    <a:lnTo>
                      <a:pt x="2538" y="376"/>
                    </a:lnTo>
                    <a:lnTo>
                      <a:pt x="2530" y="394"/>
                    </a:lnTo>
                    <a:lnTo>
                      <a:pt x="2502" y="380"/>
                    </a:lnTo>
                    <a:lnTo>
                      <a:pt x="2486" y="374"/>
                    </a:lnTo>
                    <a:lnTo>
                      <a:pt x="2488" y="358"/>
                    </a:lnTo>
                    <a:lnTo>
                      <a:pt x="2446" y="360"/>
                    </a:lnTo>
                    <a:lnTo>
                      <a:pt x="2440" y="340"/>
                    </a:lnTo>
                    <a:lnTo>
                      <a:pt x="2426" y="342"/>
                    </a:lnTo>
                    <a:lnTo>
                      <a:pt x="2424" y="356"/>
                    </a:lnTo>
                    <a:lnTo>
                      <a:pt x="2430" y="362"/>
                    </a:lnTo>
                    <a:lnTo>
                      <a:pt x="2412" y="378"/>
                    </a:lnTo>
                    <a:lnTo>
                      <a:pt x="2392" y="380"/>
                    </a:lnTo>
                    <a:lnTo>
                      <a:pt x="2378" y="378"/>
                    </a:lnTo>
                    <a:lnTo>
                      <a:pt x="2370" y="372"/>
                    </a:lnTo>
                    <a:lnTo>
                      <a:pt x="2368" y="380"/>
                    </a:lnTo>
                    <a:lnTo>
                      <a:pt x="2382" y="386"/>
                    </a:lnTo>
                    <a:lnTo>
                      <a:pt x="2396" y="394"/>
                    </a:lnTo>
                    <a:lnTo>
                      <a:pt x="2402" y="412"/>
                    </a:lnTo>
                    <a:lnTo>
                      <a:pt x="2414" y="430"/>
                    </a:lnTo>
                    <a:lnTo>
                      <a:pt x="2400" y="438"/>
                    </a:lnTo>
                    <a:lnTo>
                      <a:pt x="2374" y="428"/>
                    </a:lnTo>
                    <a:lnTo>
                      <a:pt x="2362" y="438"/>
                    </a:lnTo>
                    <a:lnTo>
                      <a:pt x="2326" y="454"/>
                    </a:lnTo>
                    <a:lnTo>
                      <a:pt x="2306" y="464"/>
                    </a:lnTo>
                    <a:lnTo>
                      <a:pt x="2266" y="496"/>
                    </a:lnTo>
                    <a:lnTo>
                      <a:pt x="2252" y="484"/>
                    </a:lnTo>
                    <a:lnTo>
                      <a:pt x="2222" y="484"/>
                    </a:lnTo>
                    <a:lnTo>
                      <a:pt x="2206" y="500"/>
                    </a:lnTo>
                    <a:lnTo>
                      <a:pt x="2202" y="484"/>
                    </a:lnTo>
                    <a:lnTo>
                      <a:pt x="2192" y="484"/>
                    </a:lnTo>
                    <a:lnTo>
                      <a:pt x="2188" y="496"/>
                    </a:lnTo>
                    <a:lnTo>
                      <a:pt x="2160" y="496"/>
                    </a:lnTo>
                    <a:lnTo>
                      <a:pt x="2136" y="534"/>
                    </a:lnTo>
                    <a:lnTo>
                      <a:pt x="2136" y="546"/>
                    </a:lnTo>
                    <a:lnTo>
                      <a:pt x="2152" y="546"/>
                    </a:lnTo>
                    <a:lnTo>
                      <a:pt x="2148" y="564"/>
                    </a:lnTo>
                    <a:lnTo>
                      <a:pt x="2154" y="580"/>
                    </a:lnTo>
                    <a:lnTo>
                      <a:pt x="2136" y="586"/>
                    </a:lnTo>
                    <a:lnTo>
                      <a:pt x="2130" y="600"/>
                    </a:lnTo>
                    <a:lnTo>
                      <a:pt x="2136" y="618"/>
                    </a:lnTo>
                    <a:lnTo>
                      <a:pt x="2112" y="626"/>
                    </a:lnTo>
                    <a:lnTo>
                      <a:pt x="2104" y="634"/>
                    </a:lnTo>
                    <a:lnTo>
                      <a:pt x="2104" y="640"/>
                    </a:lnTo>
                    <a:lnTo>
                      <a:pt x="2106" y="644"/>
                    </a:lnTo>
                    <a:lnTo>
                      <a:pt x="2104" y="648"/>
                    </a:lnTo>
                    <a:lnTo>
                      <a:pt x="2080" y="656"/>
                    </a:lnTo>
                    <a:lnTo>
                      <a:pt x="2080" y="670"/>
                    </a:lnTo>
                    <a:lnTo>
                      <a:pt x="2050" y="700"/>
                    </a:lnTo>
                    <a:lnTo>
                      <a:pt x="2046" y="668"/>
                    </a:lnTo>
                    <a:lnTo>
                      <a:pt x="2034" y="618"/>
                    </a:lnTo>
                    <a:lnTo>
                      <a:pt x="2034" y="582"/>
                    </a:lnTo>
                    <a:lnTo>
                      <a:pt x="2046" y="568"/>
                    </a:lnTo>
                    <a:lnTo>
                      <a:pt x="2058" y="546"/>
                    </a:lnTo>
                    <a:lnTo>
                      <a:pt x="2074" y="542"/>
                    </a:lnTo>
                    <a:lnTo>
                      <a:pt x="2116" y="502"/>
                    </a:lnTo>
                    <a:lnTo>
                      <a:pt x="2148" y="480"/>
                    </a:lnTo>
                    <a:lnTo>
                      <a:pt x="2158" y="476"/>
                    </a:lnTo>
                    <a:lnTo>
                      <a:pt x="2174" y="440"/>
                    </a:lnTo>
                    <a:lnTo>
                      <a:pt x="2182" y="436"/>
                    </a:lnTo>
                    <a:lnTo>
                      <a:pt x="2166" y="430"/>
                    </a:lnTo>
                    <a:lnTo>
                      <a:pt x="2160" y="432"/>
                    </a:lnTo>
                    <a:lnTo>
                      <a:pt x="2154" y="438"/>
                    </a:lnTo>
                    <a:lnTo>
                      <a:pt x="2154" y="456"/>
                    </a:lnTo>
                    <a:lnTo>
                      <a:pt x="2140" y="456"/>
                    </a:lnTo>
                    <a:lnTo>
                      <a:pt x="2108" y="476"/>
                    </a:lnTo>
                    <a:lnTo>
                      <a:pt x="2100" y="468"/>
                    </a:lnTo>
                    <a:lnTo>
                      <a:pt x="2108" y="452"/>
                    </a:lnTo>
                    <a:lnTo>
                      <a:pt x="2098" y="456"/>
                    </a:lnTo>
                    <a:lnTo>
                      <a:pt x="2058" y="456"/>
                    </a:lnTo>
                    <a:lnTo>
                      <a:pt x="2020" y="486"/>
                    </a:lnTo>
                    <a:lnTo>
                      <a:pt x="2012" y="502"/>
                    </a:lnTo>
                    <a:lnTo>
                      <a:pt x="2016" y="506"/>
                    </a:lnTo>
                    <a:lnTo>
                      <a:pt x="2026" y="516"/>
                    </a:lnTo>
                    <a:lnTo>
                      <a:pt x="2010" y="516"/>
                    </a:lnTo>
                    <a:lnTo>
                      <a:pt x="1994" y="518"/>
                    </a:lnTo>
                    <a:lnTo>
                      <a:pt x="1964" y="520"/>
                    </a:lnTo>
                    <a:lnTo>
                      <a:pt x="1972" y="512"/>
                    </a:lnTo>
                    <a:lnTo>
                      <a:pt x="1966" y="504"/>
                    </a:lnTo>
                    <a:lnTo>
                      <a:pt x="1944" y="502"/>
                    </a:lnTo>
                    <a:lnTo>
                      <a:pt x="1930" y="504"/>
                    </a:lnTo>
                    <a:lnTo>
                      <a:pt x="1924" y="512"/>
                    </a:lnTo>
                    <a:lnTo>
                      <a:pt x="1894" y="510"/>
                    </a:lnTo>
                    <a:lnTo>
                      <a:pt x="1880" y="512"/>
                    </a:lnTo>
                    <a:lnTo>
                      <a:pt x="1828" y="512"/>
                    </a:lnTo>
                    <a:lnTo>
                      <a:pt x="1712" y="612"/>
                    </a:lnTo>
                    <a:lnTo>
                      <a:pt x="1714" y="622"/>
                    </a:lnTo>
                    <a:lnTo>
                      <a:pt x="1734" y="620"/>
                    </a:lnTo>
                    <a:lnTo>
                      <a:pt x="1736" y="636"/>
                    </a:lnTo>
                    <a:lnTo>
                      <a:pt x="1746" y="624"/>
                    </a:lnTo>
                    <a:lnTo>
                      <a:pt x="1756" y="640"/>
                    </a:lnTo>
                    <a:lnTo>
                      <a:pt x="1770" y="628"/>
                    </a:lnTo>
                    <a:lnTo>
                      <a:pt x="1792" y="632"/>
                    </a:lnTo>
                    <a:lnTo>
                      <a:pt x="1808" y="652"/>
                    </a:lnTo>
                    <a:lnTo>
                      <a:pt x="1804" y="674"/>
                    </a:lnTo>
                    <a:lnTo>
                      <a:pt x="1796" y="696"/>
                    </a:lnTo>
                    <a:lnTo>
                      <a:pt x="1794" y="728"/>
                    </a:lnTo>
                    <a:lnTo>
                      <a:pt x="1788" y="746"/>
                    </a:lnTo>
                    <a:lnTo>
                      <a:pt x="1728" y="820"/>
                    </a:lnTo>
                    <a:lnTo>
                      <a:pt x="1710" y="842"/>
                    </a:lnTo>
                    <a:lnTo>
                      <a:pt x="1696" y="852"/>
                    </a:lnTo>
                    <a:lnTo>
                      <a:pt x="1678" y="860"/>
                    </a:lnTo>
                    <a:lnTo>
                      <a:pt x="1664" y="852"/>
                    </a:lnTo>
                    <a:lnTo>
                      <a:pt x="1646" y="856"/>
                    </a:lnTo>
                    <a:lnTo>
                      <a:pt x="1646" y="820"/>
                    </a:lnTo>
                    <a:lnTo>
                      <a:pt x="1660" y="810"/>
                    </a:lnTo>
                    <a:lnTo>
                      <a:pt x="1666" y="816"/>
                    </a:lnTo>
                    <a:lnTo>
                      <a:pt x="1678" y="814"/>
                    </a:lnTo>
                    <a:lnTo>
                      <a:pt x="1690" y="792"/>
                    </a:lnTo>
                    <a:lnTo>
                      <a:pt x="1696" y="770"/>
                    </a:lnTo>
                    <a:lnTo>
                      <a:pt x="1704" y="766"/>
                    </a:lnTo>
                    <a:lnTo>
                      <a:pt x="1702" y="752"/>
                    </a:lnTo>
                    <a:lnTo>
                      <a:pt x="1686" y="754"/>
                    </a:lnTo>
                    <a:lnTo>
                      <a:pt x="1672" y="756"/>
                    </a:lnTo>
                    <a:lnTo>
                      <a:pt x="1666" y="764"/>
                    </a:lnTo>
                    <a:lnTo>
                      <a:pt x="1644" y="762"/>
                    </a:lnTo>
                    <a:lnTo>
                      <a:pt x="1640" y="742"/>
                    </a:lnTo>
                    <a:lnTo>
                      <a:pt x="1610" y="726"/>
                    </a:lnTo>
                    <a:lnTo>
                      <a:pt x="1594" y="726"/>
                    </a:lnTo>
                    <a:lnTo>
                      <a:pt x="1572" y="674"/>
                    </a:lnTo>
                    <a:lnTo>
                      <a:pt x="1560" y="654"/>
                    </a:lnTo>
                    <a:lnTo>
                      <a:pt x="1530" y="642"/>
                    </a:lnTo>
                    <a:lnTo>
                      <a:pt x="1486" y="646"/>
                    </a:lnTo>
                    <a:lnTo>
                      <a:pt x="1472" y="652"/>
                    </a:lnTo>
                    <a:lnTo>
                      <a:pt x="1470" y="660"/>
                    </a:lnTo>
                    <a:lnTo>
                      <a:pt x="1482" y="662"/>
                    </a:lnTo>
                    <a:lnTo>
                      <a:pt x="1482" y="676"/>
                    </a:lnTo>
                    <a:lnTo>
                      <a:pt x="1472" y="682"/>
                    </a:lnTo>
                    <a:lnTo>
                      <a:pt x="1462" y="700"/>
                    </a:lnTo>
                    <a:lnTo>
                      <a:pt x="1458" y="716"/>
                    </a:lnTo>
                    <a:lnTo>
                      <a:pt x="1446" y="718"/>
                    </a:lnTo>
                    <a:lnTo>
                      <a:pt x="1436" y="728"/>
                    </a:lnTo>
                    <a:lnTo>
                      <a:pt x="1418" y="718"/>
                    </a:lnTo>
                    <a:lnTo>
                      <a:pt x="1394" y="716"/>
                    </a:lnTo>
                    <a:lnTo>
                      <a:pt x="1386" y="710"/>
                    </a:lnTo>
                    <a:lnTo>
                      <a:pt x="1376" y="712"/>
                    </a:lnTo>
                    <a:lnTo>
                      <a:pt x="1358" y="726"/>
                    </a:lnTo>
                    <a:lnTo>
                      <a:pt x="1328" y="732"/>
                    </a:lnTo>
                    <a:lnTo>
                      <a:pt x="1310" y="734"/>
                    </a:lnTo>
                    <a:lnTo>
                      <a:pt x="1288" y="732"/>
                    </a:lnTo>
                    <a:lnTo>
                      <a:pt x="1282" y="726"/>
                    </a:lnTo>
                    <a:lnTo>
                      <a:pt x="1276" y="718"/>
                    </a:lnTo>
                    <a:lnTo>
                      <a:pt x="1266" y="716"/>
                    </a:lnTo>
                    <a:lnTo>
                      <a:pt x="1260" y="710"/>
                    </a:lnTo>
                    <a:lnTo>
                      <a:pt x="1236" y="706"/>
                    </a:lnTo>
                    <a:lnTo>
                      <a:pt x="1222" y="714"/>
                    </a:lnTo>
                    <a:lnTo>
                      <a:pt x="1196" y="710"/>
                    </a:lnTo>
                    <a:lnTo>
                      <a:pt x="1186" y="698"/>
                    </a:lnTo>
                    <a:lnTo>
                      <a:pt x="1184" y="688"/>
                    </a:lnTo>
                    <a:lnTo>
                      <a:pt x="1160" y="680"/>
                    </a:lnTo>
                    <a:lnTo>
                      <a:pt x="1132" y="674"/>
                    </a:lnTo>
                    <a:lnTo>
                      <a:pt x="1114" y="692"/>
                    </a:lnTo>
                    <a:lnTo>
                      <a:pt x="1126" y="706"/>
                    </a:lnTo>
                    <a:lnTo>
                      <a:pt x="1124" y="714"/>
                    </a:lnTo>
                    <a:lnTo>
                      <a:pt x="1112" y="724"/>
                    </a:lnTo>
                    <a:lnTo>
                      <a:pt x="1104" y="718"/>
                    </a:lnTo>
                    <a:lnTo>
                      <a:pt x="1072" y="718"/>
                    </a:lnTo>
                    <a:lnTo>
                      <a:pt x="1062" y="706"/>
                    </a:lnTo>
                    <a:lnTo>
                      <a:pt x="1042" y="702"/>
                    </a:lnTo>
                    <a:lnTo>
                      <a:pt x="1024" y="700"/>
                    </a:lnTo>
                    <a:lnTo>
                      <a:pt x="990" y="718"/>
                    </a:lnTo>
                    <a:lnTo>
                      <a:pt x="982" y="726"/>
                    </a:lnTo>
                    <a:lnTo>
                      <a:pt x="968" y="728"/>
                    </a:lnTo>
                    <a:lnTo>
                      <a:pt x="960" y="736"/>
                    </a:lnTo>
                    <a:lnTo>
                      <a:pt x="944" y="736"/>
                    </a:lnTo>
                    <a:lnTo>
                      <a:pt x="940" y="722"/>
                    </a:lnTo>
                    <a:lnTo>
                      <a:pt x="918" y="720"/>
                    </a:lnTo>
                    <a:lnTo>
                      <a:pt x="904" y="710"/>
                    </a:lnTo>
                    <a:lnTo>
                      <a:pt x="894" y="696"/>
                    </a:lnTo>
                    <a:lnTo>
                      <a:pt x="866" y="700"/>
                    </a:lnTo>
                    <a:lnTo>
                      <a:pt x="844" y="688"/>
                    </a:lnTo>
                    <a:lnTo>
                      <a:pt x="840" y="696"/>
                    </a:lnTo>
                    <a:lnTo>
                      <a:pt x="832" y="696"/>
                    </a:lnTo>
                    <a:lnTo>
                      <a:pt x="818" y="672"/>
                    </a:lnTo>
                    <a:lnTo>
                      <a:pt x="802" y="648"/>
                    </a:lnTo>
                    <a:lnTo>
                      <a:pt x="784" y="636"/>
                    </a:lnTo>
                    <a:lnTo>
                      <a:pt x="782" y="626"/>
                    </a:lnTo>
                    <a:lnTo>
                      <a:pt x="760" y="632"/>
                    </a:lnTo>
                    <a:lnTo>
                      <a:pt x="742" y="642"/>
                    </a:lnTo>
                    <a:lnTo>
                      <a:pt x="722" y="632"/>
                    </a:lnTo>
                    <a:lnTo>
                      <a:pt x="702" y="626"/>
                    </a:lnTo>
                    <a:lnTo>
                      <a:pt x="692" y="620"/>
                    </a:lnTo>
                    <a:lnTo>
                      <a:pt x="688" y="606"/>
                    </a:lnTo>
                    <a:lnTo>
                      <a:pt x="668" y="604"/>
                    </a:lnTo>
                    <a:lnTo>
                      <a:pt x="646" y="608"/>
                    </a:lnTo>
                    <a:lnTo>
                      <a:pt x="558" y="632"/>
                    </a:lnTo>
                    <a:lnTo>
                      <a:pt x="536" y="634"/>
                    </a:lnTo>
                    <a:lnTo>
                      <a:pt x="540" y="644"/>
                    </a:lnTo>
                    <a:lnTo>
                      <a:pt x="544" y="652"/>
                    </a:lnTo>
                    <a:lnTo>
                      <a:pt x="532" y="656"/>
                    </a:lnTo>
                    <a:lnTo>
                      <a:pt x="530" y="666"/>
                    </a:lnTo>
                    <a:lnTo>
                      <a:pt x="524" y="672"/>
                    </a:lnTo>
                    <a:lnTo>
                      <a:pt x="518" y="680"/>
                    </a:lnTo>
                    <a:lnTo>
                      <a:pt x="532" y="684"/>
                    </a:lnTo>
                    <a:lnTo>
                      <a:pt x="540" y="692"/>
                    </a:lnTo>
                    <a:lnTo>
                      <a:pt x="530" y="702"/>
                    </a:lnTo>
                    <a:lnTo>
                      <a:pt x="504" y="704"/>
                    </a:lnTo>
                    <a:lnTo>
                      <a:pt x="494" y="694"/>
                    </a:lnTo>
                    <a:lnTo>
                      <a:pt x="476" y="694"/>
                    </a:lnTo>
                    <a:lnTo>
                      <a:pt x="454" y="704"/>
                    </a:lnTo>
                    <a:lnTo>
                      <a:pt x="438" y="702"/>
                    </a:lnTo>
                    <a:lnTo>
                      <a:pt x="416" y="688"/>
                    </a:lnTo>
                    <a:lnTo>
                      <a:pt x="380" y="682"/>
                    </a:lnTo>
                    <a:lnTo>
                      <a:pt x="364" y="688"/>
                    </a:lnTo>
                    <a:lnTo>
                      <a:pt x="340" y="706"/>
                    </a:lnTo>
                    <a:lnTo>
                      <a:pt x="338" y="718"/>
                    </a:lnTo>
                    <a:lnTo>
                      <a:pt x="330" y="722"/>
                    </a:lnTo>
                    <a:lnTo>
                      <a:pt x="322" y="706"/>
                    </a:lnTo>
                    <a:lnTo>
                      <a:pt x="310" y="720"/>
                    </a:lnTo>
                    <a:lnTo>
                      <a:pt x="304" y="744"/>
                    </a:lnTo>
                    <a:lnTo>
                      <a:pt x="314" y="758"/>
                    </a:lnTo>
                    <a:lnTo>
                      <a:pt x="328" y="762"/>
                    </a:lnTo>
                    <a:lnTo>
                      <a:pt x="340" y="778"/>
                    </a:lnTo>
                    <a:lnTo>
                      <a:pt x="344" y="7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2" name="Freeform 212">
                <a:extLst>
                  <a:ext uri="{FF2B5EF4-FFF2-40B4-BE49-F238E27FC236}">
                    <a16:creationId xmlns:a16="http://schemas.microsoft.com/office/drawing/2014/main" id="{6F4D2A37-A7E0-43FB-BDC0-5E9615ECAC9A}"/>
                  </a:ext>
                </a:extLst>
              </p:cNvPr>
              <p:cNvSpPr>
                <a:spLocks/>
              </p:cNvSpPr>
              <p:nvPr/>
            </p:nvSpPr>
            <p:spPr bwMode="auto">
              <a:xfrm>
                <a:off x="9896125" y="2319486"/>
                <a:ext cx="77187" cy="334970"/>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3" name="Freeform 205">
                <a:extLst>
                  <a:ext uri="{FF2B5EF4-FFF2-40B4-BE49-F238E27FC236}">
                    <a16:creationId xmlns:a16="http://schemas.microsoft.com/office/drawing/2014/main" id="{B975D4D9-3749-4B72-8005-B107D0E0B05D}"/>
                  </a:ext>
                </a:extLst>
              </p:cNvPr>
              <p:cNvSpPr>
                <a:spLocks/>
              </p:cNvSpPr>
              <p:nvPr/>
            </p:nvSpPr>
            <p:spPr bwMode="auto">
              <a:xfrm>
                <a:off x="7264397" y="1160574"/>
                <a:ext cx="507238" cy="377326"/>
              </a:xfrm>
              <a:custGeom>
                <a:avLst/>
                <a:gdLst/>
                <a:ahLst/>
                <a:cxnLst>
                  <a:cxn ang="0">
                    <a:pos x="88" y="196"/>
                  </a:cxn>
                  <a:cxn ang="0">
                    <a:pos x="36" y="194"/>
                  </a:cxn>
                  <a:cxn ang="0">
                    <a:pos x="36" y="182"/>
                  </a:cxn>
                  <a:cxn ang="0">
                    <a:pos x="30" y="176"/>
                  </a:cxn>
                  <a:cxn ang="0">
                    <a:pos x="20" y="182"/>
                  </a:cxn>
                  <a:cxn ang="0">
                    <a:pos x="10" y="176"/>
                  </a:cxn>
                  <a:cxn ang="0">
                    <a:pos x="0" y="166"/>
                  </a:cxn>
                  <a:cxn ang="0">
                    <a:pos x="0" y="154"/>
                  </a:cxn>
                  <a:cxn ang="0">
                    <a:pos x="12" y="150"/>
                  </a:cxn>
                  <a:cxn ang="0">
                    <a:pos x="20" y="142"/>
                  </a:cxn>
                  <a:cxn ang="0">
                    <a:pos x="20" y="132"/>
                  </a:cxn>
                  <a:cxn ang="0">
                    <a:pos x="34" y="118"/>
                  </a:cxn>
                  <a:cxn ang="0">
                    <a:pos x="44" y="116"/>
                  </a:cxn>
                  <a:cxn ang="0">
                    <a:pos x="48" y="108"/>
                  </a:cxn>
                  <a:cxn ang="0">
                    <a:pos x="38" y="106"/>
                  </a:cxn>
                  <a:cxn ang="0">
                    <a:pos x="64" y="84"/>
                  </a:cxn>
                  <a:cxn ang="0">
                    <a:pos x="76" y="66"/>
                  </a:cxn>
                  <a:cxn ang="0">
                    <a:pos x="110" y="40"/>
                  </a:cxn>
                  <a:cxn ang="0">
                    <a:pos x="132" y="36"/>
                  </a:cxn>
                  <a:cxn ang="0">
                    <a:pos x="140" y="28"/>
                  </a:cxn>
                  <a:cxn ang="0">
                    <a:pos x="176" y="24"/>
                  </a:cxn>
                  <a:cxn ang="0">
                    <a:pos x="210" y="20"/>
                  </a:cxn>
                  <a:cxn ang="0">
                    <a:pos x="230" y="8"/>
                  </a:cxn>
                  <a:cxn ang="0">
                    <a:pos x="250" y="0"/>
                  </a:cxn>
                  <a:cxn ang="0">
                    <a:pos x="266" y="0"/>
                  </a:cxn>
                  <a:cxn ang="0">
                    <a:pos x="276" y="6"/>
                  </a:cxn>
                  <a:cxn ang="0">
                    <a:pos x="272" y="18"/>
                  </a:cxn>
                  <a:cxn ang="0">
                    <a:pos x="254" y="30"/>
                  </a:cxn>
                  <a:cxn ang="0">
                    <a:pos x="222" y="40"/>
                  </a:cxn>
                  <a:cxn ang="0">
                    <a:pos x="166" y="50"/>
                  </a:cxn>
                  <a:cxn ang="0">
                    <a:pos x="136" y="74"/>
                  </a:cxn>
                  <a:cxn ang="0">
                    <a:pos x="122" y="80"/>
                  </a:cxn>
                  <a:cxn ang="0">
                    <a:pos x="110" y="82"/>
                  </a:cxn>
                  <a:cxn ang="0">
                    <a:pos x="110" y="94"/>
                  </a:cxn>
                  <a:cxn ang="0">
                    <a:pos x="96" y="102"/>
                  </a:cxn>
                  <a:cxn ang="0">
                    <a:pos x="86" y="116"/>
                  </a:cxn>
                  <a:cxn ang="0">
                    <a:pos x="64" y="140"/>
                  </a:cxn>
                  <a:cxn ang="0">
                    <a:pos x="62" y="166"/>
                  </a:cxn>
                  <a:cxn ang="0">
                    <a:pos x="72" y="174"/>
                  </a:cxn>
                  <a:cxn ang="0">
                    <a:pos x="74" y="184"/>
                  </a:cxn>
                  <a:cxn ang="0">
                    <a:pos x="88" y="196"/>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6" name="Freeform 206">
                <a:extLst>
                  <a:ext uri="{FF2B5EF4-FFF2-40B4-BE49-F238E27FC236}">
                    <a16:creationId xmlns:a16="http://schemas.microsoft.com/office/drawing/2014/main" id="{4CF5E1FD-310A-4F59-AF89-8C9E96B38594}"/>
                  </a:ext>
                </a:extLst>
              </p:cNvPr>
              <p:cNvSpPr>
                <a:spLocks/>
              </p:cNvSpPr>
              <p:nvPr/>
            </p:nvSpPr>
            <p:spPr bwMode="auto">
              <a:xfrm>
                <a:off x="8657458" y="1002700"/>
                <a:ext cx="176432" cy="100108"/>
              </a:xfrm>
              <a:custGeom>
                <a:avLst/>
                <a:gdLst/>
                <a:ahLst/>
                <a:cxnLst>
                  <a:cxn ang="0">
                    <a:pos x="0" y="48"/>
                  </a:cxn>
                  <a:cxn ang="0">
                    <a:pos x="16" y="30"/>
                  </a:cxn>
                  <a:cxn ang="0">
                    <a:pos x="28" y="14"/>
                  </a:cxn>
                  <a:cxn ang="0">
                    <a:pos x="40" y="2"/>
                  </a:cxn>
                  <a:cxn ang="0">
                    <a:pos x="58" y="0"/>
                  </a:cxn>
                  <a:cxn ang="0">
                    <a:pos x="54" y="14"/>
                  </a:cxn>
                  <a:cxn ang="0">
                    <a:pos x="70" y="6"/>
                  </a:cxn>
                  <a:cxn ang="0">
                    <a:pos x="82" y="16"/>
                  </a:cxn>
                  <a:cxn ang="0">
                    <a:pos x="96" y="22"/>
                  </a:cxn>
                  <a:cxn ang="0">
                    <a:pos x="94" y="32"/>
                  </a:cxn>
                  <a:cxn ang="0">
                    <a:pos x="86" y="40"/>
                  </a:cxn>
                  <a:cxn ang="0">
                    <a:pos x="58" y="40"/>
                  </a:cxn>
                  <a:cxn ang="0">
                    <a:pos x="26" y="42"/>
                  </a:cxn>
                  <a:cxn ang="0">
                    <a:pos x="20" y="48"/>
                  </a:cxn>
                  <a:cxn ang="0">
                    <a:pos x="8" y="52"/>
                  </a:cxn>
                  <a:cxn ang="0">
                    <a:pos x="0" y="48"/>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9" name="Freeform 207">
                <a:extLst>
                  <a:ext uri="{FF2B5EF4-FFF2-40B4-BE49-F238E27FC236}">
                    <a16:creationId xmlns:a16="http://schemas.microsoft.com/office/drawing/2014/main" id="{5DD697E9-0301-49C5-A60A-1248CC29D463}"/>
                  </a:ext>
                </a:extLst>
              </p:cNvPr>
              <p:cNvSpPr>
                <a:spLocks/>
              </p:cNvSpPr>
              <p:nvPr/>
            </p:nvSpPr>
            <p:spPr bwMode="auto">
              <a:xfrm>
                <a:off x="8495730" y="948812"/>
                <a:ext cx="176432" cy="88554"/>
              </a:xfrm>
              <a:custGeom>
                <a:avLst/>
                <a:gdLst/>
                <a:ahLst/>
                <a:cxnLst>
                  <a:cxn ang="0">
                    <a:pos x="0" y="22"/>
                  </a:cxn>
                  <a:cxn ang="0">
                    <a:pos x="16" y="6"/>
                  </a:cxn>
                  <a:cxn ang="0">
                    <a:pos x="46" y="0"/>
                  </a:cxn>
                  <a:cxn ang="0">
                    <a:pos x="64" y="2"/>
                  </a:cxn>
                  <a:cxn ang="0">
                    <a:pos x="64" y="10"/>
                  </a:cxn>
                  <a:cxn ang="0">
                    <a:pos x="76" y="8"/>
                  </a:cxn>
                  <a:cxn ang="0">
                    <a:pos x="88" y="6"/>
                  </a:cxn>
                  <a:cxn ang="0">
                    <a:pos x="96" y="14"/>
                  </a:cxn>
                  <a:cxn ang="0">
                    <a:pos x="96" y="26"/>
                  </a:cxn>
                  <a:cxn ang="0">
                    <a:pos x="84" y="36"/>
                  </a:cxn>
                  <a:cxn ang="0">
                    <a:pos x="92" y="46"/>
                  </a:cxn>
                  <a:cxn ang="0">
                    <a:pos x="54" y="46"/>
                  </a:cxn>
                  <a:cxn ang="0">
                    <a:pos x="40" y="40"/>
                  </a:cxn>
                  <a:cxn ang="0">
                    <a:pos x="16" y="40"/>
                  </a:cxn>
                  <a:cxn ang="0">
                    <a:pos x="8" y="28"/>
                  </a:cxn>
                  <a:cxn ang="0">
                    <a:pos x="0" y="22"/>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52" name="Freeform 208">
                <a:extLst>
                  <a:ext uri="{FF2B5EF4-FFF2-40B4-BE49-F238E27FC236}">
                    <a16:creationId xmlns:a16="http://schemas.microsoft.com/office/drawing/2014/main" id="{BC4C6B9D-BDAB-4058-8C5B-B6A9E22BBE2D}"/>
                  </a:ext>
                </a:extLst>
              </p:cNvPr>
              <p:cNvSpPr>
                <a:spLocks/>
              </p:cNvSpPr>
              <p:nvPr/>
            </p:nvSpPr>
            <p:spPr bwMode="auto">
              <a:xfrm>
                <a:off x="8451602" y="867972"/>
                <a:ext cx="154375" cy="84705"/>
              </a:xfrm>
              <a:custGeom>
                <a:avLst/>
                <a:gdLst/>
                <a:ahLst/>
                <a:cxnLst>
                  <a:cxn ang="0">
                    <a:pos x="0" y="34"/>
                  </a:cxn>
                  <a:cxn ang="0">
                    <a:pos x="22" y="44"/>
                  </a:cxn>
                  <a:cxn ang="0">
                    <a:pos x="36" y="42"/>
                  </a:cxn>
                  <a:cxn ang="0">
                    <a:pos x="56" y="38"/>
                  </a:cxn>
                  <a:cxn ang="0">
                    <a:pos x="74" y="36"/>
                  </a:cxn>
                  <a:cxn ang="0">
                    <a:pos x="76" y="28"/>
                  </a:cxn>
                  <a:cxn ang="0">
                    <a:pos x="84" y="22"/>
                  </a:cxn>
                  <a:cxn ang="0">
                    <a:pos x="72" y="14"/>
                  </a:cxn>
                  <a:cxn ang="0">
                    <a:pos x="60" y="2"/>
                  </a:cxn>
                  <a:cxn ang="0">
                    <a:pos x="44" y="0"/>
                  </a:cxn>
                  <a:cxn ang="0">
                    <a:pos x="40" y="10"/>
                  </a:cxn>
                  <a:cxn ang="0">
                    <a:pos x="16" y="12"/>
                  </a:cxn>
                  <a:cxn ang="0">
                    <a:pos x="12" y="18"/>
                  </a:cxn>
                  <a:cxn ang="0">
                    <a:pos x="10" y="28"/>
                  </a:cxn>
                  <a:cxn ang="0">
                    <a:pos x="0" y="34"/>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55" name="Freeform 209">
                <a:extLst>
                  <a:ext uri="{FF2B5EF4-FFF2-40B4-BE49-F238E27FC236}">
                    <a16:creationId xmlns:a16="http://schemas.microsoft.com/office/drawing/2014/main" id="{713CDCD9-0A30-447C-9290-5276F0426AC9}"/>
                  </a:ext>
                </a:extLst>
              </p:cNvPr>
              <p:cNvSpPr>
                <a:spLocks/>
              </p:cNvSpPr>
              <p:nvPr/>
            </p:nvSpPr>
            <p:spPr bwMode="auto">
              <a:xfrm>
                <a:off x="9760123" y="1218335"/>
                <a:ext cx="235239" cy="84705"/>
              </a:xfrm>
              <a:custGeom>
                <a:avLst/>
                <a:gdLst/>
                <a:ahLst/>
                <a:cxnLst>
                  <a:cxn ang="0">
                    <a:pos x="38" y="42"/>
                  </a:cxn>
                  <a:cxn ang="0">
                    <a:pos x="26" y="44"/>
                  </a:cxn>
                  <a:cxn ang="0">
                    <a:pos x="2" y="32"/>
                  </a:cxn>
                  <a:cxn ang="0">
                    <a:pos x="0" y="20"/>
                  </a:cxn>
                  <a:cxn ang="0">
                    <a:pos x="6" y="6"/>
                  </a:cxn>
                  <a:cxn ang="0">
                    <a:pos x="18" y="0"/>
                  </a:cxn>
                  <a:cxn ang="0">
                    <a:pos x="30" y="0"/>
                  </a:cxn>
                  <a:cxn ang="0">
                    <a:pos x="46" y="8"/>
                  </a:cxn>
                  <a:cxn ang="0">
                    <a:pos x="58" y="16"/>
                  </a:cxn>
                  <a:cxn ang="0">
                    <a:pos x="64" y="4"/>
                  </a:cxn>
                  <a:cxn ang="0">
                    <a:pos x="76" y="4"/>
                  </a:cxn>
                  <a:cxn ang="0">
                    <a:pos x="86" y="10"/>
                  </a:cxn>
                  <a:cxn ang="0">
                    <a:pos x="100" y="8"/>
                  </a:cxn>
                  <a:cxn ang="0">
                    <a:pos x="120" y="14"/>
                  </a:cxn>
                  <a:cxn ang="0">
                    <a:pos x="128" y="20"/>
                  </a:cxn>
                  <a:cxn ang="0">
                    <a:pos x="120" y="32"/>
                  </a:cxn>
                  <a:cxn ang="0">
                    <a:pos x="104" y="36"/>
                  </a:cxn>
                  <a:cxn ang="0">
                    <a:pos x="92" y="32"/>
                  </a:cxn>
                  <a:cxn ang="0">
                    <a:pos x="86" y="24"/>
                  </a:cxn>
                  <a:cxn ang="0">
                    <a:pos x="90" y="14"/>
                  </a:cxn>
                  <a:cxn ang="0">
                    <a:pos x="78" y="16"/>
                  </a:cxn>
                  <a:cxn ang="0">
                    <a:pos x="80" y="24"/>
                  </a:cxn>
                  <a:cxn ang="0">
                    <a:pos x="84" y="30"/>
                  </a:cxn>
                  <a:cxn ang="0">
                    <a:pos x="88" y="38"/>
                  </a:cxn>
                  <a:cxn ang="0">
                    <a:pos x="78" y="38"/>
                  </a:cxn>
                  <a:cxn ang="0">
                    <a:pos x="62" y="36"/>
                  </a:cxn>
                  <a:cxn ang="0">
                    <a:pos x="48" y="36"/>
                  </a:cxn>
                  <a:cxn ang="0">
                    <a:pos x="38" y="34"/>
                  </a:cxn>
                  <a:cxn ang="0">
                    <a:pos x="38" y="42"/>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58" name="Freeform 210">
                <a:extLst>
                  <a:ext uri="{FF2B5EF4-FFF2-40B4-BE49-F238E27FC236}">
                    <a16:creationId xmlns:a16="http://schemas.microsoft.com/office/drawing/2014/main" id="{8BC2F1BD-35B0-4FA9-9778-A5AF852DA18D}"/>
                  </a:ext>
                </a:extLst>
              </p:cNvPr>
              <p:cNvSpPr>
                <a:spLocks/>
              </p:cNvSpPr>
              <p:nvPr/>
            </p:nvSpPr>
            <p:spPr bwMode="auto">
              <a:xfrm>
                <a:off x="10024765" y="1256826"/>
                <a:ext cx="135999" cy="46203"/>
              </a:xfrm>
              <a:custGeom>
                <a:avLst/>
                <a:gdLst/>
                <a:ahLst/>
                <a:cxnLst>
                  <a:cxn ang="0">
                    <a:pos x="6" y="0"/>
                  </a:cxn>
                  <a:cxn ang="0">
                    <a:pos x="16" y="4"/>
                  </a:cxn>
                  <a:cxn ang="0">
                    <a:pos x="36" y="4"/>
                  </a:cxn>
                  <a:cxn ang="0">
                    <a:pos x="50" y="8"/>
                  </a:cxn>
                  <a:cxn ang="0">
                    <a:pos x="68" y="10"/>
                  </a:cxn>
                  <a:cxn ang="0">
                    <a:pos x="74" y="14"/>
                  </a:cxn>
                  <a:cxn ang="0">
                    <a:pos x="60" y="20"/>
                  </a:cxn>
                  <a:cxn ang="0">
                    <a:pos x="48" y="24"/>
                  </a:cxn>
                  <a:cxn ang="0">
                    <a:pos x="36" y="24"/>
                  </a:cxn>
                  <a:cxn ang="0">
                    <a:pos x="20" y="20"/>
                  </a:cxn>
                  <a:cxn ang="0">
                    <a:pos x="4" y="16"/>
                  </a:cxn>
                  <a:cxn ang="0">
                    <a:pos x="0" y="8"/>
                  </a:cxn>
                  <a:cxn ang="0">
                    <a:pos x="6" y="0"/>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1" name="Freeform 211">
                <a:extLst>
                  <a:ext uri="{FF2B5EF4-FFF2-40B4-BE49-F238E27FC236}">
                    <a16:creationId xmlns:a16="http://schemas.microsoft.com/office/drawing/2014/main" id="{37516106-CD65-4157-9EEE-812FDCA612ED}"/>
                  </a:ext>
                </a:extLst>
              </p:cNvPr>
              <p:cNvSpPr>
                <a:spLocks/>
              </p:cNvSpPr>
              <p:nvPr/>
            </p:nvSpPr>
            <p:spPr bwMode="auto">
              <a:xfrm>
                <a:off x="10973102" y="1480144"/>
                <a:ext cx="106593" cy="46203"/>
              </a:xfrm>
              <a:custGeom>
                <a:avLst/>
                <a:gdLst/>
                <a:ahLst/>
                <a:cxnLst>
                  <a:cxn ang="0">
                    <a:pos x="0" y="16"/>
                  </a:cxn>
                  <a:cxn ang="0">
                    <a:pos x="2" y="24"/>
                  </a:cxn>
                  <a:cxn ang="0">
                    <a:pos x="10" y="24"/>
                  </a:cxn>
                  <a:cxn ang="0">
                    <a:pos x="24" y="24"/>
                  </a:cxn>
                  <a:cxn ang="0">
                    <a:pos x="46" y="20"/>
                  </a:cxn>
                  <a:cxn ang="0">
                    <a:pos x="58" y="18"/>
                  </a:cxn>
                  <a:cxn ang="0">
                    <a:pos x="58" y="8"/>
                  </a:cxn>
                  <a:cxn ang="0">
                    <a:pos x="48" y="4"/>
                  </a:cxn>
                  <a:cxn ang="0">
                    <a:pos x="36" y="0"/>
                  </a:cxn>
                  <a:cxn ang="0">
                    <a:pos x="22" y="2"/>
                  </a:cxn>
                  <a:cxn ang="0">
                    <a:pos x="14" y="8"/>
                  </a:cxn>
                  <a:cxn ang="0">
                    <a:pos x="0" y="16"/>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2" name="Freeform 214">
                <a:extLst>
                  <a:ext uri="{FF2B5EF4-FFF2-40B4-BE49-F238E27FC236}">
                    <a16:creationId xmlns:a16="http://schemas.microsoft.com/office/drawing/2014/main" id="{97AD62D3-C243-40BC-B4E3-9FA1B270B3DE}"/>
                  </a:ext>
                </a:extLst>
              </p:cNvPr>
              <p:cNvSpPr>
                <a:spLocks/>
              </p:cNvSpPr>
              <p:nvPr/>
            </p:nvSpPr>
            <p:spPr bwMode="auto">
              <a:xfrm>
                <a:off x="7065866" y="2881748"/>
                <a:ext cx="45717" cy="39307"/>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3" name="Freeform 193">
                <a:extLst>
                  <a:ext uri="{FF2B5EF4-FFF2-40B4-BE49-F238E27FC236}">
                    <a16:creationId xmlns:a16="http://schemas.microsoft.com/office/drawing/2014/main" id="{A5AFC49D-3ACF-4EF0-B07F-BE62CB30C4CF}"/>
                  </a:ext>
                </a:extLst>
              </p:cNvPr>
              <p:cNvSpPr>
                <a:spLocks/>
              </p:cNvSpPr>
              <p:nvPr/>
            </p:nvSpPr>
            <p:spPr bwMode="auto">
              <a:xfrm>
                <a:off x="6078993" y="960377"/>
                <a:ext cx="306915" cy="231017"/>
              </a:xfrm>
              <a:custGeom>
                <a:avLst/>
                <a:gdLst/>
                <a:ahLst/>
                <a:cxnLst>
                  <a:cxn ang="0">
                    <a:pos x="55" y="84"/>
                  </a:cxn>
                  <a:cxn ang="0">
                    <a:pos x="71" y="80"/>
                  </a:cxn>
                  <a:cxn ang="0">
                    <a:pos x="43" y="78"/>
                  </a:cxn>
                  <a:cxn ang="0">
                    <a:pos x="55" y="64"/>
                  </a:cxn>
                  <a:cxn ang="0">
                    <a:pos x="85" y="60"/>
                  </a:cxn>
                  <a:cxn ang="0">
                    <a:pos x="89" y="48"/>
                  </a:cxn>
                  <a:cxn ang="0">
                    <a:pos x="71" y="52"/>
                  </a:cxn>
                  <a:cxn ang="0">
                    <a:pos x="65" y="42"/>
                  </a:cxn>
                  <a:cxn ang="0">
                    <a:pos x="55" y="48"/>
                  </a:cxn>
                  <a:cxn ang="0">
                    <a:pos x="37" y="64"/>
                  </a:cxn>
                  <a:cxn ang="0">
                    <a:pos x="11" y="46"/>
                  </a:cxn>
                  <a:cxn ang="0">
                    <a:pos x="19" y="28"/>
                  </a:cxn>
                  <a:cxn ang="0">
                    <a:pos x="11" y="24"/>
                  </a:cxn>
                  <a:cxn ang="0">
                    <a:pos x="0" y="20"/>
                  </a:cxn>
                  <a:cxn ang="0">
                    <a:pos x="19" y="8"/>
                  </a:cxn>
                  <a:cxn ang="0">
                    <a:pos x="47" y="10"/>
                  </a:cxn>
                  <a:cxn ang="0">
                    <a:pos x="55" y="12"/>
                  </a:cxn>
                  <a:cxn ang="0">
                    <a:pos x="73" y="14"/>
                  </a:cxn>
                  <a:cxn ang="0">
                    <a:pos x="77" y="28"/>
                  </a:cxn>
                  <a:cxn ang="0">
                    <a:pos x="89" y="38"/>
                  </a:cxn>
                  <a:cxn ang="0">
                    <a:pos x="83" y="12"/>
                  </a:cxn>
                  <a:cxn ang="0">
                    <a:pos x="85" y="0"/>
                  </a:cxn>
                  <a:cxn ang="0">
                    <a:pos x="107" y="8"/>
                  </a:cxn>
                  <a:cxn ang="0">
                    <a:pos x="111" y="22"/>
                  </a:cxn>
                  <a:cxn ang="0">
                    <a:pos x="127" y="22"/>
                  </a:cxn>
                  <a:cxn ang="0">
                    <a:pos x="151" y="36"/>
                  </a:cxn>
                  <a:cxn ang="0">
                    <a:pos x="159" y="48"/>
                  </a:cxn>
                  <a:cxn ang="0">
                    <a:pos x="123" y="60"/>
                  </a:cxn>
                  <a:cxn ang="0">
                    <a:pos x="117" y="84"/>
                  </a:cxn>
                  <a:cxn ang="0">
                    <a:pos x="101" y="102"/>
                  </a:cxn>
                  <a:cxn ang="0">
                    <a:pos x="81" y="114"/>
                  </a:cxn>
                  <a:cxn ang="0">
                    <a:pos x="67" y="104"/>
                  </a:cxn>
                  <a:cxn ang="0">
                    <a:pos x="45" y="92"/>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4" name="Freeform 194">
                <a:extLst>
                  <a:ext uri="{FF2B5EF4-FFF2-40B4-BE49-F238E27FC236}">
                    <a16:creationId xmlns:a16="http://schemas.microsoft.com/office/drawing/2014/main" id="{47552AED-932F-4C0D-B2B1-FC08AB8669E4}"/>
                  </a:ext>
                </a:extLst>
              </p:cNvPr>
              <p:cNvSpPr>
                <a:spLocks/>
              </p:cNvSpPr>
              <p:nvPr/>
            </p:nvSpPr>
            <p:spPr bwMode="auto">
              <a:xfrm>
                <a:off x="6294009" y="925723"/>
                <a:ext cx="264644" cy="96258"/>
              </a:xfrm>
              <a:custGeom>
                <a:avLst/>
                <a:gdLst/>
                <a:ahLst/>
                <a:cxnLst>
                  <a:cxn ang="0">
                    <a:pos x="62" y="38"/>
                  </a:cxn>
                  <a:cxn ang="0">
                    <a:pos x="52" y="38"/>
                  </a:cxn>
                  <a:cxn ang="0">
                    <a:pos x="34" y="38"/>
                  </a:cxn>
                  <a:cxn ang="0">
                    <a:pos x="36" y="30"/>
                  </a:cxn>
                  <a:cxn ang="0">
                    <a:pos x="54" y="28"/>
                  </a:cxn>
                  <a:cxn ang="0">
                    <a:pos x="60" y="24"/>
                  </a:cxn>
                  <a:cxn ang="0">
                    <a:pos x="50" y="22"/>
                  </a:cxn>
                  <a:cxn ang="0">
                    <a:pos x="34" y="22"/>
                  </a:cxn>
                  <a:cxn ang="0">
                    <a:pos x="18" y="26"/>
                  </a:cxn>
                  <a:cxn ang="0">
                    <a:pos x="2" y="24"/>
                  </a:cxn>
                  <a:cxn ang="0">
                    <a:pos x="0" y="18"/>
                  </a:cxn>
                  <a:cxn ang="0">
                    <a:pos x="10" y="14"/>
                  </a:cxn>
                  <a:cxn ang="0">
                    <a:pos x="22" y="6"/>
                  </a:cxn>
                  <a:cxn ang="0">
                    <a:pos x="30" y="6"/>
                  </a:cxn>
                  <a:cxn ang="0">
                    <a:pos x="46" y="10"/>
                  </a:cxn>
                  <a:cxn ang="0">
                    <a:pos x="56" y="10"/>
                  </a:cxn>
                  <a:cxn ang="0">
                    <a:pos x="66" y="12"/>
                  </a:cxn>
                  <a:cxn ang="0">
                    <a:pos x="74" y="0"/>
                  </a:cxn>
                  <a:cxn ang="0">
                    <a:pos x="82" y="14"/>
                  </a:cxn>
                  <a:cxn ang="0">
                    <a:pos x="96" y="8"/>
                  </a:cxn>
                  <a:cxn ang="0">
                    <a:pos x="114" y="10"/>
                  </a:cxn>
                  <a:cxn ang="0">
                    <a:pos x="132" y="14"/>
                  </a:cxn>
                  <a:cxn ang="0">
                    <a:pos x="144" y="16"/>
                  </a:cxn>
                  <a:cxn ang="0">
                    <a:pos x="138" y="22"/>
                  </a:cxn>
                  <a:cxn ang="0">
                    <a:pos x="122" y="30"/>
                  </a:cxn>
                  <a:cxn ang="0">
                    <a:pos x="114" y="38"/>
                  </a:cxn>
                  <a:cxn ang="0">
                    <a:pos x="100" y="38"/>
                  </a:cxn>
                  <a:cxn ang="0">
                    <a:pos x="92" y="50"/>
                  </a:cxn>
                  <a:cxn ang="0">
                    <a:pos x="74" y="46"/>
                  </a:cxn>
                  <a:cxn ang="0">
                    <a:pos x="68" y="38"/>
                  </a:cxn>
                  <a:cxn ang="0">
                    <a:pos x="62" y="38"/>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5" name="Freeform 195">
                <a:extLst>
                  <a:ext uri="{FF2B5EF4-FFF2-40B4-BE49-F238E27FC236}">
                    <a16:creationId xmlns:a16="http://schemas.microsoft.com/office/drawing/2014/main" id="{22B85CE7-A4F0-44FE-A986-D6ADFB9A71EB}"/>
                  </a:ext>
                </a:extLst>
              </p:cNvPr>
              <p:cNvSpPr>
                <a:spLocks/>
              </p:cNvSpPr>
              <p:nvPr/>
            </p:nvSpPr>
            <p:spPr bwMode="auto">
              <a:xfrm>
                <a:off x="6367543" y="1083607"/>
                <a:ext cx="106593" cy="61603"/>
              </a:xfrm>
              <a:custGeom>
                <a:avLst/>
                <a:gdLst/>
                <a:ahLst/>
                <a:cxnLst>
                  <a:cxn ang="0">
                    <a:pos x="10" y="8"/>
                  </a:cxn>
                  <a:cxn ang="0">
                    <a:pos x="14" y="4"/>
                  </a:cxn>
                  <a:cxn ang="0">
                    <a:pos x="30" y="0"/>
                  </a:cxn>
                  <a:cxn ang="0">
                    <a:pos x="38" y="0"/>
                  </a:cxn>
                  <a:cxn ang="0">
                    <a:pos x="42" y="8"/>
                  </a:cxn>
                  <a:cxn ang="0">
                    <a:pos x="48" y="12"/>
                  </a:cxn>
                  <a:cxn ang="0">
                    <a:pos x="58" y="12"/>
                  </a:cxn>
                  <a:cxn ang="0">
                    <a:pos x="52" y="20"/>
                  </a:cxn>
                  <a:cxn ang="0">
                    <a:pos x="38" y="28"/>
                  </a:cxn>
                  <a:cxn ang="0">
                    <a:pos x="26" y="32"/>
                  </a:cxn>
                  <a:cxn ang="0">
                    <a:pos x="26" y="20"/>
                  </a:cxn>
                  <a:cxn ang="0">
                    <a:pos x="18" y="20"/>
                  </a:cxn>
                  <a:cxn ang="0">
                    <a:pos x="10" y="22"/>
                  </a:cxn>
                  <a:cxn ang="0">
                    <a:pos x="4" y="28"/>
                  </a:cxn>
                  <a:cxn ang="0">
                    <a:pos x="0" y="20"/>
                  </a:cxn>
                  <a:cxn ang="0">
                    <a:pos x="6" y="14"/>
                  </a:cxn>
                  <a:cxn ang="0">
                    <a:pos x="10" y="8"/>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6" name="Freeform 151">
                <a:extLst>
                  <a:ext uri="{FF2B5EF4-FFF2-40B4-BE49-F238E27FC236}">
                    <a16:creationId xmlns:a16="http://schemas.microsoft.com/office/drawing/2014/main" id="{EB6714B2-9BB1-4A30-966D-C6227C0C535D}"/>
                  </a:ext>
                </a:extLst>
              </p:cNvPr>
              <p:cNvSpPr>
                <a:spLocks/>
              </p:cNvSpPr>
              <p:nvPr/>
            </p:nvSpPr>
            <p:spPr bwMode="auto">
              <a:xfrm>
                <a:off x="6448461" y="2092386"/>
                <a:ext cx="128648" cy="84706"/>
              </a:xfrm>
              <a:custGeom>
                <a:avLst/>
                <a:gdLst/>
                <a:ahLst/>
                <a:cxnLst>
                  <a:cxn ang="0">
                    <a:pos x="16" y="36"/>
                  </a:cxn>
                  <a:cxn ang="0">
                    <a:pos x="28" y="36"/>
                  </a:cxn>
                  <a:cxn ang="0">
                    <a:pos x="40" y="40"/>
                  </a:cxn>
                  <a:cxn ang="0">
                    <a:pos x="52" y="44"/>
                  </a:cxn>
                  <a:cxn ang="0">
                    <a:pos x="62" y="44"/>
                  </a:cxn>
                  <a:cxn ang="0">
                    <a:pos x="64" y="32"/>
                  </a:cxn>
                  <a:cxn ang="0">
                    <a:pos x="64" y="16"/>
                  </a:cxn>
                  <a:cxn ang="0">
                    <a:pos x="70" y="4"/>
                  </a:cxn>
                  <a:cxn ang="0">
                    <a:pos x="54" y="6"/>
                  </a:cxn>
                  <a:cxn ang="0">
                    <a:pos x="40" y="0"/>
                  </a:cxn>
                  <a:cxn ang="0">
                    <a:pos x="18" y="4"/>
                  </a:cxn>
                  <a:cxn ang="0">
                    <a:pos x="2" y="8"/>
                  </a:cxn>
                  <a:cxn ang="0">
                    <a:pos x="0" y="20"/>
                  </a:cxn>
                  <a:cxn ang="0">
                    <a:pos x="6" y="30"/>
                  </a:cxn>
                  <a:cxn ang="0">
                    <a:pos x="14" y="30"/>
                  </a:cxn>
                  <a:cxn ang="0">
                    <a:pos x="16" y="36"/>
                  </a:cxn>
                </a:cxnLst>
                <a:rect l="0" t="0" r="r" b="b"/>
                <a:pathLst>
                  <a:path w="70" h="44">
                    <a:moveTo>
                      <a:pt x="16" y="36"/>
                    </a:moveTo>
                    <a:lnTo>
                      <a:pt x="28" y="36"/>
                    </a:lnTo>
                    <a:lnTo>
                      <a:pt x="40" y="40"/>
                    </a:lnTo>
                    <a:lnTo>
                      <a:pt x="52" y="44"/>
                    </a:lnTo>
                    <a:lnTo>
                      <a:pt x="62" y="44"/>
                    </a:lnTo>
                    <a:lnTo>
                      <a:pt x="64" y="32"/>
                    </a:lnTo>
                    <a:lnTo>
                      <a:pt x="64" y="16"/>
                    </a:lnTo>
                    <a:lnTo>
                      <a:pt x="70" y="4"/>
                    </a:lnTo>
                    <a:lnTo>
                      <a:pt x="54" y="6"/>
                    </a:lnTo>
                    <a:lnTo>
                      <a:pt x="40" y="0"/>
                    </a:lnTo>
                    <a:lnTo>
                      <a:pt x="18" y="4"/>
                    </a:lnTo>
                    <a:lnTo>
                      <a:pt x="2" y="8"/>
                    </a:lnTo>
                    <a:lnTo>
                      <a:pt x="0" y="20"/>
                    </a:lnTo>
                    <a:lnTo>
                      <a:pt x="6" y="30"/>
                    </a:lnTo>
                    <a:lnTo>
                      <a:pt x="14" y="30"/>
                    </a:lnTo>
                    <a:lnTo>
                      <a:pt x="16"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7" name="Freeform 152">
                <a:extLst>
                  <a:ext uri="{FF2B5EF4-FFF2-40B4-BE49-F238E27FC236}">
                    <a16:creationId xmlns:a16="http://schemas.microsoft.com/office/drawing/2014/main" id="{EB4F3D26-7CC9-485B-8ABC-B7374810EA79}"/>
                  </a:ext>
                </a:extLst>
              </p:cNvPr>
              <p:cNvSpPr>
                <a:spLocks/>
              </p:cNvSpPr>
              <p:nvPr/>
            </p:nvSpPr>
            <p:spPr bwMode="auto">
              <a:xfrm>
                <a:off x="6374948" y="2161712"/>
                <a:ext cx="213187" cy="103959"/>
              </a:xfrm>
              <a:custGeom>
                <a:avLst/>
                <a:gdLst/>
                <a:ahLst/>
                <a:cxnLst>
                  <a:cxn ang="0">
                    <a:pos x="26" y="12"/>
                  </a:cxn>
                  <a:cxn ang="0">
                    <a:pos x="36" y="18"/>
                  </a:cxn>
                  <a:cxn ang="0">
                    <a:pos x="46" y="24"/>
                  </a:cxn>
                  <a:cxn ang="0">
                    <a:pos x="54" y="18"/>
                  </a:cxn>
                  <a:cxn ang="0">
                    <a:pos x="56" y="8"/>
                  </a:cxn>
                  <a:cxn ang="0">
                    <a:pos x="56" y="0"/>
                  </a:cxn>
                  <a:cxn ang="0">
                    <a:pos x="68" y="0"/>
                  </a:cxn>
                  <a:cxn ang="0">
                    <a:pos x="80" y="4"/>
                  </a:cxn>
                  <a:cxn ang="0">
                    <a:pos x="88" y="6"/>
                  </a:cxn>
                  <a:cxn ang="0">
                    <a:pos x="102" y="8"/>
                  </a:cxn>
                  <a:cxn ang="0">
                    <a:pos x="104" y="12"/>
                  </a:cxn>
                  <a:cxn ang="0">
                    <a:pos x="108" y="20"/>
                  </a:cxn>
                  <a:cxn ang="0">
                    <a:pos x="112" y="36"/>
                  </a:cxn>
                  <a:cxn ang="0">
                    <a:pos x="116" y="42"/>
                  </a:cxn>
                  <a:cxn ang="0">
                    <a:pos x="104" y="50"/>
                  </a:cxn>
                  <a:cxn ang="0">
                    <a:pos x="90" y="54"/>
                  </a:cxn>
                  <a:cxn ang="0">
                    <a:pos x="62" y="36"/>
                  </a:cxn>
                  <a:cxn ang="0">
                    <a:pos x="10" y="38"/>
                  </a:cxn>
                  <a:cxn ang="0">
                    <a:pos x="0" y="40"/>
                  </a:cxn>
                  <a:cxn ang="0">
                    <a:pos x="0" y="30"/>
                  </a:cxn>
                  <a:cxn ang="0">
                    <a:pos x="8" y="20"/>
                  </a:cxn>
                  <a:cxn ang="0">
                    <a:pos x="14" y="10"/>
                  </a:cxn>
                  <a:cxn ang="0">
                    <a:pos x="26" y="12"/>
                  </a:cxn>
                </a:cxnLst>
                <a:rect l="0" t="0" r="r" b="b"/>
                <a:pathLst>
                  <a:path w="116" h="54">
                    <a:moveTo>
                      <a:pt x="26" y="12"/>
                    </a:moveTo>
                    <a:lnTo>
                      <a:pt x="36" y="18"/>
                    </a:lnTo>
                    <a:lnTo>
                      <a:pt x="46" y="24"/>
                    </a:lnTo>
                    <a:lnTo>
                      <a:pt x="54" y="18"/>
                    </a:lnTo>
                    <a:lnTo>
                      <a:pt x="56" y="8"/>
                    </a:lnTo>
                    <a:lnTo>
                      <a:pt x="56" y="0"/>
                    </a:lnTo>
                    <a:lnTo>
                      <a:pt x="68" y="0"/>
                    </a:lnTo>
                    <a:lnTo>
                      <a:pt x="80" y="4"/>
                    </a:lnTo>
                    <a:lnTo>
                      <a:pt x="88" y="6"/>
                    </a:lnTo>
                    <a:lnTo>
                      <a:pt x="102" y="8"/>
                    </a:lnTo>
                    <a:lnTo>
                      <a:pt x="104" y="12"/>
                    </a:lnTo>
                    <a:lnTo>
                      <a:pt x="108" y="20"/>
                    </a:lnTo>
                    <a:lnTo>
                      <a:pt x="112" y="36"/>
                    </a:lnTo>
                    <a:lnTo>
                      <a:pt x="116" y="42"/>
                    </a:lnTo>
                    <a:lnTo>
                      <a:pt x="104" y="50"/>
                    </a:lnTo>
                    <a:lnTo>
                      <a:pt x="90" y="54"/>
                    </a:lnTo>
                    <a:lnTo>
                      <a:pt x="62" y="36"/>
                    </a:lnTo>
                    <a:lnTo>
                      <a:pt x="10" y="38"/>
                    </a:lnTo>
                    <a:lnTo>
                      <a:pt x="0" y="40"/>
                    </a:lnTo>
                    <a:lnTo>
                      <a:pt x="0" y="30"/>
                    </a:lnTo>
                    <a:lnTo>
                      <a:pt x="8" y="20"/>
                    </a:lnTo>
                    <a:lnTo>
                      <a:pt x="14" y="10"/>
                    </a:lnTo>
                    <a:lnTo>
                      <a:pt x="26"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8" name="Freeform 153">
                <a:extLst>
                  <a:ext uri="{FF2B5EF4-FFF2-40B4-BE49-F238E27FC236}">
                    <a16:creationId xmlns:a16="http://schemas.microsoft.com/office/drawing/2014/main" id="{30D768B0-37E7-4376-9F44-9C2F1AB660E0}"/>
                  </a:ext>
                </a:extLst>
              </p:cNvPr>
              <p:cNvSpPr>
                <a:spLocks/>
              </p:cNvSpPr>
              <p:nvPr/>
            </p:nvSpPr>
            <p:spPr bwMode="auto">
              <a:xfrm>
                <a:off x="6374948" y="2231017"/>
                <a:ext cx="165405" cy="103959"/>
              </a:xfrm>
              <a:custGeom>
                <a:avLst/>
                <a:gdLst/>
                <a:ahLst/>
                <a:cxnLst>
                  <a:cxn ang="0">
                    <a:pos x="0" y="4"/>
                  </a:cxn>
                  <a:cxn ang="0">
                    <a:pos x="10" y="2"/>
                  </a:cxn>
                  <a:cxn ang="0">
                    <a:pos x="62" y="0"/>
                  </a:cxn>
                  <a:cxn ang="0">
                    <a:pos x="90" y="18"/>
                  </a:cxn>
                  <a:cxn ang="0">
                    <a:pos x="90" y="30"/>
                  </a:cxn>
                  <a:cxn ang="0">
                    <a:pos x="76" y="34"/>
                  </a:cxn>
                  <a:cxn ang="0">
                    <a:pos x="74" y="50"/>
                  </a:cxn>
                  <a:cxn ang="0">
                    <a:pos x="58" y="52"/>
                  </a:cxn>
                  <a:cxn ang="0">
                    <a:pos x="38" y="54"/>
                  </a:cxn>
                  <a:cxn ang="0">
                    <a:pos x="28" y="44"/>
                  </a:cxn>
                  <a:cxn ang="0">
                    <a:pos x="30" y="34"/>
                  </a:cxn>
                  <a:cxn ang="0">
                    <a:pos x="20" y="30"/>
                  </a:cxn>
                  <a:cxn ang="0">
                    <a:pos x="4" y="26"/>
                  </a:cxn>
                  <a:cxn ang="0">
                    <a:pos x="0" y="4"/>
                  </a:cxn>
                </a:cxnLst>
                <a:rect l="0" t="0" r="r" b="b"/>
                <a:pathLst>
                  <a:path w="90" h="54">
                    <a:moveTo>
                      <a:pt x="0" y="4"/>
                    </a:moveTo>
                    <a:lnTo>
                      <a:pt x="10" y="2"/>
                    </a:lnTo>
                    <a:lnTo>
                      <a:pt x="62" y="0"/>
                    </a:lnTo>
                    <a:lnTo>
                      <a:pt x="90" y="18"/>
                    </a:lnTo>
                    <a:lnTo>
                      <a:pt x="90" y="30"/>
                    </a:lnTo>
                    <a:lnTo>
                      <a:pt x="76" y="34"/>
                    </a:lnTo>
                    <a:lnTo>
                      <a:pt x="74" y="50"/>
                    </a:lnTo>
                    <a:lnTo>
                      <a:pt x="58" y="52"/>
                    </a:lnTo>
                    <a:lnTo>
                      <a:pt x="38" y="54"/>
                    </a:lnTo>
                    <a:lnTo>
                      <a:pt x="28" y="44"/>
                    </a:lnTo>
                    <a:lnTo>
                      <a:pt x="30" y="34"/>
                    </a:lnTo>
                    <a:lnTo>
                      <a:pt x="20" y="30"/>
                    </a:lnTo>
                    <a:lnTo>
                      <a:pt x="4" y="26"/>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9" name="Freeform 154">
                <a:extLst>
                  <a:ext uri="{FF2B5EF4-FFF2-40B4-BE49-F238E27FC236}">
                    <a16:creationId xmlns:a16="http://schemas.microsoft.com/office/drawing/2014/main" id="{4E842BD6-C3B1-4765-B027-343CC02B89D2}"/>
                  </a:ext>
                </a:extLst>
              </p:cNvPr>
              <p:cNvSpPr>
                <a:spLocks/>
              </p:cNvSpPr>
              <p:nvPr/>
            </p:nvSpPr>
            <p:spPr bwMode="auto">
              <a:xfrm>
                <a:off x="6334517" y="2281058"/>
                <a:ext cx="95565" cy="38502"/>
              </a:xfrm>
              <a:custGeom>
                <a:avLst/>
                <a:gdLst/>
                <a:ahLst/>
                <a:cxnLst>
                  <a:cxn ang="0">
                    <a:pos x="0" y="12"/>
                  </a:cxn>
                  <a:cxn ang="0">
                    <a:pos x="4" y="20"/>
                  </a:cxn>
                  <a:cxn ang="0">
                    <a:pos x="50" y="18"/>
                  </a:cxn>
                  <a:cxn ang="0">
                    <a:pos x="52" y="8"/>
                  </a:cxn>
                  <a:cxn ang="0">
                    <a:pos x="30" y="0"/>
                  </a:cxn>
                  <a:cxn ang="0">
                    <a:pos x="24" y="8"/>
                  </a:cxn>
                  <a:cxn ang="0">
                    <a:pos x="8" y="6"/>
                  </a:cxn>
                  <a:cxn ang="0">
                    <a:pos x="6" y="12"/>
                  </a:cxn>
                  <a:cxn ang="0">
                    <a:pos x="0" y="12"/>
                  </a:cxn>
                </a:cxnLst>
                <a:rect l="0" t="0" r="r" b="b"/>
                <a:pathLst>
                  <a:path w="52" h="20">
                    <a:moveTo>
                      <a:pt x="0" y="12"/>
                    </a:moveTo>
                    <a:lnTo>
                      <a:pt x="4" y="20"/>
                    </a:lnTo>
                    <a:lnTo>
                      <a:pt x="50" y="18"/>
                    </a:lnTo>
                    <a:lnTo>
                      <a:pt x="52" y="8"/>
                    </a:lnTo>
                    <a:lnTo>
                      <a:pt x="30" y="0"/>
                    </a:lnTo>
                    <a:lnTo>
                      <a:pt x="24" y="8"/>
                    </a:lnTo>
                    <a:lnTo>
                      <a:pt x="8" y="6"/>
                    </a:lnTo>
                    <a:lnTo>
                      <a:pt x="6" y="12"/>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0" name="Freeform 155">
                <a:extLst>
                  <a:ext uri="{FF2B5EF4-FFF2-40B4-BE49-F238E27FC236}">
                    <a16:creationId xmlns:a16="http://schemas.microsoft.com/office/drawing/2014/main" id="{1E956B29-2767-48F5-8E20-8F32CDD60D69}"/>
                  </a:ext>
                </a:extLst>
              </p:cNvPr>
              <p:cNvSpPr>
                <a:spLocks/>
              </p:cNvSpPr>
              <p:nvPr/>
            </p:nvSpPr>
            <p:spPr bwMode="auto">
              <a:xfrm>
                <a:off x="6441110" y="2242562"/>
                <a:ext cx="275674" cy="204067"/>
              </a:xfrm>
              <a:custGeom>
                <a:avLst/>
                <a:gdLst/>
                <a:ahLst/>
                <a:cxnLst>
                  <a:cxn ang="0">
                    <a:pos x="2" y="48"/>
                  </a:cxn>
                  <a:cxn ang="0">
                    <a:pos x="24" y="44"/>
                  </a:cxn>
                  <a:cxn ang="0">
                    <a:pos x="38" y="44"/>
                  </a:cxn>
                  <a:cxn ang="0">
                    <a:pos x="40" y="28"/>
                  </a:cxn>
                  <a:cxn ang="0">
                    <a:pos x="54" y="24"/>
                  </a:cxn>
                  <a:cxn ang="0">
                    <a:pos x="54" y="12"/>
                  </a:cxn>
                  <a:cxn ang="0">
                    <a:pos x="68" y="8"/>
                  </a:cxn>
                  <a:cxn ang="0">
                    <a:pos x="80" y="0"/>
                  </a:cxn>
                  <a:cxn ang="0">
                    <a:pos x="98" y="4"/>
                  </a:cxn>
                  <a:cxn ang="0">
                    <a:pos x="98" y="10"/>
                  </a:cxn>
                  <a:cxn ang="0">
                    <a:pos x="118" y="12"/>
                  </a:cxn>
                  <a:cxn ang="0">
                    <a:pos x="122" y="34"/>
                  </a:cxn>
                  <a:cxn ang="0">
                    <a:pos x="150" y="64"/>
                  </a:cxn>
                  <a:cxn ang="0">
                    <a:pos x="148" y="66"/>
                  </a:cxn>
                  <a:cxn ang="0">
                    <a:pos x="130" y="66"/>
                  </a:cxn>
                  <a:cxn ang="0">
                    <a:pos x="130" y="86"/>
                  </a:cxn>
                  <a:cxn ang="0">
                    <a:pos x="118" y="88"/>
                  </a:cxn>
                  <a:cxn ang="0">
                    <a:pos x="114" y="106"/>
                  </a:cxn>
                  <a:cxn ang="0">
                    <a:pos x="94" y="104"/>
                  </a:cxn>
                  <a:cxn ang="0">
                    <a:pos x="92" y="98"/>
                  </a:cxn>
                  <a:cxn ang="0">
                    <a:pos x="64" y="98"/>
                  </a:cxn>
                  <a:cxn ang="0">
                    <a:pos x="46" y="94"/>
                  </a:cxn>
                  <a:cxn ang="0">
                    <a:pos x="16" y="88"/>
                  </a:cxn>
                  <a:cxn ang="0">
                    <a:pos x="6" y="102"/>
                  </a:cxn>
                  <a:cxn ang="0">
                    <a:pos x="6" y="88"/>
                  </a:cxn>
                  <a:cxn ang="0">
                    <a:pos x="0" y="84"/>
                  </a:cxn>
                  <a:cxn ang="0">
                    <a:pos x="2" y="78"/>
                  </a:cxn>
                  <a:cxn ang="0">
                    <a:pos x="10" y="78"/>
                  </a:cxn>
                  <a:cxn ang="0">
                    <a:pos x="10" y="64"/>
                  </a:cxn>
                  <a:cxn ang="0">
                    <a:pos x="6" y="60"/>
                  </a:cxn>
                  <a:cxn ang="0">
                    <a:pos x="2" y="48"/>
                  </a:cxn>
                </a:cxnLst>
                <a:rect l="0" t="0" r="r" b="b"/>
                <a:pathLst>
                  <a:path w="150" h="106">
                    <a:moveTo>
                      <a:pt x="2" y="48"/>
                    </a:moveTo>
                    <a:lnTo>
                      <a:pt x="24" y="44"/>
                    </a:lnTo>
                    <a:lnTo>
                      <a:pt x="38" y="44"/>
                    </a:lnTo>
                    <a:lnTo>
                      <a:pt x="40" y="28"/>
                    </a:lnTo>
                    <a:lnTo>
                      <a:pt x="54" y="24"/>
                    </a:lnTo>
                    <a:lnTo>
                      <a:pt x="54" y="12"/>
                    </a:lnTo>
                    <a:lnTo>
                      <a:pt x="68" y="8"/>
                    </a:lnTo>
                    <a:lnTo>
                      <a:pt x="80" y="0"/>
                    </a:lnTo>
                    <a:lnTo>
                      <a:pt x="98" y="4"/>
                    </a:lnTo>
                    <a:lnTo>
                      <a:pt x="98" y="10"/>
                    </a:lnTo>
                    <a:lnTo>
                      <a:pt x="118" y="12"/>
                    </a:lnTo>
                    <a:lnTo>
                      <a:pt x="122" y="34"/>
                    </a:lnTo>
                    <a:lnTo>
                      <a:pt x="150" y="64"/>
                    </a:lnTo>
                    <a:lnTo>
                      <a:pt x="148" y="66"/>
                    </a:lnTo>
                    <a:lnTo>
                      <a:pt x="130" y="66"/>
                    </a:lnTo>
                    <a:lnTo>
                      <a:pt x="130" y="86"/>
                    </a:lnTo>
                    <a:lnTo>
                      <a:pt x="118" y="88"/>
                    </a:lnTo>
                    <a:lnTo>
                      <a:pt x="114" y="106"/>
                    </a:lnTo>
                    <a:lnTo>
                      <a:pt x="94" y="104"/>
                    </a:lnTo>
                    <a:lnTo>
                      <a:pt x="92" y="98"/>
                    </a:lnTo>
                    <a:lnTo>
                      <a:pt x="64" y="98"/>
                    </a:lnTo>
                    <a:lnTo>
                      <a:pt x="46" y="94"/>
                    </a:lnTo>
                    <a:lnTo>
                      <a:pt x="16" y="88"/>
                    </a:lnTo>
                    <a:lnTo>
                      <a:pt x="6" y="102"/>
                    </a:lnTo>
                    <a:lnTo>
                      <a:pt x="6" y="88"/>
                    </a:lnTo>
                    <a:lnTo>
                      <a:pt x="0" y="84"/>
                    </a:lnTo>
                    <a:lnTo>
                      <a:pt x="2" y="78"/>
                    </a:lnTo>
                    <a:lnTo>
                      <a:pt x="10" y="78"/>
                    </a:lnTo>
                    <a:lnTo>
                      <a:pt x="10" y="64"/>
                    </a:lnTo>
                    <a:lnTo>
                      <a:pt x="6" y="60"/>
                    </a:lnTo>
                    <a:lnTo>
                      <a:pt x="2"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1" name="Freeform 156">
                <a:extLst>
                  <a:ext uri="{FF2B5EF4-FFF2-40B4-BE49-F238E27FC236}">
                    <a16:creationId xmlns:a16="http://schemas.microsoft.com/office/drawing/2014/main" id="{64767991-D92B-420A-A57C-61C45796EAF9}"/>
                  </a:ext>
                </a:extLst>
              </p:cNvPr>
              <p:cNvSpPr>
                <a:spLocks/>
              </p:cNvSpPr>
              <p:nvPr/>
            </p:nvSpPr>
            <p:spPr bwMode="auto">
              <a:xfrm>
                <a:off x="5586536" y="2130878"/>
                <a:ext cx="231566" cy="369631"/>
              </a:xfrm>
              <a:custGeom>
                <a:avLst/>
                <a:gdLst/>
                <a:ahLst/>
                <a:cxnLst>
                  <a:cxn ang="0">
                    <a:pos x="38" y="84"/>
                  </a:cxn>
                  <a:cxn ang="0">
                    <a:pos x="16" y="90"/>
                  </a:cxn>
                  <a:cxn ang="0">
                    <a:pos x="20" y="76"/>
                  </a:cxn>
                  <a:cxn ang="0">
                    <a:pos x="14" y="60"/>
                  </a:cxn>
                  <a:cxn ang="0">
                    <a:pos x="0" y="60"/>
                  </a:cxn>
                  <a:cxn ang="0">
                    <a:pos x="4" y="44"/>
                  </a:cxn>
                  <a:cxn ang="0">
                    <a:pos x="2" y="20"/>
                  </a:cxn>
                  <a:cxn ang="0">
                    <a:pos x="16" y="0"/>
                  </a:cxn>
                  <a:cxn ang="0">
                    <a:pos x="28" y="26"/>
                  </a:cxn>
                  <a:cxn ang="0">
                    <a:pos x="60" y="38"/>
                  </a:cxn>
                  <a:cxn ang="0">
                    <a:pos x="40" y="58"/>
                  </a:cxn>
                  <a:cxn ang="0">
                    <a:pos x="42" y="70"/>
                  </a:cxn>
                  <a:cxn ang="0">
                    <a:pos x="66" y="68"/>
                  </a:cxn>
                  <a:cxn ang="0">
                    <a:pos x="72" y="90"/>
                  </a:cxn>
                  <a:cxn ang="0">
                    <a:pos x="92" y="110"/>
                  </a:cxn>
                  <a:cxn ang="0">
                    <a:pos x="98" y="130"/>
                  </a:cxn>
                  <a:cxn ang="0">
                    <a:pos x="116" y="130"/>
                  </a:cxn>
                  <a:cxn ang="0">
                    <a:pos x="120" y="148"/>
                  </a:cxn>
                  <a:cxn ang="0">
                    <a:pos x="102" y="160"/>
                  </a:cxn>
                  <a:cxn ang="0">
                    <a:pos x="116" y="166"/>
                  </a:cxn>
                  <a:cxn ang="0">
                    <a:pos x="96" y="176"/>
                  </a:cxn>
                  <a:cxn ang="0">
                    <a:pos x="38" y="176"/>
                  </a:cxn>
                  <a:cxn ang="0">
                    <a:pos x="22" y="184"/>
                  </a:cxn>
                  <a:cxn ang="0">
                    <a:pos x="6" y="188"/>
                  </a:cxn>
                  <a:cxn ang="0">
                    <a:pos x="34" y="164"/>
                  </a:cxn>
                  <a:cxn ang="0">
                    <a:pos x="54" y="162"/>
                  </a:cxn>
                  <a:cxn ang="0">
                    <a:pos x="48" y="160"/>
                  </a:cxn>
                  <a:cxn ang="0">
                    <a:pos x="30" y="158"/>
                  </a:cxn>
                  <a:cxn ang="0">
                    <a:pos x="14" y="158"/>
                  </a:cxn>
                  <a:cxn ang="0">
                    <a:pos x="18" y="148"/>
                  </a:cxn>
                  <a:cxn ang="0">
                    <a:pos x="34" y="136"/>
                  </a:cxn>
                  <a:cxn ang="0">
                    <a:pos x="24" y="128"/>
                  </a:cxn>
                  <a:cxn ang="0">
                    <a:pos x="48" y="122"/>
                  </a:cxn>
                  <a:cxn ang="0">
                    <a:pos x="52" y="102"/>
                  </a:cxn>
                  <a:cxn ang="0">
                    <a:pos x="44" y="86"/>
                  </a:cxn>
                </a:cxnLst>
                <a:rect l="0" t="0" r="r" b="b"/>
                <a:pathLst>
                  <a:path w="126" h="192">
                    <a:moveTo>
                      <a:pt x="44" y="86"/>
                    </a:moveTo>
                    <a:lnTo>
                      <a:pt x="38" y="84"/>
                    </a:lnTo>
                    <a:lnTo>
                      <a:pt x="32" y="92"/>
                    </a:lnTo>
                    <a:lnTo>
                      <a:pt x="16" y="90"/>
                    </a:lnTo>
                    <a:lnTo>
                      <a:pt x="14" y="82"/>
                    </a:lnTo>
                    <a:lnTo>
                      <a:pt x="20" y="76"/>
                    </a:lnTo>
                    <a:lnTo>
                      <a:pt x="18" y="62"/>
                    </a:lnTo>
                    <a:lnTo>
                      <a:pt x="14" y="60"/>
                    </a:lnTo>
                    <a:lnTo>
                      <a:pt x="6" y="64"/>
                    </a:lnTo>
                    <a:lnTo>
                      <a:pt x="0" y="60"/>
                    </a:lnTo>
                    <a:lnTo>
                      <a:pt x="10" y="48"/>
                    </a:lnTo>
                    <a:lnTo>
                      <a:pt x="4" y="44"/>
                    </a:lnTo>
                    <a:lnTo>
                      <a:pt x="0" y="36"/>
                    </a:lnTo>
                    <a:lnTo>
                      <a:pt x="2" y="20"/>
                    </a:lnTo>
                    <a:lnTo>
                      <a:pt x="12" y="20"/>
                    </a:lnTo>
                    <a:lnTo>
                      <a:pt x="16" y="0"/>
                    </a:lnTo>
                    <a:lnTo>
                      <a:pt x="44" y="2"/>
                    </a:lnTo>
                    <a:lnTo>
                      <a:pt x="28" y="26"/>
                    </a:lnTo>
                    <a:lnTo>
                      <a:pt x="64" y="26"/>
                    </a:lnTo>
                    <a:lnTo>
                      <a:pt x="60" y="38"/>
                    </a:lnTo>
                    <a:lnTo>
                      <a:pt x="48" y="50"/>
                    </a:lnTo>
                    <a:lnTo>
                      <a:pt x="40" y="58"/>
                    </a:lnTo>
                    <a:lnTo>
                      <a:pt x="36" y="66"/>
                    </a:lnTo>
                    <a:lnTo>
                      <a:pt x="42" y="70"/>
                    </a:lnTo>
                    <a:lnTo>
                      <a:pt x="52" y="66"/>
                    </a:lnTo>
                    <a:lnTo>
                      <a:pt x="66" y="68"/>
                    </a:lnTo>
                    <a:lnTo>
                      <a:pt x="70" y="78"/>
                    </a:lnTo>
                    <a:lnTo>
                      <a:pt x="72" y="90"/>
                    </a:lnTo>
                    <a:lnTo>
                      <a:pt x="84" y="98"/>
                    </a:lnTo>
                    <a:lnTo>
                      <a:pt x="92" y="110"/>
                    </a:lnTo>
                    <a:lnTo>
                      <a:pt x="94" y="118"/>
                    </a:lnTo>
                    <a:lnTo>
                      <a:pt x="98" y="130"/>
                    </a:lnTo>
                    <a:lnTo>
                      <a:pt x="106" y="132"/>
                    </a:lnTo>
                    <a:lnTo>
                      <a:pt x="116" y="130"/>
                    </a:lnTo>
                    <a:lnTo>
                      <a:pt x="126" y="138"/>
                    </a:lnTo>
                    <a:lnTo>
                      <a:pt x="120" y="148"/>
                    </a:lnTo>
                    <a:lnTo>
                      <a:pt x="110" y="154"/>
                    </a:lnTo>
                    <a:lnTo>
                      <a:pt x="102" y="160"/>
                    </a:lnTo>
                    <a:lnTo>
                      <a:pt x="108" y="162"/>
                    </a:lnTo>
                    <a:lnTo>
                      <a:pt x="116" y="166"/>
                    </a:lnTo>
                    <a:lnTo>
                      <a:pt x="108" y="172"/>
                    </a:lnTo>
                    <a:lnTo>
                      <a:pt x="96" y="176"/>
                    </a:lnTo>
                    <a:lnTo>
                      <a:pt x="46" y="176"/>
                    </a:lnTo>
                    <a:lnTo>
                      <a:pt x="38" y="176"/>
                    </a:lnTo>
                    <a:lnTo>
                      <a:pt x="38" y="184"/>
                    </a:lnTo>
                    <a:lnTo>
                      <a:pt x="22" y="184"/>
                    </a:lnTo>
                    <a:lnTo>
                      <a:pt x="10" y="192"/>
                    </a:lnTo>
                    <a:lnTo>
                      <a:pt x="6" y="188"/>
                    </a:lnTo>
                    <a:lnTo>
                      <a:pt x="24" y="172"/>
                    </a:lnTo>
                    <a:lnTo>
                      <a:pt x="34" y="164"/>
                    </a:lnTo>
                    <a:lnTo>
                      <a:pt x="46" y="164"/>
                    </a:lnTo>
                    <a:lnTo>
                      <a:pt x="54" y="162"/>
                    </a:lnTo>
                    <a:lnTo>
                      <a:pt x="56" y="154"/>
                    </a:lnTo>
                    <a:lnTo>
                      <a:pt x="48" y="160"/>
                    </a:lnTo>
                    <a:lnTo>
                      <a:pt x="38" y="158"/>
                    </a:lnTo>
                    <a:lnTo>
                      <a:pt x="30" y="158"/>
                    </a:lnTo>
                    <a:lnTo>
                      <a:pt x="24" y="154"/>
                    </a:lnTo>
                    <a:lnTo>
                      <a:pt x="14" y="158"/>
                    </a:lnTo>
                    <a:lnTo>
                      <a:pt x="10" y="154"/>
                    </a:lnTo>
                    <a:lnTo>
                      <a:pt x="18" y="148"/>
                    </a:lnTo>
                    <a:lnTo>
                      <a:pt x="26" y="142"/>
                    </a:lnTo>
                    <a:lnTo>
                      <a:pt x="34" y="136"/>
                    </a:lnTo>
                    <a:lnTo>
                      <a:pt x="34" y="130"/>
                    </a:lnTo>
                    <a:lnTo>
                      <a:pt x="24" y="128"/>
                    </a:lnTo>
                    <a:lnTo>
                      <a:pt x="24" y="120"/>
                    </a:lnTo>
                    <a:lnTo>
                      <a:pt x="48" y="122"/>
                    </a:lnTo>
                    <a:lnTo>
                      <a:pt x="48" y="112"/>
                    </a:lnTo>
                    <a:lnTo>
                      <a:pt x="52" y="102"/>
                    </a:lnTo>
                    <a:lnTo>
                      <a:pt x="38" y="94"/>
                    </a:lnTo>
                    <a:lnTo>
                      <a:pt x="44" y="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372" name="Group 371">
                <a:extLst>
                  <a:ext uri="{FF2B5EF4-FFF2-40B4-BE49-F238E27FC236}">
                    <a16:creationId xmlns:a16="http://schemas.microsoft.com/office/drawing/2014/main" id="{835C7D20-8BB7-4C67-99E0-82B1B7A47CC9}"/>
                  </a:ext>
                </a:extLst>
              </p:cNvPr>
              <p:cNvGrpSpPr/>
              <p:nvPr/>
            </p:nvGrpSpPr>
            <p:grpSpPr>
              <a:xfrm>
                <a:off x="5461611" y="2284910"/>
                <a:ext cx="136000" cy="154013"/>
                <a:chOff x="3999814" y="1634849"/>
                <a:chExt cx="111171" cy="109815"/>
              </a:xfrm>
              <a:grpFill/>
              <a:effectLst/>
            </p:grpSpPr>
            <p:sp>
              <p:nvSpPr>
                <p:cNvPr id="616" name="Freeform 157">
                  <a:extLst>
                    <a:ext uri="{FF2B5EF4-FFF2-40B4-BE49-F238E27FC236}">
                      <a16:creationId xmlns:a16="http://schemas.microsoft.com/office/drawing/2014/main" id="{D03CDFD6-FF49-4C9F-80F3-36C54ABD62CB}"/>
                    </a:ext>
                  </a:extLst>
                </p:cNvPr>
                <p:cNvSpPr>
                  <a:spLocks/>
                </p:cNvSpPr>
                <p:nvPr/>
              </p:nvSpPr>
              <p:spPr bwMode="auto">
                <a:xfrm>
                  <a:off x="4053897" y="1634849"/>
                  <a:ext cx="57088" cy="32945"/>
                </a:xfrm>
                <a:custGeom>
                  <a:avLst/>
                  <a:gdLst/>
                  <a:ahLst/>
                  <a:cxnLst>
                    <a:cxn ang="0">
                      <a:pos x="12" y="0"/>
                    </a:cxn>
                    <a:cxn ang="0">
                      <a:pos x="30" y="2"/>
                    </a:cxn>
                    <a:cxn ang="0">
                      <a:pos x="34" y="8"/>
                    </a:cxn>
                    <a:cxn ang="0">
                      <a:pos x="38" y="16"/>
                    </a:cxn>
                    <a:cxn ang="0">
                      <a:pos x="34" y="24"/>
                    </a:cxn>
                    <a:cxn ang="0">
                      <a:pos x="22" y="24"/>
                    </a:cxn>
                    <a:cxn ang="0">
                      <a:pos x="16" y="18"/>
                    </a:cxn>
                    <a:cxn ang="0">
                      <a:pos x="8" y="22"/>
                    </a:cxn>
                    <a:cxn ang="0">
                      <a:pos x="0" y="18"/>
                    </a:cxn>
                    <a:cxn ang="0">
                      <a:pos x="4" y="8"/>
                    </a:cxn>
                    <a:cxn ang="0">
                      <a:pos x="12" y="0"/>
                    </a:cxn>
                  </a:cxnLst>
                  <a:rect l="0" t="0" r="r" b="b"/>
                  <a:pathLst>
                    <a:path w="38" h="24">
                      <a:moveTo>
                        <a:pt x="12" y="0"/>
                      </a:moveTo>
                      <a:lnTo>
                        <a:pt x="30" y="2"/>
                      </a:lnTo>
                      <a:lnTo>
                        <a:pt x="34" y="8"/>
                      </a:lnTo>
                      <a:lnTo>
                        <a:pt x="38" y="16"/>
                      </a:lnTo>
                      <a:lnTo>
                        <a:pt x="34" y="24"/>
                      </a:lnTo>
                      <a:lnTo>
                        <a:pt x="22" y="24"/>
                      </a:lnTo>
                      <a:lnTo>
                        <a:pt x="16" y="18"/>
                      </a:lnTo>
                      <a:lnTo>
                        <a:pt x="8" y="22"/>
                      </a:lnTo>
                      <a:lnTo>
                        <a:pt x="0" y="18"/>
                      </a:lnTo>
                      <a:lnTo>
                        <a:pt x="4" y="8"/>
                      </a:lnTo>
                      <a:lnTo>
                        <a:pt x="1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17" name="Freeform 158">
                  <a:extLst>
                    <a:ext uri="{FF2B5EF4-FFF2-40B4-BE49-F238E27FC236}">
                      <a16:creationId xmlns:a16="http://schemas.microsoft.com/office/drawing/2014/main" id="{034AB7E4-0F16-4596-A04D-98606C29DE65}"/>
                    </a:ext>
                  </a:extLst>
                </p:cNvPr>
                <p:cNvSpPr>
                  <a:spLocks/>
                </p:cNvSpPr>
                <p:nvPr/>
              </p:nvSpPr>
              <p:spPr bwMode="auto">
                <a:xfrm>
                  <a:off x="3999814" y="1659557"/>
                  <a:ext cx="99152" cy="85107"/>
                </a:xfrm>
                <a:custGeom>
                  <a:avLst/>
                  <a:gdLst/>
                  <a:ahLst/>
                  <a:cxnLst>
                    <a:cxn ang="0">
                      <a:pos x="66" y="26"/>
                    </a:cxn>
                    <a:cxn ang="0">
                      <a:pos x="64" y="44"/>
                    </a:cxn>
                    <a:cxn ang="0">
                      <a:pos x="48" y="48"/>
                    </a:cxn>
                    <a:cxn ang="0">
                      <a:pos x="36" y="52"/>
                    </a:cxn>
                    <a:cxn ang="0">
                      <a:pos x="26" y="58"/>
                    </a:cxn>
                    <a:cxn ang="0">
                      <a:pos x="18" y="62"/>
                    </a:cxn>
                    <a:cxn ang="0">
                      <a:pos x="8" y="58"/>
                    </a:cxn>
                    <a:cxn ang="0">
                      <a:pos x="0" y="48"/>
                    </a:cxn>
                    <a:cxn ang="0">
                      <a:pos x="10" y="40"/>
                    </a:cxn>
                    <a:cxn ang="0">
                      <a:pos x="12" y="30"/>
                    </a:cxn>
                    <a:cxn ang="0">
                      <a:pos x="20" y="26"/>
                    </a:cxn>
                    <a:cxn ang="0">
                      <a:pos x="14" y="22"/>
                    </a:cxn>
                    <a:cxn ang="0">
                      <a:pos x="4" y="24"/>
                    </a:cxn>
                    <a:cxn ang="0">
                      <a:pos x="2" y="16"/>
                    </a:cxn>
                    <a:cxn ang="0">
                      <a:pos x="6" y="12"/>
                    </a:cxn>
                    <a:cxn ang="0">
                      <a:pos x="4" y="6"/>
                    </a:cxn>
                    <a:cxn ang="0">
                      <a:pos x="10" y="0"/>
                    </a:cxn>
                    <a:cxn ang="0">
                      <a:pos x="20" y="4"/>
                    </a:cxn>
                    <a:cxn ang="0">
                      <a:pos x="28" y="2"/>
                    </a:cxn>
                    <a:cxn ang="0">
                      <a:pos x="36" y="0"/>
                    </a:cxn>
                    <a:cxn ang="0">
                      <a:pos x="44" y="4"/>
                    </a:cxn>
                    <a:cxn ang="0">
                      <a:pos x="52" y="0"/>
                    </a:cxn>
                    <a:cxn ang="0">
                      <a:pos x="58" y="6"/>
                    </a:cxn>
                    <a:cxn ang="0">
                      <a:pos x="64" y="12"/>
                    </a:cxn>
                    <a:cxn ang="0">
                      <a:pos x="66" y="26"/>
                    </a:cxn>
                  </a:cxnLst>
                  <a:rect l="0" t="0" r="r" b="b"/>
                  <a:pathLst>
                    <a:path w="66" h="62">
                      <a:moveTo>
                        <a:pt x="66" y="26"/>
                      </a:moveTo>
                      <a:lnTo>
                        <a:pt x="64" y="44"/>
                      </a:lnTo>
                      <a:lnTo>
                        <a:pt x="48" y="48"/>
                      </a:lnTo>
                      <a:lnTo>
                        <a:pt x="36" y="52"/>
                      </a:lnTo>
                      <a:lnTo>
                        <a:pt x="26" y="58"/>
                      </a:lnTo>
                      <a:lnTo>
                        <a:pt x="18" y="62"/>
                      </a:lnTo>
                      <a:lnTo>
                        <a:pt x="8" y="58"/>
                      </a:lnTo>
                      <a:lnTo>
                        <a:pt x="0" y="48"/>
                      </a:lnTo>
                      <a:lnTo>
                        <a:pt x="10" y="40"/>
                      </a:lnTo>
                      <a:lnTo>
                        <a:pt x="12" y="30"/>
                      </a:lnTo>
                      <a:lnTo>
                        <a:pt x="20" y="26"/>
                      </a:lnTo>
                      <a:lnTo>
                        <a:pt x="14" y="22"/>
                      </a:lnTo>
                      <a:lnTo>
                        <a:pt x="4" y="24"/>
                      </a:lnTo>
                      <a:lnTo>
                        <a:pt x="2" y="16"/>
                      </a:lnTo>
                      <a:lnTo>
                        <a:pt x="6" y="12"/>
                      </a:lnTo>
                      <a:lnTo>
                        <a:pt x="4" y="6"/>
                      </a:lnTo>
                      <a:lnTo>
                        <a:pt x="10" y="0"/>
                      </a:lnTo>
                      <a:lnTo>
                        <a:pt x="20" y="4"/>
                      </a:lnTo>
                      <a:lnTo>
                        <a:pt x="28" y="2"/>
                      </a:lnTo>
                      <a:lnTo>
                        <a:pt x="36" y="0"/>
                      </a:lnTo>
                      <a:lnTo>
                        <a:pt x="44" y="4"/>
                      </a:lnTo>
                      <a:lnTo>
                        <a:pt x="52" y="0"/>
                      </a:lnTo>
                      <a:lnTo>
                        <a:pt x="58" y="6"/>
                      </a:lnTo>
                      <a:lnTo>
                        <a:pt x="64" y="12"/>
                      </a:lnTo>
                      <a:lnTo>
                        <a:pt x="66"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373" name="Freeform 160">
                <a:extLst>
                  <a:ext uri="{FF2B5EF4-FFF2-40B4-BE49-F238E27FC236}">
                    <a16:creationId xmlns:a16="http://schemas.microsoft.com/office/drawing/2014/main" id="{8A440566-A8E7-4812-8836-4395792D4F0C}"/>
                  </a:ext>
                </a:extLst>
              </p:cNvPr>
              <p:cNvSpPr>
                <a:spLocks/>
              </p:cNvSpPr>
              <p:nvPr/>
            </p:nvSpPr>
            <p:spPr bwMode="auto">
              <a:xfrm>
                <a:off x="5623292" y="2454322"/>
                <a:ext cx="374917" cy="331129"/>
              </a:xfrm>
              <a:custGeom>
                <a:avLst/>
                <a:gdLst/>
                <a:ahLst/>
                <a:cxnLst>
                  <a:cxn ang="0">
                    <a:pos x="126" y="8"/>
                  </a:cxn>
                  <a:cxn ang="0">
                    <a:pos x="152" y="24"/>
                  </a:cxn>
                  <a:cxn ang="0">
                    <a:pos x="162" y="32"/>
                  </a:cxn>
                  <a:cxn ang="0">
                    <a:pos x="180" y="36"/>
                  </a:cxn>
                  <a:cxn ang="0">
                    <a:pos x="202" y="40"/>
                  </a:cxn>
                  <a:cxn ang="0">
                    <a:pos x="198" y="56"/>
                  </a:cxn>
                  <a:cxn ang="0">
                    <a:pos x="194" y="70"/>
                  </a:cxn>
                  <a:cxn ang="0">
                    <a:pos x="188" y="74"/>
                  </a:cxn>
                  <a:cxn ang="0">
                    <a:pos x="170" y="96"/>
                  </a:cxn>
                  <a:cxn ang="0">
                    <a:pos x="186" y="106"/>
                  </a:cxn>
                  <a:cxn ang="0">
                    <a:pos x="188" y="116"/>
                  </a:cxn>
                  <a:cxn ang="0">
                    <a:pos x="186" y="140"/>
                  </a:cxn>
                  <a:cxn ang="0">
                    <a:pos x="194" y="148"/>
                  </a:cxn>
                  <a:cxn ang="0">
                    <a:pos x="182" y="158"/>
                  </a:cxn>
                  <a:cxn ang="0">
                    <a:pos x="160" y="156"/>
                  </a:cxn>
                  <a:cxn ang="0">
                    <a:pos x="138" y="152"/>
                  </a:cxn>
                  <a:cxn ang="0">
                    <a:pos x="122" y="162"/>
                  </a:cxn>
                  <a:cxn ang="0">
                    <a:pos x="106" y="172"/>
                  </a:cxn>
                  <a:cxn ang="0">
                    <a:pos x="80" y="168"/>
                  </a:cxn>
                  <a:cxn ang="0">
                    <a:pos x="50" y="156"/>
                  </a:cxn>
                  <a:cxn ang="0">
                    <a:pos x="56" y="128"/>
                  </a:cxn>
                  <a:cxn ang="0">
                    <a:pos x="64" y="116"/>
                  </a:cxn>
                  <a:cxn ang="0">
                    <a:pos x="44" y="90"/>
                  </a:cxn>
                  <a:cxn ang="0">
                    <a:pos x="36" y="76"/>
                  </a:cxn>
                  <a:cxn ang="0">
                    <a:pos x="18" y="66"/>
                  </a:cxn>
                  <a:cxn ang="0">
                    <a:pos x="0" y="60"/>
                  </a:cxn>
                  <a:cxn ang="0">
                    <a:pos x="8" y="50"/>
                  </a:cxn>
                  <a:cxn ang="0">
                    <a:pos x="26" y="48"/>
                  </a:cxn>
                  <a:cxn ang="0">
                    <a:pos x="40" y="50"/>
                  </a:cxn>
                  <a:cxn ang="0">
                    <a:pos x="54" y="46"/>
                  </a:cxn>
                  <a:cxn ang="0">
                    <a:pos x="48" y="30"/>
                  </a:cxn>
                  <a:cxn ang="0">
                    <a:pos x="62" y="36"/>
                  </a:cxn>
                  <a:cxn ang="0">
                    <a:pos x="84" y="28"/>
                  </a:cxn>
                  <a:cxn ang="0">
                    <a:pos x="106" y="18"/>
                  </a:cxn>
                  <a:cxn ang="0">
                    <a:pos x="116" y="0"/>
                  </a:cxn>
                </a:cxnLst>
                <a:rect l="0" t="0" r="r" b="b"/>
                <a:pathLst>
                  <a:path w="204" h="172">
                    <a:moveTo>
                      <a:pt x="116" y="0"/>
                    </a:moveTo>
                    <a:lnTo>
                      <a:pt x="126" y="8"/>
                    </a:lnTo>
                    <a:lnTo>
                      <a:pt x="140" y="20"/>
                    </a:lnTo>
                    <a:lnTo>
                      <a:pt x="152" y="24"/>
                    </a:lnTo>
                    <a:lnTo>
                      <a:pt x="154" y="28"/>
                    </a:lnTo>
                    <a:lnTo>
                      <a:pt x="162" y="32"/>
                    </a:lnTo>
                    <a:lnTo>
                      <a:pt x="174" y="32"/>
                    </a:lnTo>
                    <a:lnTo>
                      <a:pt x="180" y="36"/>
                    </a:lnTo>
                    <a:lnTo>
                      <a:pt x="184" y="40"/>
                    </a:lnTo>
                    <a:lnTo>
                      <a:pt x="202" y="40"/>
                    </a:lnTo>
                    <a:lnTo>
                      <a:pt x="204" y="44"/>
                    </a:lnTo>
                    <a:lnTo>
                      <a:pt x="198" y="56"/>
                    </a:lnTo>
                    <a:lnTo>
                      <a:pt x="194" y="64"/>
                    </a:lnTo>
                    <a:lnTo>
                      <a:pt x="194" y="70"/>
                    </a:lnTo>
                    <a:lnTo>
                      <a:pt x="192" y="74"/>
                    </a:lnTo>
                    <a:lnTo>
                      <a:pt x="188" y="74"/>
                    </a:lnTo>
                    <a:lnTo>
                      <a:pt x="178" y="84"/>
                    </a:lnTo>
                    <a:lnTo>
                      <a:pt x="170" y="96"/>
                    </a:lnTo>
                    <a:lnTo>
                      <a:pt x="186" y="96"/>
                    </a:lnTo>
                    <a:lnTo>
                      <a:pt x="186" y="106"/>
                    </a:lnTo>
                    <a:lnTo>
                      <a:pt x="186" y="112"/>
                    </a:lnTo>
                    <a:lnTo>
                      <a:pt x="188" y="116"/>
                    </a:lnTo>
                    <a:lnTo>
                      <a:pt x="184" y="124"/>
                    </a:lnTo>
                    <a:lnTo>
                      <a:pt x="186" y="140"/>
                    </a:lnTo>
                    <a:lnTo>
                      <a:pt x="194" y="140"/>
                    </a:lnTo>
                    <a:lnTo>
                      <a:pt x="194" y="148"/>
                    </a:lnTo>
                    <a:lnTo>
                      <a:pt x="186" y="150"/>
                    </a:lnTo>
                    <a:lnTo>
                      <a:pt x="182" y="158"/>
                    </a:lnTo>
                    <a:lnTo>
                      <a:pt x="172" y="162"/>
                    </a:lnTo>
                    <a:lnTo>
                      <a:pt x="160" y="156"/>
                    </a:lnTo>
                    <a:lnTo>
                      <a:pt x="150" y="154"/>
                    </a:lnTo>
                    <a:lnTo>
                      <a:pt x="138" y="152"/>
                    </a:lnTo>
                    <a:lnTo>
                      <a:pt x="128" y="156"/>
                    </a:lnTo>
                    <a:lnTo>
                      <a:pt x="122" y="162"/>
                    </a:lnTo>
                    <a:lnTo>
                      <a:pt x="122" y="172"/>
                    </a:lnTo>
                    <a:lnTo>
                      <a:pt x="106" y="172"/>
                    </a:lnTo>
                    <a:lnTo>
                      <a:pt x="92" y="166"/>
                    </a:lnTo>
                    <a:lnTo>
                      <a:pt x="80" y="168"/>
                    </a:lnTo>
                    <a:lnTo>
                      <a:pt x="64" y="162"/>
                    </a:lnTo>
                    <a:lnTo>
                      <a:pt x="50" y="156"/>
                    </a:lnTo>
                    <a:lnTo>
                      <a:pt x="50" y="144"/>
                    </a:lnTo>
                    <a:lnTo>
                      <a:pt x="56" y="128"/>
                    </a:lnTo>
                    <a:lnTo>
                      <a:pt x="56" y="116"/>
                    </a:lnTo>
                    <a:lnTo>
                      <a:pt x="64" y="116"/>
                    </a:lnTo>
                    <a:lnTo>
                      <a:pt x="56" y="98"/>
                    </a:lnTo>
                    <a:lnTo>
                      <a:pt x="44" y="90"/>
                    </a:lnTo>
                    <a:lnTo>
                      <a:pt x="42" y="82"/>
                    </a:lnTo>
                    <a:lnTo>
                      <a:pt x="36" y="76"/>
                    </a:lnTo>
                    <a:lnTo>
                      <a:pt x="26" y="70"/>
                    </a:lnTo>
                    <a:lnTo>
                      <a:pt x="18" y="66"/>
                    </a:lnTo>
                    <a:lnTo>
                      <a:pt x="6" y="66"/>
                    </a:lnTo>
                    <a:lnTo>
                      <a:pt x="0" y="60"/>
                    </a:lnTo>
                    <a:lnTo>
                      <a:pt x="2" y="52"/>
                    </a:lnTo>
                    <a:lnTo>
                      <a:pt x="8" y="50"/>
                    </a:lnTo>
                    <a:lnTo>
                      <a:pt x="18" y="48"/>
                    </a:lnTo>
                    <a:lnTo>
                      <a:pt x="26" y="48"/>
                    </a:lnTo>
                    <a:lnTo>
                      <a:pt x="32" y="54"/>
                    </a:lnTo>
                    <a:lnTo>
                      <a:pt x="40" y="50"/>
                    </a:lnTo>
                    <a:lnTo>
                      <a:pt x="48" y="52"/>
                    </a:lnTo>
                    <a:lnTo>
                      <a:pt x="54" y="46"/>
                    </a:lnTo>
                    <a:lnTo>
                      <a:pt x="50" y="36"/>
                    </a:lnTo>
                    <a:lnTo>
                      <a:pt x="48" y="30"/>
                    </a:lnTo>
                    <a:lnTo>
                      <a:pt x="54" y="30"/>
                    </a:lnTo>
                    <a:lnTo>
                      <a:pt x="62" y="36"/>
                    </a:lnTo>
                    <a:lnTo>
                      <a:pt x="76" y="34"/>
                    </a:lnTo>
                    <a:lnTo>
                      <a:pt x="84" y="28"/>
                    </a:lnTo>
                    <a:lnTo>
                      <a:pt x="96" y="22"/>
                    </a:lnTo>
                    <a:lnTo>
                      <a:pt x="106" y="18"/>
                    </a:lnTo>
                    <a:lnTo>
                      <a:pt x="106" y="4"/>
                    </a:lnTo>
                    <a:lnTo>
                      <a:pt x="11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4" name="Freeform 163">
                <a:extLst>
                  <a:ext uri="{FF2B5EF4-FFF2-40B4-BE49-F238E27FC236}">
                    <a16:creationId xmlns:a16="http://schemas.microsoft.com/office/drawing/2014/main" id="{569AE577-E57F-4B0B-973A-BD2C9BBC5B73}"/>
                  </a:ext>
                </a:extLst>
              </p:cNvPr>
              <p:cNvSpPr>
                <a:spLocks/>
              </p:cNvSpPr>
              <p:nvPr/>
            </p:nvSpPr>
            <p:spPr bwMode="auto">
              <a:xfrm>
                <a:off x="6016570" y="2773893"/>
                <a:ext cx="25728" cy="50055"/>
              </a:xfrm>
              <a:custGeom>
                <a:avLst/>
                <a:gdLst/>
                <a:ahLst/>
                <a:cxnLst>
                  <a:cxn ang="0">
                    <a:pos x="10" y="0"/>
                  </a:cxn>
                  <a:cxn ang="0">
                    <a:pos x="4" y="2"/>
                  </a:cxn>
                  <a:cxn ang="0">
                    <a:pos x="0" y="6"/>
                  </a:cxn>
                  <a:cxn ang="0">
                    <a:pos x="0" y="14"/>
                  </a:cxn>
                  <a:cxn ang="0">
                    <a:pos x="0" y="22"/>
                  </a:cxn>
                  <a:cxn ang="0">
                    <a:pos x="6" y="26"/>
                  </a:cxn>
                  <a:cxn ang="0">
                    <a:pos x="10" y="18"/>
                  </a:cxn>
                  <a:cxn ang="0">
                    <a:pos x="8" y="12"/>
                  </a:cxn>
                  <a:cxn ang="0">
                    <a:pos x="14" y="10"/>
                  </a:cxn>
                  <a:cxn ang="0">
                    <a:pos x="10" y="0"/>
                  </a:cxn>
                </a:cxnLst>
                <a:rect l="0" t="0" r="r" b="b"/>
                <a:pathLst>
                  <a:path w="14" h="26">
                    <a:moveTo>
                      <a:pt x="10" y="0"/>
                    </a:moveTo>
                    <a:lnTo>
                      <a:pt x="4" y="2"/>
                    </a:lnTo>
                    <a:lnTo>
                      <a:pt x="0" y="6"/>
                    </a:lnTo>
                    <a:lnTo>
                      <a:pt x="0" y="14"/>
                    </a:lnTo>
                    <a:lnTo>
                      <a:pt x="0" y="22"/>
                    </a:lnTo>
                    <a:lnTo>
                      <a:pt x="6" y="26"/>
                    </a:lnTo>
                    <a:lnTo>
                      <a:pt x="10" y="18"/>
                    </a:lnTo>
                    <a:lnTo>
                      <a:pt x="8" y="12"/>
                    </a:lnTo>
                    <a:lnTo>
                      <a:pt x="14" y="10"/>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5" name="Freeform 164">
                <a:extLst>
                  <a:ext uri="{FF2B5EF4-FFF2-40B4-BE49-F238E27FC236}">
                    <a16:creationId xmlns:a16="http://schemas.microsoft.com/office/drawing/2014/main" id="{36A2D310-115F-45C8-B6EA-DE95636507B6}"/>
                  </a:ext>
                </a:extLst>
              </p:cNvPr>
              <p:cNvSpPr>
                <a:spLocks/>
              </p:cNvSpPr>
              <p:nvPr/>
            </p:nvSpPr>
            <p:spPr bwMode="auto">
              <a:xfrm>
                <a:off x="6005545" y="2839354"/>
                <a:ext cx="36756" cy="73156"/>
              </a:xfrm>
              <a:custGeom>
                <a:avLst/>
                <a:gdLst/>
                <a:ahLst/>
                <a:cxnLst>
                  <a:cxn ang="0">
                    <a:pos x="10" y="0"/>
                  </a:cxn>
                  <a:cxn ang="0">
                    <a:pos x="8" y="4"/>
                  </a:cxn>
                  <a:cxn ang="0">
                    <a:pos x="2" y="4"/>
                  </a:cxn>
                  <a:cxn ang="0">
                    <a:pos x="0" y="12"/>
                  </a:cxn>
                  <a:cxn ang="0">
                    <a:pos x="4" y="16"/>
                  </a:cxn>
                  <a:cxn ang="0">
                    <a:pos x="4" y="26"/>
                  </a:cxn>
                  <a:cxn ang="0">
                    <a:pos x="4" y="36"/>
                  </a:cxn>
                  <a:cxn ang="0">
                    <a:pos x="10" y="38"/>
                  </a:cxn>
                  <a:cxn ang="0">
                    <a:pos x="14" y="34"/>
                  </a:cxn>
                  <a:cxn ang="0">
                    <a:pos x="20" y="28"/>
                  </a:cxn>
                  <a:cxn ang="0">
                    <a:pos x="18" y="14"/>
                  </a:cxn>
                  <a:cxn ang="0">
                    <a:pos x="20" y="6"/>
                  </a:cxn>
                  <a:cxn ang="0">
                    <a:pos x="18" y="2"/>
                  </a:cxn>
                  <a:cxn ang="0">
                    <a:pos x="10" y="0"/>
                  </a:cxn>
                </a:cxnLst>
                <a:rect l="0" t="0" r="r" b="b"/>
                <a:pathLst>
                  <a:path w="20" h="38">
                    <a:moveTo>
                      <a:pt x="10" y="0"/>
                    </a:moveTo>
                    <a:lnTo>
                      <a:pt x="8" y="4"/>
                    </a:lnTo>
                    <a:lnTo>
                      <a:pt x="2" y="4"/>
                    </a:lnTo>
                    <a:lnTo>
                      <a:pt x="0" y="12"/>
                    </a:lnTo>
                    <a:lnTo>
                      <a:pt x="4" y="16"/>
                    </a:lnTo>
                    <a:lnTo>
                      <a:pt x="4" y="26"/>
                    </a:lnTo>
                    <a:lnTo>
                      <a:pt x="4" y="36"/>
                    </a:lnTo>
                    <a:lnTo>
                      <a:pt x="10" y="38"/>
                    </a:lnTo>
                    <a:lnTo>
                      <a:pt x="14" y="34"/>
                    </a:lnTo>
                    <a:lnTo>
                      <a:pt x="20" y="28"/>
                    </a:lnTo>
                    <a:lnTo>
                      <a:pt x="18" y="14"/>
                    </a:lnTo>
                    <a:lnTo>
                      <a:pt x="20" y="6"/>
                    </a:lnTo>
                    <a:lnTo>
                      <a:pt x="18" y="2"/>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6" name="Freeform 168">
                <a:extLst>
                  <a:ext uri="{FF2B5EF4-FFF2-40B4-BE49-F238E27FC236}">
                    <a16:creationId xmlns:a16="http://schemas.microsoft.com/office/drawing/2014/main" id="{B1516569-603B-44CC-9D48-6E57DE28D04F}"/>
                  </a:ext>
                </a:extLst>
              </p:cNvPr>
              <p:cNvSpPr>
                <a:spLocks/>
              </p:cNvSpPr>
              <p:nvPr/>
            </p:nvSpPr>
            <p:spPr bwMode="auto">
              <a:xfrm>
                <a:off x="6053330" y="2265638"/>
                <a:ext cx="22054" cy="26953"/>
              </a:xfrm>
              <a:custGeom>
                <a:avLst/>
                <a:gdLst/>
                <a:ahLst/>
                <a:cxnLst>
                  <a:cxn ang="0">
                    <a:pos x="2" y="0"/>
                  </a:cxn>
                  <a:cxn ang="0">
                    <a:pos x="12" y="0"/>
                  </a:cxn>
                  <a:cxn ang="0">
                    <a:pos x="12" y="8"/>
                  </a:cxn>
                  <a:cxn ang="0">
                    <a:pos x="12" y="14"/>
                  </a:cxn>
                  <a:cxn ang="0">
                    <a:pos x="4" y="14"/>
                  </a:cxn>
                  <a:cxn ang="0">
                    <a:pos x="0" y="8"/>
                  </a:cxn>
                  <a:cxn ang="0">
                    <a:pos x="2" y="0"/>
                  </a:cxn>
                </a:cxnLst>
                <a:rect l="0" t="0" r="r" b="b"/>
                <a:pathLst>
                  <a:path w="12" h="14">
                    <a:moveTo>
                      <a:pt x="2" y="0"/>
                    </a:moveTo>
                    <a:lnTo>
                      <a:pt x="12" y="0"/>
                    </a:lnTo>
                    <a:lnTo>
                      <a:pt x="12" y="8"/>
                    </a:lnTo>
                    <a:lnTo>
                      <a:pt x="12" y="14"/>
                    </a:lnTo>
                    <a:lnTo>
                      <a:pt x="4" y="14"/>
                    </a:lnTo>
                    <a:lnTo>
                      <a:pt x="0" y="8"/>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7" name="Freeform 170">
                <a:extLst>
                  <a:ext uri="{FF2B5EF4-FFF2-40B4-BE49-F238E27FC236}">
                    <a16:creationId xmlns:a16="http://schemas.microsoft.com/office/drawing/2014/main" id="{F01D941A-3C5D-4003-A300-7C4F85B1153E}"/>
                  </a:ext>
                </a:extLst>
              </p:cNvPr>
              <p:cNvSpPr>
                <a:spLocks/>
              </p:cNvSpPr>
              <p:nvPr/>
            </p:nvSpPr>
            <p:spPr bwMode="auto">
              <a:xfrm>
                <a:off x="5939382" y="2296444"/>
                <a:ext cx="262809" cy="304176"/>
              </a:xfrm>
              <a:custGeom>
                <a:avLst/>
                <a:gdLst/>
                <a:ahLst/>
                <a:cxnLst>
                  <a:cxn ang="0">
                    <a:pos x="10" y="30"/>
                  </a:cxn>
                  <a:cxn ang="0">
                    <a:pos x="18" y="28"/>
                  </a:cxn>
                  <a:cxn ang="0">
                    <a:pos x="26" y="28"/>
                  </a:cxn>
                  <a:cxn ang="0">
                    <a:pos x="36" y="32"/>
                  </a:cxn>
                  <a:cxn ang="0">
                    <a:pos x="40" y="26"/>
                  </a:cxn>
                  <a:cxn ang="0">
                    <a:pos x="48" y="22"/>
                  </a:cxn>
                  <a:cxn ang="0">
                    <a:pos x="46" y="16"/>
                  </a:cxn>
                  <a:cxn ang="0">
                    <a:pos x="44" y="8"/>
                  </a:cxn>
                  <a:cxn ang="0">
                    <a:pos x="46" y="2"/>
                  </a:cxn>
                  <a:cxn ang="0">
                    <a:pos x="56" y="0"/>
                  </a:cxn>
                  <a:cxn ang="0">
                    <a:pos x="62" y="6"/>
                  </a:cxn>
                  <a:cxn ang="0">
                    <a:pos x="64" y="12"/>
                  </a:cxn>
                  <a:cxn ang="0">
                    <a:pos x="74" y="16"/>
                  </a:cxn>
                  <a:cxn ang="0">
                    <a:pos x="80" y="20"/>
                  </a:cxn>
                  <a:cxn ang="0">
                    <a:pos x="89" y="22"/>
                  </a:cxn>
                  <a:cxn ang="0">
                    <a:pos x="95" y="16"/>
                  </a:cxn>
                  <a:cxn ang="0">
                    <a:pos x="109" y="12"/>
                  </a:cxn>
                  <a:cxn ang="0">
                    <a:pos x="117" y="10"/>
                  </a:cxn>
                  <a:cxn ang="0">
                    <a:pos x="119" y="16"/>
                  </a:cxn>
                  <a:cxn ang="0">
                    <a:pos x="131" y="24"/>
                  </a:cxn>
                  <a:cxn ang="0">
                    <a:pos x="135" y="34"/>
                  </a:cxn>
                  <a:cxn ang="0">
                    <a:pos x="131" y="46"/>
                  </a:cxn>
                  <a:cxn ang="0">
                    <a:pos x="139" y="50"/>
                  </a:cxn>
                  <a:cxn ang="0">
                    <a:pos x="137" y="60"/>
                  </a:cxn>
                  <a:cxn ang="0">
                    <a:pos x="139" y="74"/>
                  </a:cxn>
                  <a:cxn ang="0">
                    <a:pos x="143" y="82"/>
                  </a:cxn>
                  <a:cxn ang="0">
                    <a:pos x="137" y="84"/>
                  </a:cxn>
                  <a:cxn ang="0">
                    <a:pos x="129" y="86"/>
                  </a:cxn>
                  <a:cxn ang="0">
                    <a:pos x="119" y="90"/>
                  </a:cxn>
                  <a:cxn ang="0">
                    <a:pos x="107" y="94"/>
                  </a:cxn>
                  <a:cxn ang="0">
                    <a:pos x="95" y="100"/>
                  </a:cxn>
                  <a:cxn ang="0">
                    <a:pos x="103" y="110"/>
                  </a:cxn>
                  <a:cxn ang="0">
                    <a:pos x="111" y="120"/>
                  </a:cxn>
                  <a:cxn ang="0">
                    <a:pos x="123" y="128"/>
                  </a:cxn>
                  <a:cxn ang="0">
                    <a:pos x="123" y="134"/>
                  </a:cxn>
                  <a:cxn ang="0">
                    <a:pos x="115" y="138"/>
                  </a:cxn>
                  <a:cxn ang="0">
                    <a:pos x="107" y="142"/>
                  </a:cxn>
                  <a:cxn ang="0">
                    <a:pos x="107" y="150"/>
                  </a:cxn>
                  <a:cxn ang="0">
                    <a:pos x="95" y="150"/>
                  </a:cxn>
                  <a:cxn ang="0">
                    <a:pos x="85" y="156"/>
                  </a:cxn>
                  <a:cxn ang="0">
                    <a:pos x="56" y="158"/>
                  </a:cxn>
                  <a:cxn ang="0">
                    <a:pos x="58" y="154"/>
                  </a:cxn>
                  <a:cxn ang="0">
                    <a:pos x="56" y="152"/>
                  </a:cxn>
                  <a:cxn ang="0">
                    <a:pos x="48" y="150"/>
                  </a:cxn>
                  <a:cxn ang="0">
                    <a:pos x="38" y="152"/>
                  </a:cxn>
                  <a:cxn ang="0">
                    <a:pos x="28" y="152"/>
                  </a:cxn>
                  <a:cxn ang="0">
                    <a:pos x="22" y="152"/>
                  </a:cxn>
                  <a:cxn ang="0">
                    <a:pos x="22" y="146"/>
                  </a:cxn>
                  <a:cxn ang="0">
                    <a:pos x="32" y="126"/>
                  </a:cxn>
                  <a:cxn ang="0">
                    <a:pos x="30" y="122"/>
                  </a:cxn>
                  <a:cxn ang="0">
                    <a:pos x="12" y="122"/>
                  </a:cxn>
                  <a:cxn ang="0">
                    <a:pos x="8" y="118"/>
                  </a:cxn>
                  <a:cxn ang="0">
                    <a:pos x="2" y="114"/>
                  </a:cxn>
                  <a:cxn ang="0">
                    <a:pos x="4" y="106"/>
                  </a:cxn>
                  <a:cxn ang="0">
                    <a:pos x="2" y="102"/>
                  </a:cxn>
                  <a:cxn ang="0">
                    <a:pos x="4" y="96"/>
                  </a:cxn>
                  <a:cxn ang="0">
                    <a:pos x="0" y="86"/>
                  </a:cxn>
                  <a:cxn ang="0">
                    <a:pos x="0" y="68"/>
                  </a:cxn>
                  <a:cxn ang="0">
                    <a:pos x="12" y="60"/>
                  </a:cxn>
                  <a:cxn ang="0">
                    <a:pos x="12" y="50"/>
                  </a:cxn>
                  <a:cxn ang="0">
                    <a:pos x="16" y="44"/>
                  </a:cxn>
                  <a:cxn ang="0">
                    <a:pos x="10" y="30"/>
                  </a:cxn>
                </a:cxnLst>
                <a:rect l="0" t="0" r="r" b="b"/>
                <a:pathLst>
                  <a:path w="143" h="158">
                    <a:moveTo>
                      <a:pt x="10" y="30"/>
                    </a:moveTo>
                    <a:lnTo>
                      <a:pt x="18" y="28"/>
                    </a:lnTo>
                    <a:lnTo>
                      <a:pt x="26" y="28"/>
                    </a:lnTo>
                    <a:lnTo>
                      <a:pt x="36" y="32"/>
                    </a:lnTo>
                    <a:lnTo>
                      <a:pt x="40" y="26"/>
                    </a:lnTo>
                    <a:lnTo>
                      <a:pt x="48" y="22"/>
                    </a:lnTo>
                    <a:lnTo>
                      <a:pt x="46" y="16"/>
                    </a:lnTo>
                    <a:lnTo>
                      <a:pt x="44" y="8"/>
                    </a:lnTo>
                    <a:lnTo>
                      <a:pt x="46" y="2"/>
                    </a:lnTo>
                    <a:lnTo>
                      <a:pt x="56" y="0"/>
                    </a:lnTo>
                    <a:lnTo>
                      <a:pt x="62" y="6"/>
                    </a:lnTo>
                    <a:lnTo>
                      <a:pt x="64" y="12"/>
                    </a:lnTo>
                    <a:lnTo>
                      <a:pt x="74" y="16"/>
                    </a:lnTo>
                    <a:lnTo>
                      <a:pt x="80" y="20"/>
                    </a:lnTo>
                    <a:lnTo>
                      <a:pt x="89" y="22"/>
                    </a:lnTo>
                    <a:lnTo>
                      <a:pt x="95" y="16"/>
                    </a:lnTo>
                    <a:lnTo>
                      <a:pt x="109" y="12"/>
                    </a:lnTo>
                    <a:lnTo>
                      <a:pt x="117" y="10"/>
                    </a:lnTo>
                    <a:lnTo>
                      <a:pt x="119" y="16"/>
                    </a:lnTo>
                    <a:lnTo>
                      <a:pt x="131" y="24"/>
                    </a:lnTo>
                    <a:lnTo>
                      <a:pt x="135" y="34"/>
                    </a:lnTo>
                    <a:lnTo>
                      <a:pt x="131" y="46"/>
                    </a:lnTo>
                    <a:lnTo>
                      <a:pt x="139" y="50"/>
                    </a:lnTo>
                    <a:lnTo>
                      <a:pt x="137" y="60"/>
                    </a:lnTo>
                    <a:lnTo>
                      <a:pt x="139" y="74"/>
                    </a:lnTo>
                    <a:lnTo>
                      <a:pt x="143" y="82"/>
                    </a:lnTo>
                    <a:lnTo>
                      <a:pt x="137" y="84"/>
                    </a:lnTo>
                    <a:lnTo>
                      <a:pt x="129" y="86"/>
                    </a:lnTo>
                    <a:lnTo>
                      <a:pt x="119" y="90"/>
                    </a:lnTo>
                    <a:lnTo>
                      <a:pt x="107" y="94"/>
                    </a:lnTo>
                    <a:lnTo>
                      <a:pt x="95" y="100"/>
                    </a:lnTo>
                    <a:lnTo>
                      <a:pt x="103" y="110"/>
                    </a:lnTo>
                    <a:lnTo>
                      <a:pt x="111" y="120"/>
                    </a:lnTo>
                    <a:lnTo>
                      <a:pt x="123" y="128"/>
                    </a:lnTo>
                    <a:lnTo>
                      <a:pt x="123" y="134"/>
                    </a:lnTo>
                    <a:lnTo>
                      <a:pt x="115" y="138"/>
                    </a:lnTo>
                    <a:lnTo>
                      <a:pt x="107" y="142"/>
                    </a:lnTo>
                    <a:lnTo>
                      <a:pt x="107" y="150"/>
                    </a:lnTo>
                    <a:lnTo>
                      <a:pt x="95" y="150"/>
                    </a:lnTo>
                    <a:lnTo>
                      <a:pt x="85" y="156"/>
                    </a:lnTo>
                    <a:lnTo>
                      <a:pt x="56" y="158"/>
                    </a:lnTo>
                    <a:lnTo>
                      <a:pt x="58" y="154"/>
                    </a:lnTo>
                    <a:lnTo>
                      <a:pt x="56" y="152"/>
                    </a:lnTo>
                    <a:lnTo>
                      <a:pt x="48" y="150"/>
                    </a:lnTo>
                    <a:lnTo>
                      <a:pt x="38" y="152"/>
                    </a:lnTo>
                    <a:lnTo>
                      <a:pt x="28" y="152"/>
                    </a:lnTo>
                    <a:lnTo>
                      <a:pt x="22" y="152"/>
                    </a:lnTo>
                    <a:lnTo>
                      <a:pt x="22" y="146"/>
                    </a:lnTo>
                    <a:lnTo>
                      <a:pt x="32" y="126"/>
                    </a:lnTo>
                    <a:lnTo>
                      <a:pt x="30" y="122"/>
                    </a:lnTo>
                    <a:lnTo>
                      <a:pt x="12" y="122"/>
                    </a:lnTo>
                    <a:lnTo>
                      <a:pt x="8" y="118"/>
                    </a:lnTo>
                    <a:lnTo>
                      <a:pt x="2" y="114"/>
                    </a:lnTo>
                    <a:lnTo>
                      <a:pt x="4" y="106"/>
                    </a:lnTo>
                    <a:lnTo>
                      <a:pt x="2" y="102"/>
                    </a:lnTo>
                    <a:lnTo>
                      <a:pt x="4" y="96"/>
                    </a:lnTo>
                    <a:lnTo>
                      <a:pt x="0" y="86"/>
                    </a:lnTo>
                    <a:lnTo>
                      <a:pt x="0" y="68"/>
                    </a:lnTo>
                    <a:lnTo>
                      <a:pt x="12" y="60"/>
                    </a:lnTo>
                    <a:lnTo>
                      <a:pt x="12" y="50"/>
                    </a:lnTo>
                    <a:lnTo>
                      <a:pt x="16" y="44"/>
                    </a:lnTo>
                    <a:lnTo>
                      <a:pt x="10"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8" name="Freeform 176">
                <a:extLst>
                  <a:ext uri="{FF2B5EF4-FFF2-40B4-BE49-F238E27FC236}">
                    <a16:creationId xmlns:a16="http://schemas.microsoft.com/office/drawing/2014/main" id="{15C2EAE8-976E-47E1-97D0-C4386F400349}"/>
                  </a:ext>
                </a:extLst>
              </p:cNvPr>
              <p:cNvSpPr>
                <a:spLocks/>
              </p:cNvSpPr>
              <p:nvPr/>
            </p:nvSpPr>
            <p:spPr bwMode="auto">
              <a:xfrm>
                <a:off x="6147057" y="2612169"/>
                <a:ext cx="95565" cy="57755"/>
              </a:xfrm>
              <a:custGeom>
                <a:avLst/>
                <a:gdLst/>
                <a:ahLst/>
                <a:cxnLst>
                  <a:cxn ang="0">
                    <a:pos x="10" y="28"/>
                  </a:cxn>
                  <a:cxn ang="0">
                    <a:pos x="20" y="30"/>
                  </a:cxn>
                  <a:cxn ang="0">
                    <a:pos x="32" y="28"/>
                  </a:cxn>
                  <a:cxn ang="0">
                    <a:pos x="38" y="22"/>
                  </a:cxn>
                  <a:cxn ang="0">
                    <a:pos x="44" y="16"/>
                  </a:cxn>
                  <a:cxn ang="0">
                    <a:pos x="52" y="8"/>
                  </a:cxn>
                  <a:cxn ang="0">
                    <a:pos x="50" y="0"/>
                  </a:cxn>
                  <a:cxn ang="0">
                    <a:pos x="44" y="4"/>
                  </a:cxn>
                  <a:cxn ang="0">
                    <a:pos x="30" y="10"/>
                  </a:cxn>
                  <a:cxn ang="0">
                    <a:pos x="18" y="12"/>
                  </a:cxn>
                  <a:cxn ang="0">
                    <a:pos x="8" y="8"/>
                  </a:cxn>
                  <a:cxn ang="0">
                    <a:pos x="2" y="16"/>
                  </a:cxn>
                  <a:cxn ang="0">
                    <a:pos x="0" y="24"/>
                  </a:cxn>
                  <a:cxn ang="0">
                    <a:pos x="10" y="28"/>
                  </a:cxn>
                </a:cxnLst>
                <a:rect l="0" t="0" r="r" b="b"/>
                <a:pathLst>
                  <a:path w="52" h="30">
                    <a:moveTo>
                      <a:pt x="10" y="28"/>
                    </a:moveTo>
                    <a:lnTo>
                      <a:pt x="20" y="30"/>
                    </a:lnTo>
                    <a:lnTo>
                      <a:pt x="32" y="28"/>
                    </a:lnTo>
                    <a:lnTo>
                      <a:pt x="38" y="22"/>
                    </a:lnTo>
                    <a:lnTo>
                      <a:pt x="44" y="16"/>
                    </a:lnTo>
                    <a:lnTo>
                      <a:pt x="52" y="8"/>
                    </a:lnTo>
                    <a:lnTo>
                      <a:pt x="50" y="0"/>
                    </a:lnTo>
                    <a:lnTo>
                      <a:pt x="44" y="4"/>
                    </a:lnTo>
                    <a:lnTo>
                      <a:pt x="30" y="10"/>
                    </a:lnTo>
                    <a:lnTo>
                      <a:pt x="18" y="12"/>
                    </a:lnTo>
                    <a:lnTo>
                      <a:pt x="8" y="8"/>
                    </a:lnTo>
                    <a:lnTo>
                      <a:pt x="2" y="16"/>
                    </a:lnTo>
                    <a:lnTo>
                      <a:pt x="0" y="24"/>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9" name="Freeform 177">
                <a:extLst>
                  <a:ext uri="{FF2B5EF4-FFF2-40B4-BE49-F238E27FC236}">
                    <a16:creationId xmlns:a16="http://schemas.microsoft.com/office/drawing/2014/main" id="{C5EE2DC2-1175-40CD-87D5-EB5F8B504B55}"/>
                  </a:ext>
                </a:extLst>
              </p:cNvPr>
              <p:cNvSpPr>
                <a:spLocks/>
              </p:cNvSpPr>
              <p:nvPr/>
            </p:nvSpPr>
            <p:spPr bwMode="auto">
              <a:xfrm>
                <a:off x="6158084" y="2627594"/>
                <a:ext cx="165405" cy="142463"/>
              </a:xfrm>
              <a:custGeom>
                <a:avLst/>
                <a:gdLst/>
                <a:ahLst/>
                <a:cxnLst>
                  <a:cxn ang="0">
                    <a:pos x="84" y="16"/>
                  </a:cxn>
                  <a:cxn ang="0">
                    <a:pos x="86" y="24"/>
                  </a:cxn>
                  <a:cxn ang="0">
                    <a:pos x="90" y="30"/>
                  </a:cxn>
                  <a:cxn ang="0">
                    <a:pos x="86" y="34"/>
                  </a:cxn>
                  <a:cxn ang="0">
                    <a:pos x="70" y="32"/>
                  </a:cxn>
                  <a:cxn ang="0">
                    <a:pos x="54" y="30"/>
                  </a:cxn>
                  <a:cxn ang="0">
                    <a:pos x="48" y="28"/>
                  </a:cxn>
                  <a:cxn ang="0">
                    <a:pos x="36" y="30"/>
                  </a:cxn>
                  <a:cxn ang="0">
                    <a:pos x="38" y="38"/>
                  </a:cxn>
                  <a:cxn ang="0">
                    <a:pos x="42" y="50"/>
                  </a:cxn>
                  <a:cxn ang="0">
                    <a:pos x="46" y="56"/>
                  </a:cxn>
                  <a:cxn ang="0">
                    <a:pos x="56" y="64"/>
                  </a:cxn>
                  <a:cxn ang="0">
                    <a:pos x="62" y="68"/>
                  </a:cxn>
                  <a:cxn ang="0">
                    <a:pos x="60" y="74"/>
                  </a:cxn>
                  <a:cxn ang="0">
                    <a:pos x="48" y="64"/>
                  </a:cxn>
                  <a:cxn ang="0">
                    <a:pos x="36" y="56"/>
                  </a:cxn>
                  <a:cxn ang="0">
                    <a:pos x="28" y="48"/>
                  </a:cxn>
                  <a:cxn ang="0">
                    <a:pos x="24" y="40"/>
                  </a:cxn>
                  <a:cxn ang="0">
                    <a:pos x="22" y="32"/>
                  </a:cxn>
                  <a:cxn ang="0">
                    <a:pos x="16" y="32"/>
                  </a:cxn>
                  <a:cxn ang="0">
                    <a:pos x="8" y="36"/>
                  </a:cxn>
                  <a:cxn ang="0">
                    <a:pos x="0" y="32"/>
                  </a:cxn>
                  <a:cxn ang="0">
                    <a:pos x="0" y="24"/>
                  </a:cxn>
                  <a:cxn ang="0">
                    <a:pos x="4" y="20"/>
                  </a:cxn>
                  <a:cxn ang="0">
                    <a:pos x="8" y="22"/>
                  </a:cxn>
                  <a:cxn ang="0">
                    <a:pos x="14" y="22"/>
                  </a:cxn>
                  <a:cxn ang="0">
                    <a:pos x="26" y="20"/>
                  </a:cxn>
                  <a:cxn ang="0">
                    <a:pos x="32" y="14"/>
                  </a:cxn>
                  <a:cxn ang="0">
                    <a:pos x="38" y="8"/>
                  </a:cxn>
                  <a:cxn ang="0">
                    <a:pos x="46" y="0"/>
                  </a:cxn>
                  <a:cxn ang="0">
                    <a:pos x="54" y="8"/>
                  </a:cxn>
                  <a:cxn ang="0">
                    <a:pos x="66" y="18"/>
                  </a:cxn>
                  <a:cxn ang="0">
                    <a:pos x="74" y="18"/>
                  </a:cxn>
                  <a:cxn ang="0">
                    <a:pos x="84" y="16"/>
                  </a:cxn>
                </a:cxnLst>
                <a:rect l="0" t="0" r="r" b="b"/>
                <a:pathLst>
                  <a:path w="90" h="74">
                    <a:moveTo>
                      <a:pt x="84" y="16"/>
                    </a:moveTo>
                    <a:lnTo>
                      <a:pt x="86" y="24"/>
                    </a:lnTo>
                    <a:lnTo>
                      <a:pt x="90" y="30"/>
                    </a:lnTo>
                    <a:lnTo>
                      <a:pt x="86" y="34"/>
                    </a:lnTo>
                    <a:lnTo>
                      <a:pt x="70" y="32"/>
                    </a:lnTo>
                    <a:lnTo>
                      <a:pt x="54" y="30"/>
                    </a:lnTo>
                    <a:lnTo>
                      <a:pt x="48" y="28"/>
                    </a:lnTo>
                    <a:lnTo>
                      <a:pt x="36" y="30"/>
                    </a:lnTo>
                    <a:lnTo>
                      <a:pt x="38" y="38"/>
                    </a:lnTo>
                    <a:lnTo>
                      <a:pt x="42" y="50"/>
                    </a:lnTo>
                    <a:lnTo>
                      <a:pt x="46" y="56"/>
                    </a:lnTo>
                    <a:lnTo>
                      <a:pt x="56" y="64"/>
                    </a:lnTo>
                    <a:lnTo>
                      <a:pt x="62" y="68"/>
                    </a:lnTo>
                    <a:lnTo>
                      <a:pt x="60" y="74"/>
                    </a:lnTo>
                    <a:lnTo>
                      <a:pt x="48" y="64"/>
                    </a:lnTo>
                    <a:lnTo>
                      <a:pt x="36" y="56"/>
                    </a:lnTo>
                    <a:lnTo>
                      <a:pt x="28" y="48"/>
                    </a:lnTo>
                    <a:lnTo>
                      <a:pt x="24" y="40"/>
                    </a:lnTo>
                    <a:lnTo>
                      <a:pt x="22" y="32"/>
                    </a:lnTo>
                    <a:lnTo>
                      <a:pt x="16" y="32"/>
                    </a:lnTo>
                    <a:lnTo>
                      <a:pt x="8" y="36"/>
                    </a:lnTo>
                    <a:lnTo>
                      <a:pt x="0" y="32"/>
                    </a:lnTo>
                    <a:lnTo>
                      <a:pt x="0" y="24"/>
                    </a:lnTo>
                    <a:lnTo>
                      <a:pt x="4" y="20"/>
                    </a:lnTo>
                    <a:lnTo>
                      <a:pt x="8" y="22"/>
                    </a:lnTo>
                    <a:lnTo>
                      <a:pt x="14" y="22"/>
                    </a:lnTo>
                    <a:lnTo>
                      <a:pt x="26" y="20"/>
                    </a:lnTo>
                    <a:lnTo>
                      <a:pt x="32" y="14"/>
                    </a:lnTo>
                    <a:lnTo>
                      <a:pt x="38" y="8"/>
                    </a:lnTo>
                    <a:lnTo>
                      <a:pt x="46" y="0"/>
                    </a:lnTo>
                    <a:lnTo>
                      <a:pt x="54" y="8"/>
                    </a:lnTo>
                    <a:lnTo>
                      <a:pt x="66" y="18"/>
                    </a:lnTo>
                    <a:lnTo>
                      <a:pt x="74" y="18"/>
                    </a:lnTo>
                    <a:lnTo>
                      <a:pt x="84"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0" name="Freeform 178">
                <a:extLst>
                  <a:ext uri="{FF2B5EF4-FFF2-40B4-BE49-F238E27FC236}">
                    <a16:creationId xmlns:a16="http://schemas.microsoft.com/office/drawing/2014/main" id="{EF872D31-5CFD-418C-8F23-2641F1045360}"/>
                  </a:ext>
                </a:extLst>
              </p:cNvPr>
              <p:cNvSpPr>
                <a:spLocks/>
              </p:cNvSpPr>
              <p:nvPr/>
            </p:nvSpPr>
            <p:spPr bwMode="auto">
              <a:xfrm>
                <a:off x="6224252" y="2681492"/>
                <a:ext cx="110270" cy="100109"/>
              </a:xfrm>
              <a:custGeom>
                <a:avLst/>
                <a:gdLst/>
                <a:ahLst/>
                <a:cxnLst>
                  <a:cxn ang="0">
                    <a:pos x="0" y="2"/>
                  </a:cxn>
                  <a:cxn ang="0">
                    <a:pos x="12" y="0"/>
                  </a:cxn>
                  <a:cxn ang="0">
                    <a:pos x="26" y="2"/>
                  </a:cxn>
                  <a:cxn ang="0">
                    <a:pos x="50" y="6"/>
                  </a:cxn>
                  <a:cxn ang="0">
                    <a:pos x="56" y="6"/>
                  </a:cxn>
                  <a:cxn ang="0">
                    <a:pos x="58" y="14"/>
                  </a:cxn>
                  <a:cxn ang="0">
                    <a:pos x="54" y="18"/>
                  </a:cxn>
                  <a:cxn ang="0">
                    <a:pos x="60" y="26"/>
                  </a:cxn>
                  <a:cxn ang="0">
                    <a:pos x="52" y="32"/>
                  </a:cxn>
                  <a:cxn ang="0">
                    <a:pos x="50" y="40"/>
                  </a:cxn>
                  <a:cxn ang="0">
                    <a:pos x="44" y="40"/>
                  </a:cxn>
                  <a:cxn ang="0">
                    <a:pos x="42" y="52"/>
                  </a:cxn>
                  <a:cxn ang="0">
                    <a:pos x="34" y="46"/>
                  </a:cxn>
                  <a:cxn ang="0">
                    <a:pos x="26" y="40"/>
                  </a:cxn>
                  <a:cxn ang="0">
                    <a:pos x="16" y="32"/>
                  </a:cxn>
                  <a:cxn ang="0">
                    <a:pos x="10" y="28"/>
                  </a:cxn>
                  <a:cxn ang="0">
                    <a:pos x="6" y="22"/>
                  </a:cxn>
                  <a:cxn ang="0">
                    <a:pos x="2" y="10"/>
                  </a:cxn>
                  <a:cxn ang="0">
                    <a:pos x="0" y="2"/>
                  </a:cxn>
                </a:cxnLst>
                <a:rect l="0" t="0" r="r" b="b"/>
                <a:pathLst>
                  <a:path w="60" h="52">
                    <a:moveTo>
                      <a:pt x="0" y="2"/>
                    </a:moveTo>
                    <a:lnTo>
                      <a:pt x="12" y="0"/>
                    </a:lnTo>
                    <a:lnTo>
                      <a:pt x="26" y="2"/>
                    </a:lnTo>
                    <a:lnTo>
                      <a:pt x="50" y="6"/>
                    </a:lnTo>
                    <a:lnTo>
                      <a:pt x="56" y="6"/>
                    </a:lnTo>
                    <a:lnTo>
                      <a:pt x="58" y="14"/>
                    </a:lnTo>
                    <a:lnTo>
                      <a:pt x="54" y="18"/>
                    </a:lnTo>
                    <a:lnTo>
                      <a:pt x="60" y="26"/>
                    </a:lnTo>
                    <a:lnTo>
                      <a:pt x="52" y="32"/>
                    </a:lnTo>
                    <a:lnTo>
                      <a:pt x="50" y="40"/>
                    </a:lnTo>
                    <a:lnTo>
                      <a:pt x="44" y="40"/>
                    </a:lnTo>
                    <a:lnTo>
                      <a:pt x="42" y="52"/>
                    </a:lnTo>
                    <a:lnTo>
                      <a:pt x="34" y="46"/>
                    </a:lnTo>
                    <a:lnTo>
                      <a:pt x="26" y="40"/>
                    </a:lnTo>
                    <a:lnTo>
                      <a:pt x="16" y="32"/>
                    </a:lnTo>
                    <a:lnTo>
                      <a:pt x="10" y="28"/>
                    </a:lnTo>
                    <a:lnTo>
                      <a:pt x="6" y="22"/>
                    </a:lnTo>
                    <a:lnTo>
                      <a:pt x="2" y="1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1" name="Freeform 179">
                <a:extLst>
                  <a:ext uri="{FF2B5EF4-FFF2-40B4-BE49-F238E27FC236}">
                    <a16:creationId xmlns:a16="http://schemas.microsoft.com/office/drawing/2014/main" id="{C3BF56B9-669E-438B-B523-F6076C4F70E2}"/>
                  </a:ext>
                </a:extLst>
              </p:cNvPr>
              <p:cNvSpPr>
                <a:spLocks/>
              </p:cNvSpPr>
              <p:nvPr/>
            </p:nvSpPr>
            <p:spPr bwMode="auto">
              <a:xfrm>
                <a:off x="6301434" y="2650672"/>
                <a:ext cx="128648" cy="150163"/>
              </a:xfrm>
              <a:custGeom>
                <a:avLst/>
                <a:gdLst/>
                <a:ahLst/>
                <a:cxnLst>
                  <a:cxn ang="0">
                    <a:pos x="14" y="78"/>
                  </a:cxn>
                  <a:cxn ang="0">
                    <a:pos x="6" y="72"/>
                  </a:cxn>
                  <a:cxn ang="0">
                    <a:pos x="0" y="68"/>
                  </a:cxn>
                  <a:cxn ang="0">
                    <a:pos x="2" y="56"/>
                  </a:cxn>
                  <a:cxn ang="0">
                    <a:pos x="8" y="56"/>
                  </a:cxn>
                  <a:cxn ang="0">
                    <a:pos x="10" y="48"/>
                  </a:cxn>
                  <a:cxn ang="0">
                    <a:pos x="18" y="42"/>
                  </a:cxn>
                  <a:cxn ang="0">
                    <a:pos x="12" y="34"/>
                  </a:cxn>
                  <a:cxn ang="0">
                    <a:pos x="16" y="30"/>
                  </a:cxn>
                  <a:cxn ang="0">
                    <a:pos x="14" y="22"/>
                  </a:cxn>
                  <a:cxn ang="0">
                    <a:pos x="8" y="22"/>
                  </a:cxn>
                  <a:cxn ang="0">
                    <a:pos x="12" y="18"/>
                  </a:cxn>
                  <a:cxn ang="0">
                    <a:pos x="6" y="4"/>
                  </a:cxn>
                  <a:cxn ang="0">
                    <a:pos x="14" y="0"/>
                  </a:cxn>
                  <a:cxn ang="0">
                    <a:pos x="34" y="0"/>
                  </a:cxn>
                  <a:cxn ang="0">
                    <a:pos x="36" y="8"/>
                  </a:cxn>
                  <a:cxn ang="0">
                    <a:pos x="42" y="16"/>
                  </a:cxn>
                  <a:cxn ang="0">
                    <a:pos x="50" y="28"/>
                  </a:cxn>
                  <a:cxn ang="0">
                    <a:pos x="66" y="30"/>
                  </a:cxn>
                  <a:cxn ang="0">
                    <a:pos x="66" y="40"/>
                  </a:cxn>
                  <a:cxn ang="0">
                    <a:pos x="60" y="44"/>
                  </a:cxn>
                  <a:cxn ang="0">
                    <a:pos x="66" y="52"/>
                  </a:cxn>
                  <a:cxn ang="0">
                    <a:pos x="70" y="58"/>
                  </a:cxn>
                  <a:cxn ang="0">
                    <a:pos x="64" y="70"/>
                  </a:cxn>
                  <a:cxn ang="0">
                    <a:pos x="54" y="72"/>
                  </a:cxn>
                  <a:cxn ang="0">
                    <a:pos x="44" y="76"/>
                  </a:cxn>
                  <a:cxn ang="0">
                    <a:pos x="36" y="76"/>
                  </a:cxn>
                  <a:cxn ang="0">
                    <a:pos x="28" y="70"/>
                  </a:cxn>
                  <a:cxn ang="0">
                    <a:pos x="20" y="68"/>
                  </a:cxn>
                  <a:cxn ang="0">
                    <a:pos x="16" y="72"/>
                  </a:cxn>
                  <a:cxn ang="0">
                    <a:pos x="14" y="78"/>
                  </a:cxn>
                </a:cxnLst>
                <a:rect l="0" t="0" r="r" b="b"/>
                <a:pathLst>
                  <a:path w="70" h="78">
                    <a:moveTo>
                      <a:pt x="14" y="78"/>
                    </a:moveTo>
                    <a:lnTo>
                      <a:pt x="6" y="72"/>
                    </a:lnTo>
                    <a:lnTo>
                      <a:pt x="0" y="68"/>
                    </a:lnTo>
                    <a:lnTo>
                      <a:pt x="2" y="56"/>
                    </a:lnTo>
                    <a:lnTo>
                      <a:pt x="8" y="56"/>
                    </a:lnTo>
                    <a:lnTo>
                      <a:pt x="10" y="48"/>
                    </a:lnTo>
                    <a:lnTo>
                      <a:pt x="18" y="42"/>
                    </a:lnTo>
                    <a:lnTo>
                      <a:pt x="12" y="34"/>
                    </a:lnTo>
                    <a:lnTo>
                      <a:pt x="16" y="30"/>
                    </a:lnTo>
                    <a:lnTo>
                      <a:pt x="14" y="22"/>
                    </a:lnTo>
                    <a:lnTo>
                      <a:pt x="8" y="22"/>
                    </a:lnTo>
                    <a:lnTo>
                      <a:pt x="12" y="18"/>
                    </a:lnTo>
                    <a:lnTo>
                      <a:pt x="6" y="4"/>
                    </a:lnTo>
                    <a:lnTo>
                      <a:pt x="14" y="0"/>
                    </a:lnTo>
                    <a:lnTo>
                      <a:pt x="34" y="0"/>
                    </a:lnTo>
                    <a:lnTo>
                      <a:pt x="36" y="8"/>
                    </a:lnTo>
                    <a:lnTo>
                      <a:pt x="42" y="16"/>
                    </a:lnTo>
                    <a:lnTo>
                      <a:pt x="50" y="28"/>
                    </a:lnTo>
                    <a:lnTo>
                      <a:pt x="66" y="30"/>
                    </a:lnTo>
                    <a:lnTo>
                      <a:pt x="66" y="40"/>
                    </a:lnTo>
                    <a:lnTo>
                      <a:pt x="60" y="44"/>
                    </a:lnTo>
                    <a:lnTo>
                      <a:pt x="66" y="52"/>
                    </a:lnTo>
                    <a:lnTo>
                      <a:pt x="70" y="58"/>
                    </a:lnTo>
                    <a:lnTo>
                      <a:pt x="64" y="70"/>
                    </a:lnTo>
                    <a:lnTo>
                      <a:pt x="54" y="72"/>
                    </a:lnTo>
                    <a:lnTo>
                      <a:pt x="44" y="76"/>
                    </a:lnTo>
                    <a:lnTo>
                      <a:pt x="36" y="76"/>
                    </a:lnTo>
                    <a:lnTo>
                      <a:pt x="28" y="70"/>
                    </a:lnTo>
                    <a:lnTo>
                      <a:pt x="20" y="68"/>
                    </a:lnTo>
                    <a:lnTo>
                      <a:pt x="16" y="72"/>
                    </a:lnTo>
                    <a:lnTo>
                      <a:pt x="14" y="7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2" name="Freeform 180">
                <a:extLst>
                  <a:ext uri="{FF2B5EF4-FFF2-40B4-BE49-F238E27FC236}">
                    <a16:creationId xmlns:a16="http://schemas.microsoft.com/office/drawing/2014/main" id="{89C4F32B-AC26-49EE-8797-BF48869D5E46}"/>
                  </a:ext>
                </a:extLst>
              </p:cNvPr>
              <p:cNvSpPr>
                <a:spLocks/>
              </p:cNvSpPr>
              <p:nvPr/>
            </p:nvSpPr>
            <p:spPr bwMode="auto">
              <a:xfrm>
                <a:off x="6363920" y="2785434"/>
                <a:ext cx="73513" cy="61604"/>
              </a:xfrm>
              <a:custGeom>
                <a:avLst/>
                <a:gdLst/>
                <a:ahLst/>
                <a:cxnLst>
                  <a:cxn ang="0">
                    <a:pos x="30" y="0"/>
                  </a:cxn>
                  <a:cxn ang="0">
                    <a:pos x="32" y="8"/>
                  </a:cxn>
                  <a:cxn ang="0">
                    <a:pos x="38" y="14"/>
                  </a:cxn>
                  <a:cxn ang="0">
                    <a:pos x="40" y="20"/>
                  </a:cxn>
                  <a:cxn ang="0">
                    <a:pos x="32" y="26"/>
                  </a:cxn>
                  <a:cxn ang="0">
                    <a:pos x="20" y="28"/>
                  </a:cxn>
                  <a:cxn ang="0">
                    <a:pos x="6" y="32"/>
                  </a:cxn>
                  <a:cxn ang="0">
                    <a:pos x="0" y="20"/>
                  </a:cxn>
                  <a:cxn ang="0">
                    <a:pos x="2" y="6"/>
                  </a:cxn>
                  <a:cxn ang="0">
                    <a:pos x="10" y="6"/>
                  </a:cxn>
                  <a:cxn ang="0">
                    <a:pos x="20" y="2"/>
                  </a:cxn>
                  <a:cxn ang="0">
                    <a:pos x="30" y="0"/>
                  </a:cxn>
                </a:cxnLst>
                <a:rect l="0" t="0" r="r" b="b"/>
                <a:pathLst>
                  <a:path w="40" h="32">
                    <a:moveTo>
                      <a:pt x="30" y="0"/>
                    </a:moveTo>
                    <a:lnTo>
                      <a:pt x="32" y="8"/>
                    </a:lnTo>
                    <a:lnTo>
                      <a:pt x="38" y="14"/>
                    </a:lnTo>
                    <a:lnTo>
                      <a:pt x="40" y="20"/>
                    </a:lnTo>
                    <a:lnTo>
                      <a:pt x="32" y="26"/>
                    </a:lnTo>
                    <a:lnTo>
                      <a:pt x="20" y="28"/>
                    </a:lnTo>
                    <a:lnTo>
                      <a:pt x="6" y="32"/>
                    </a:lnTo>
                    <a:lnTo>
                      <a:pt x="0" y="20"/>
                    </a:lnTo>
                    <a:lnTo>
                      <a:pt x="2" y="6"/>
                    </a:lnTo>
                    <a:lnTo>
                      <a:pt x="10" y="6"/>
                    </a:lnTo>
                    <a:lnTo>
                      <a:pt x="20" y="2"/>
                    </a:lnTo>
                    <a:lnTo>
                      <a:pt x="3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3" name="Freeform 181">
                <a:extLst>
                  <a:ext uri="{FF2B5EF4-FFF2-40B4-BE49-F238E27FC236}">
                    <a16:creationId xmlns:a16="http://schemas.microsoft.com/office/drawing/2014/main" id="{73A33C1F-58D9-498B-85C1-0E181BCC533F}"/>
                  </a:ext>
                </a:extLst>
              </p:cNvPr>
              <p:cNvSpPr>
                <a:spLocks/>
              </p:cNvSpPr>
              <p:nvPr/>
            </p:nvSpPr>
            <p:spPr bwMode="auto">
              <a:xfrm>
                <a:off x="6132383" y="2947172"/>
                <a:ext cx="77188" cy="46205"/>
              </a:xfrm>
              <a:custGeom>
                <a:avLst/>
                <a:gdLst/>
                <a:ahLst/>
                <a:cxnLst>
                  <a:cxn ang="0">
                    <a:pos x="2" y="0"/>
                  </a:cxn>
                  <a:cxn ang="0">
                    <a:pos x="16" y="0"/>
                  </a:cxn>
                  <a:cxn ang="0">
                    <a:pos x="26" y="0"/>
                  </a:cxn>
                  <a:cxn ang="0">
                    <a:pos x="42" y="0"/>
                  </a:cxn>
                  <a:cxn ang="0">
                    <a:pos x="42" y="4"/>
                  </a:cxn>
                  <a:cxn ang="0">
                    <a:pos x="36" y="10"/>
                  </a:cxn>
                  <a:cxn ang="0">
                    <a:pos x="38" y="18"/>
                  </a:cxn>
                  <a:cxn ang="0">
                    <a:pos x="34" y="24"/>
                  </a:cxn>
                  <a:cxn ang="0">
                    <a:pos x="26" y="16"/>
                  </a:cxn>
                  <a:cxn ang="0">
                    <a:pos x="16" y="16"/>
                  </a:cxn>
                  <a:cxn ang="0">
                    <a:pos x="10" y="10"/>
                  </a:cxn>
                  <a:cxn ang="0">
                    <a:pos x="0" y="8"/>
                  </a:cxn>
                  <a:cxn ang="0">
                    <a:pos x="2" y="0"/>
                  </a:cxn>
                </a:cxnLst>
                <a:rect l="0" t="0" r="r" b="b"/>
                <a:pathLst>
                  <a:path w="42" h="24">
                    <a:moveTo>
                      <a:pt x="2" y="0"/>
                    </a:moveTo>
                    <a:lnTo>
                      <a:pt x="16" y="0"/>
                    </a:lnTo>
                    <a:lnTo>
                      <a:pt x="26" y="0"/>
                    </a:lnTo>
                    <a:lnTo>
                      <a:pt x="42" y="0"/>
                    </a:lnTo>
                    <a:lnTo>
                      <a:pt x="42" y="4"/>
                    </a:lnTo>
                    <a:lnTo>
                      <a:pt x="36" y="10"/>
                    </a:lnTo>
                    <a:lnTo>
                      <a:pt x="38" y="18"/>
                    </a:lnTo>
                    <a:lnTo>
                      <a:pt x="34" y="24"/>
                    </a:lnTo>
                    <a:lnTo>
                      <a:pt x="26" y="16"/>
                    </a:lnTo>
                    <a:lnTo>
                      <a:pt x="16" y="16"/>
                    </a:lnTo>
                    <a:lnTo>
                      <a:pt x="10" y="10"/>
                    </a:lnTo>
                    <a:lnTo>
                      <a:pt x="0" y="8"/>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4" name="Freeform 183">
                <a:extLst>
                  <a:ext uri="{FF2B5EF4-FFF2-40B4-BE49-F238E27FC236}">
                    <a16:creationId xmlns:a16="http://schemas.microsoft.com/office/drawing/2014/main" id="{F66F3D00-B282-4EDA-B2AE-3F0F83DE2177}"/>
                  </a:ext>
                </a:extLst>
              </p:cNvPr>
              <p:cNvSpPr>
                <a:spLocks/>
              </p:cNvSpPr>
              <p:nvPr/>
            </p:nvSpPr>
            <p:spPr bwMode="auto">
              <a:xfrm>
                <a:off x="6551378" y="2558288"/>
                <a:ext cx="95565" cy="115510"/>
              </a:xfrm>
              <a:custGeom>
                <a:avLst/>
                <a:gdLst/>
                <a:ahLst/>
                <a:cxnLst>
                  <a:cxn ang="0">
                    <a:pos x="20" y="60"/>
                  </a:cxn>
                  <a:cxn ang="0">
                    <a:pos x="16" y="48"/>
                  </a:cxn>
                  <a:cxn ang="0">
                    <a:pos x="20" y="36"/>
                  </a:cxn>
                  <a:cxn ang="0">
                    <a:pos x="18" y="32"/>
                  </a:cxn>
                  <a:cxn ang="0">
                    <a:pos x="14" y="26"/>
                  </a:cxn>
                  <a:cxn ang="0">
                    <a:pos x="4" y="18"/>
                  </a:cxn>
                  <a:cxn ang="0">
                    <a:pos x="2" y="10"/>
                  </a:cxn>
                  <a:cxn ang="0">
                    <a:pos x="0" y="4"/>
                  </a:cxn>
                  <a:cxn ang="0">
                    <a:pos x="4" y="0"/>
                  </a:cxn>
                  <a:cxn ang="0">
                    <a:pos x="18" y="2"/>
                  </a:cxn>
                  <a:cxn ang="0">
                    <a:pos x="30" y="6"/>
                  </a:cxn>
                  <a:cxn ang="0">
                    <a:pos x="34" y="14"/>
                  </a:cxn>
                  <a:cxn ang="0">
                    <a:pos x="38" y="22"/>
                  </a:cxn>
                  <a:cxn ang="0">
                    <a:pos x="48" y="28"/>
                  </a:cxn>
                  <a:cxn ang="0">
                    <a:pos x="52" y="36"/>
                  </a:cxn>
                  <a:cxn ang="0">
                    <a:pos x="48" y="42"/>
                  </a:cxn>
                  <a:cxn ang="0">
                    <a:pos x="40" y="42"/>
                  </a:cxn>
                  <a:cxn ang="0">
                    <a:pos x="30" y="40"/>
                  </a:cxn>
                  <a:cxn ang="0">
                    <a:pos x="30" y="48"/>
                  </a:cxn>
                  <a:cxn ang="0">
                    <a:pos x="24" y="56"/>
                  </a:cxn>
                  <a:cxn ang="0">
                    <a:pos x="20" y="60"/>
                  </a:cxn>
                </a:cxnLst>
                <a:rect l="0" t="0" r="r" b="b"/>
                <a:pathLst>
                  <a:path w="52" h="60">
                    <a:moveTo>
                      <a:pt x="20" y="60"/>
                    </a:moveTo>
                    <a:lnTo>
                      <a:pt x="16" y="48"/>
                    </a:lnTo>
                    <a:lnTo>
                      <a:pt x="20" y="36"/>
                    </a:lnTo>
                    <a:lnTo>
                      <a:pt x="18" y="32"/>
                    </a:lnTo>
                    <a:lnTo>
                      <a:pt x="14" y="26"/>
                    </a:lnTo>
                    <a:lnTo>
                      <a:pt x="4" y="18"/>
                    </a:lnTo>
                    <a:lnTo>
                      <a:pt x="2" y="10"/>
                    </a:lnTo>
                    <a:lnTo>
                      <a:pt x="0" y="4"/>
                    </a:lnTo>
                    <a:lnTo>
                      <a:pt x="4" y="0"/>
                    </a:lnTo>
                    <a:lnTo>
                      <a:pt x="18" y="2"/>
                    </a:lnTo>
                    <a:lnTo>
                      <a:pt x="30" y="6"/>
                    </a:lnTo>
                    <a:lnTo>
                      <a:pt x="34" y="14"/>
                    </a:lnTo>
                    <a:lnTo>
                      <a:pt x="38" y="22"/>
                    </a:lnTo>
                    <a:lnTo>
                      <a:pt x="48" y="28"/>
                    </a:lnTo>
                    <a:lnTo>
                      <a:pt x="52" y="36"/>
                    </a:lnTo>
                    <a:lnTo>
                      <a:pt x="48" y="42"/>
                    </a:lnTo>
                    <a:lnTo>
                      <a:pt x="40" y="42"/>
                    </a:lnTo>
                    <a:lnTo>
                      <a:pt x="30" y="40"/>
                    </a:lnTo>
                    <a:lnTo>
                      <a:pt x="30" y="48"/>
                    </a:lnTo>
                    <a:lnTo>
                      <a:pt x="24" y="56"/>
                    </a:lnTo>
                    <a:lnTo>
                      <a:pt x="20" y="6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5" name="Freeform 185">
                <a:extLst>
                  <a:ext uri="{FF2B5EF4-FFF2-40B4-BE49-F238E27FC236}">
                    <a16:creationId xmlns:a16="http://schemas.microsoft.com/office/drawing/2014/main" id="{410A8CCE-44BD-4A05-BCEA-B48B8925B382}"/>
                  </a:ext>
                </a:extLst>
              </p:cNvPr>
              <p:cNvSpPr>
                <a:spLocks/>
              </p:cNvSpPr>
              <p:nvPr/>
            </p:nvSpPr>
            <p:spPr bwMode="auto">
              <a:xfrm>
                <a:off x="6363923" y="2565975"/>
                <a:ext cx="260972" cy="173265"/>
              </a:xfrm>
              <a:custGeom>
                <a:avLst/>
                <a:gdLst/>
                <a:ahLst/>
                <a:cxnLst>
                  <a:cxn ang="0">
                    <a:pos x="32" y="10"/>
                  </a:cxn>
                  <a:cxn ang="0">
                    <a:pos x="46" y="4"/>
                  </a:cxn>
                  <a:cxn ang="0">
                    <a:pos x="54" y="2"/>
                  </a:cxn>
                  <a:cxn ang="0">
                    <a:pos x="66" y="8"/>
                  </a:cxn>
                  <a:cxn ang="0">
                    <a:pos x="86" y="8"/>
                  </a:cxn>
                  <a:cxn ang="0">
                    <a:pos x="90" y="0"/>
                  </a:cxn>
                  <a:cxn ang="0">
                    <a:pos x="102" y="0"/>
                  </a:cxn>
                  <a:cxn ang="0">
                    <a:pos x="106" y="10"/>
                  </a:cxn>
                  <a:cxn ang="0">
                    <a:pos x="108" y="16"/>
                  </a:cxn>
                  <a:cxn ang="0">
                    <a:pos x="120" y="28"/>
                  </a:cxn>
                  <a:cxn ang="0">
                    <a:pos x="122" y="32"/>
                  </a:cxn>
                  <a:cxn ang="0">
                    <a:pos x="118" y="42"/>
                  </a:cxn>
                  <a:cxn ang="0">
                    <a:pos x="120" y="52"/>
                  </a:cxn>
                  <a:cxn ang="0">
                    <a:pos x="122" y="58"/>
                  </a:cxn>
                  <a:cxn ang="0">
                    <a:pos x="132" y="60"/>
                  </a:cxn>
                  <a:cxn ang="0">
                    <a:pos x="136" y="56"/>
                  </a:cxn>
                  <a:cxn ang="0">
                    <a:pos x="142" y="62"/>
                  </a:cxn>
                  <a:cxn ang="0">
                    <a:pos x="138" y="68"/>
                  </a:cxn>
                  <a:cxn ang="0">
                    <a:pos x="130" y="72"/>
                  </a:cxn>
                  <a:cxn ang="0">
                    <a:pos x="126" y="78"/>
                  </a:cxn>
                  <a:cxn ang="0">
                    <a:pos x="124" y="90"/>
                  </a:cxn>
                  <a:cxn ang="0">
                    <a:pos x="118" y="90"/>
                  </a:cxn>
                  <a:cxn ang="0">
                    <a:pos x="106" y="84"/>
                  </a:cxn>
                  <a:cxn ang="0">
                    <a:pos x="92" y="80"/>
                  </a:cxn>
                  <a:cxn ang="0">
                    <a:pos x="84" y="88"/>
                  </a:cxn>
                  <a:cxn ang="0">
                    <a:pos x="72" y="88"/>
                  </a:cxn>
                  <a:cxn ang="0">
                    <a:pos x="44" y="88"/>
                  </a:cxn>
                  <a:cxn ang="0">
                    <a:pos x="32" y="84"/>
                  </a:cxn>
                  <a:cxn ang="0">
                    <a:pos x="32" y="74"/>
                  </a:cxn>
                  <a:cxn ang="0">
                    <a:pos x="16" y="72"/>
                  </a:cxn>
                  <a:cxn ang="0">
                    <a:pos x="8" y="60"/>
                  </a:cxn>
                  <a:cxn ang="0">
                    <a:pos x="2" y="52"/>
                  </a:cxn>
                  <a:cxn ang="0">
                    <a:pos x="0" y="44"/>
                  </a:cxn>
                  <a:cxn ang="0">
                    <a:pos x="14" y="30"/>
                  </a:cxn>
                  <a:cxn ang="0">
                    <a:pos x="24" y="16"/>
                  </a:cxn>
                  <a:cxn ang="0">
                    <a:pos x="32" y="10"/>
                  </a:cxn>
                </a:cxnLst>
                <a:rect l="0" t="0" r="r" b="b"/>
                <a:pathLst>
                  <a:path w="142" h="90">
                    <a:moveTo>
                      <a:pt x="32" y="10"/>
                    </a:moveTo>
                    <a:lnTo>
                      <a:pt x="46" y="4"/>
                    </a:lnTo>
                    <a:lnTo>
                      <a:pt x="54" y="2"/>
                    </a:lnTo>
                    <a:lnTo>
                      <a:pt x="66" y="8"/>
                    </a:lnTo>
                    <a:lnTo>
                      <a:pt x="86" y="8"/>
                    </a:lnTo>
                    <a:lnTo>
                      <a:pt x="90" y="0"/>
                    </a:lnTo>
                    <a:lnTo>
                      <a:pt x="102" y="0"/>
                    </a:lnTo>
                    <a:lnTo>
                      <a:pt x="106" y="10"/>
                    </a:lnTo>
                    <a:lnTo>
                      <a:pt x="108" y="16"/>
                    </a:lnTo>
                    <a:lnTo>
                      <a:pt x="120" y="28"/>
                    </a:lnTo>
                    <a:lnTo>
                      <a:pt x="122" y="32"/>
                    </a:lnTo>
                    <a:lnTo>
                      <a:pt x="118" y="42"/>
                    </a:lnTo>
                    <a:lnTo>
                      <a:pt x="120" y="52"/>
                    </a:lnTo>
                    <a:lnTo>
                      <a:pt x="122" y="58"/>
                    </a:lnTo>
                    <a:lnTo>
                      <a:pt x="132" y="60"/>
                    </a:lnTo>
                    <a:lnTo>
                      <a:pt x="136" y="56"/>
                    </a:lnTo>
                    <a:lnTo>
                      <a:pt x="142" y="62"/>
                    </a:lnTo>
                    <a:lnTo>
                      <a:pt x="138" y="68"/>
                    </a:lnTo>
                    <a:lnTo>
                      <a:pt x="130" y="72"/>
                    </a:lnTo>
                    <a:lnTo>
                      <a:pt x="126" y="78"/>
                    </a:lnTo>
                    <a:lnTo>
                      <a:pt x="124" y="90"/>
                    </a:lnTo>
                    <a:lnTo>
                      <a:pt x="118" y="90"/>
                    </a:lnTo>
                    <a:lnTo>
                      <a:pt x="106" y="84"/>
                    </a:lnTo>
                    <a:lnTo>
                      <a:pt x="92" y="80"/>
                    </a:lnTo>
                    <a:lnTo>
                      <a:pt x="84" y="88"/>
                    </a:lnTo>
                    <a:lnTo>
                      <a:pt x="72" y="88"/>
                    </a:lnTo>
                    <a:lnTo>
                      <a:pt x="44" y="88"/>
                    </a:lnTo>
                    <a:lnTo>
                      <a:pt x="32" y="84"/>
                    </a:lnTo>
                    <a:lnTo>
                      <a:pt x="32" y="74"/>
                    </a:lnTo>
                    <a:lnTo>
                      <a:pt x="16" y="72"/>
                    </a:lnTo>
                    <a:lnTo>
                      <a:pt x="8" y="60"/>
                    </a:lnTo>
                    <a:lnTo>
                      <a:pt x="2" y="52"/>
                    </a:lnTo>
                    <a:lnTo>
                      <a:pt x="0" y="44"/>
                    </a:lnTo>
                    <a:lnTo>
                      <a:pt x="14" y="30"/>
                    </a:lnTo>
                    <a:lnTo>
                      <a:pt x="24" y="16"/>
                    </a:lnTo>
                    <a:lnTo>
                      <a:pt x="32"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6" name="Freeform 186">
                <a:extLst>
                  <a:ext uri="{FF2B5EF4-FFF2-40B4-BE49-F238E27FC236}">
                    <a16:creationId xmlns:a16="http://schemas.microsoft.com/office/drawing/2014/main" id="{FFE99CF8-0C00-4EAE-957F-C34FAFBF1760}"/>
                  </a:ext>
                </a:extLst>
              </p:cNvPr>
              <p:cNvSpPr>
                <a:spLocks/>
              </p:cNvSpPr>
              <p:nvPr/>
            </p:nvSpPr>
            <p:spPr bwMode="auto">
              <a:xfrm>
                <a:off x="6411706" y="2720002"/>
                <a:ext cx="180106" cy="107809"/>
              </a:xfrm>
              <a:custGeom>
                <a:avLst/>
                <a:gdLst/>
                <a:ahLst/>
                <a:cxnLst>
                  <a:cxn ang="0">
                    <a:pos x="18" y="8"/>
                  </a:cxn>
                  <a:cxn ang="0">
                    <a:pos x="46" y="8"/>
                  </a:cxn>
                  <a:cxn ang="0">
                    <a:pos x="58" y="8"/>
                  </a:cxn>
                  <a:cxn ang="0">
                    <a:pos x="66" y="0"/>
                  </a:cxn>
                  <a:cxn ang="0">
                    <a:pos x="80" y="4"/>
                  </a:cxn>
                  <a:cxn ang="0">
                    <a:pos x="92" y="10"/>
                  </a:cxn>
                  <a:cxn ang="0">
                    <a:pos x="98" y="10"/>
                  </a:cxn>
                  <a:cxn ang="0">
                    <a:pos x="98" y="14"/>
                  </a:cxn>
                  <a:cxn ang="0">
                    <a:pos x="90" y="16"/>
                  </a:cxn>
                  <a:cxn ang="0">
                    <a:pos x="90" y="28"/>
                  </a:cxn>
                  <a:cxn ang="0">
                    <a:pos x="82" y="36"/>
                  </a:cxn>
                  <a:cxn ang="0">
                    <a:pos x="84" y="38"/>
                  </a:cxn>
                  <a:cxn ang="0">
                    <a:pos x="92" y="42"/>
                  </a:cxn>
                  <a:cxn ang="0">
                    <a:pos x="90" y="46"/>
                  </a:cxn>
                  <a:cxn ang="0">
                    <a:pos x="80" y="44"/>
                  </a:cxn>
                  <a:cxn ang="0">
                    <a:pos x="72" y="42"/>
                  </a:cxn>
                  <a:cxn ang="0">
                    <a:pos x="64" y="46"/>
                  </a:cxn>
                  <a:cxn ang="0">
                    <a:pos x="60" y="52"/>
                  </a:cxn>
                  <a:cxn ang="0">
                    <a:pos x="60" y="56"/>
                  </a:cxn>
                  <a:cxn ang="0">
                    <a:pos x="52" y="56"/>
                  </a:cxn>
                  <a:cxn ang="0">
                    <a:pos x="40" y="56"/>
                  </a:cxn>
                  <a:cxn ang="0">
                    <a:pos x="30" y="52"/>
                  </a:cxn>
                  <a:cxn ang="0">
                    <a:pos x="24" y="52"/>
                  </a:cxn>
                  <a:cxn ang="0">
                    <a:pos x="14" y="54"/>
                  </a:cxn>
                  <a:cxn ang="0">
                    <a:pos x="12" y="48"/>
                  </a:cxn>
                  <a:cxn ang="0">
                    <a:pos x="6" y="42"/>
                  </a:cxn>
                  <a:cxn ang="0">
                    <a:pos x="4" y="34"/>
                  </a:cxn>
                  <a:cxn ang="0">
                    <a:pos x="10" y="22"/>
                  </a:cxn>
                  <a:cxn ang="0">
                    <a:pos x="4" y="14"/>
                  </a:cxn>
                  <a:cxn ang="0">
                    <a:pos x="0" y="8"/>
                  </a:cxn>
                  <a:cxn ang="0">
                    <a:pos x="6" y="4"/>
                  </a:cxn>
                  <a:cxn ang="0">
                    <a:pos x="18" y="8"/>
                  </a:cxn>
                </a:cxnLst>
                <a:rect l="0" t="0" r="r" b="b"/>
                <a:pathLst>
                  <a:path w="98" h="56">
                    <a:moveTo>
                      <a:pt x="18" y="8"/>
                    </a:moveTo>
                    <a:lnTo>
                      <a:pt x="46" y="8"/>
                    </a:lnTo>
                    <a:lnTo>
                      <a:pt x="58" y="8"/>
                    </a:lnTo>
                    <a:lnTo>
                      <a:pt x="66" y="0"/>
                    </a:lnTo>
                    <a:lnTo>
                      <a:pt x="80" y="4"/>
                    </a:lnTo>
                    <a:lnTo>
                      <a:pt x="92" y="10"/>
                    </a:lnTo>
                    <a:lnTo>
                      <a:pt x="98" y="10"/>
                    </a:lnTo>
                    <a:lnTo>
                      <a:pt x="98" y="14"/>
                    </a:lnTo>
                    <a:lnTo>
                      <a:pt x="90" y="16"/>
                    </a:lnTo>
                    <a:lnTo>
                      <a:pt x="90" y="28"/>
                    </a:lnTo>
                    <a:lnTo>
                      <a:pt x="82" y="36"/>
                    </a:lnTo>
                    <a:lnTo>
                      <a:pt x="84" y="38"/>
                    </a:lnTo>
                    <a:lnTo>
                      <a:pt x="92" y="42"/>
                    </a:lnTo>
                    <a:lnTo>
                      <a:pt x="90" y="46"/>
                    </a:lnTo>
                    <a:lnTo>
                      <a:pt x="80" y="44"/>
                    </a:lnTo>
                    <a:lnTo>
                      <a:pt x="72" y="42"/>
                    </a:lnTo>
                    <a:lnTo>
                      <a:pt x="64" y="46"/>
                    </a:lnTo>
                    <a:lnTo>
                      <a:pt x="60" y="52"/>
                    </a:lnTo>
                    <a:lnTo>
                      <a:pt x="60" y="56"/>
                    </a:lnTo>
                    <a:lnTo>
                      <a:pt x="52" y="56"/>
                    </a:lnTo>
                    <a:lnTo>
                      <a:pt x="40" y="56"/>
                    </a:lnTo>
                    <a:lnTo>
                      <a:pt x="30" y="52"/>
                    </a:lnTo>
                    <a:lnTo>
                      <a:pt x="24" y="52"/>
                    </a:lnTo>
                    <a:lnTo>
                      <a:pt x="14" y="54"/>
                    </a:lnTo>
                    <a:lnTo>
                      <a:pt x="12" y="48"/>
                    </a:lnTo>
                    <a:lnTo>
                      <a:pt x="6" y="42"/>
                    </a:lnTo>
                    <a:lnTo>
                      <a:pt x="4" y="34"/>
                    </a:lnTo>
                    <a:lnTo>
                      <a:pt x="10" y="22"/>
                    </a:lnTo>
                    <a:lnTo>
                      <a:pt x="4" y="14"/>
                    </a:lnTo>
                    <a:lnTo>
                      <a:pt x="0" y="8"/>
                    </a:lnTo>
                    <a:lnTo>
                      <a:pt x="6" y="4"/>
                    </a:lnTo>
                    <a:lnTo>
                      <a:pt x="18"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7" name="Freeform 187">
                <a:extLst>
                  <a:ext uri="{FF2B5EF4-FFF2-40B4-BE49-F238E27FC236}">
                    <a16:creationId xmlns:a16="http://schemas.microsoft.com/office/drawing/2014/main" id="{79419042-BEE3-450D-BB24-9729B5C559BE}"/>
                  </a:ext>
                </a:extLst>
              </p:cNvPr>
              <p:cNvSpPr>
                <a:spLocks/>
              </p:cNvSpPr>
              <p:nvPr/>
            </p:nvSpPr>
            <p:spPr bwMode="auto">
              <a:xfrm>
                <a:off x="6522001" y="2800834"/>
                <a:ext cx="77188" cy="57755"/>
              </a:xfrm>
              <a:custGeom>
                <a:avLst/>
                <a:gdLst/>
                <a:ahLst/>
                <a:cxnLst>
                  <a:cxn ang="0">
                    <a:pos x="0" y="14"/>
                  </a:cxn>
                  <a:cxn ang="0">
                    <a:pos x="0" y="20"/>
                  </a:cxn>
                  <a:cxn ang="0">
                    <a:pos x="2" y="26"/>
                  </a:cxn>
                  <a:cxn ang="0">
                    <a:pos x="10" y="26"/>
                  </a:cxn>
                  <a:cxn ang="0">
                    <a:pos x="4" y="30"/>
                  </a:cxn>
                  <a:cxn ang="0">
                    <a:pos x="14" y="28"/>
                  </a:cxn>
                  <a:cxn ang="0">
                    <a:pos x="26" y="20"/>
                  </a:cxn>
                  <a:cxn ang="0">
                    <a:pos x="34" y="16"/>
                  </a:cxn>
                  <a:cxn ang="0">
                    <a:pos x="42" y="18"/>
                  </a:cxn>
                  <a:cxn ang="0">
                    <a:pos x="38" y="14"/>
                  </a:cxn>
                  <a:cxn ang="0">
                    <a:pos x="32" y="10"/>
                  </a:cxn>
                  <a:cxn ang="0">
                    <a:pos x="30" y="4"/>
                  </a:cxn>
                  <a:cxn ang="0">
                    <a:pos x="22" y="4"/>
                  </a:cxn>
                  <a:cxn ang="0">
                    <a:pos x="12" y="0"/>
                  </a:cxn>
                  <a:cxn ang="0">
                    <a:pos x="4" y="4"/>
                  </a:cxn>
                  <a:cxn ang="0">
                    <a:pos x="0" y="10"/>
                  </a:cxn>
                  <a:cxn ang="0">
                    <a:pos x="0" y="14"/>
                  </a:cxn>
                </a:cxnLst>
                <a:rect l="0" t="0" r="r" b="b"/>
                <a:pathLst>
                  <a:path w="42" h="30">
                    <a:moveTo>
                      <a:pt x="0" y="14"/>
                    </a:moveTo>
                    <a:lnTo>
                      <a:pt x="0" y="20"/>
                    </a:lnTo>
                    <a:lnTo>
                      <a:pt x="2" y="26"/>
                    </a:lnTo>
                    <a:lnTo>
                      <a:pt x="10" y="26"/>
                    </a:lnTo>
                    <a:lnTo>
                      <a:pt x="4" y="30"/>
                    </a:lnTo>
                    <a:lnTo>
                      <a:pt x="14" y="28"/>
                    </a:lnTo>
                    <a:lnTo>
                      <a:pt x="26" y="20"/>
                    </a:lnTo>
                    <a:lnTo>
                      <a:pt x="34" y="16"/>
                    </a:lnTo>
                    <a:lnTo>
                      <a:pt x="42" y="18"/>
                    </a:lnTo>
                    <a:lnTo>
                      <a:pt x="38" y="14"/>
                    </a:lnTo>
                    <a:lnTo>
                      <a:pt x="32" y="10"/>
                    </a:lnTo>
                    <a:lnTo>
                      <a:pt x="30" y="4"/>
                    </a:lnTo>
                    <a:lnTo>
                      <a:pt x="22" y="4"/>
                    </a:lnTo>
                    <a:lnTo>
                      <a:pt x="12" y="0"/>
                    </a:lnTo>
                    <a:lnTo>
                      <a:pt x="4" y="4"/>
                    </a:lnTo>
                    <a:lnTo>
                      <a:pt x="0" y="10"/>
                    </a:lnTo>
                    <a:lnTo>
                      <a:pt x="0"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8" name="Freeform 188">
                <a:extLst>
                  <a:ext uri="{FF2B5EF4-FFF2-40B4-BE49-F238E27FC236}">
                    <a16:creationId xmlns:a16="http://schemas.microsoft.com/office/drawing/2014/main" id="{6D5C97FB-8E1F-49FC-B14B-0ADB2BC826C4}"/>
                  </a:ext>
                </a:extLst>
              </p:cNvPr>
              <p:cNvSpPr>
                <a:spLocks/>
              </p:cNvSpPr>
              <p:nvPr/>
            </p:nvSpPr>
            <p:spPr bwMode="auto">
              <a:xfrm>
                <a:off x="6448462" y="3035716"/>
                <a:ext cx="80865" cy="19252"/>
              </a:xfrm>
              <a:custGeom>
                <a:avLst/>
                <a:gdLst/>
                <a:ahLst/>
                <a:cxnLst>
                  <a:cxn ang="0">
                    <a:pos x="4" y="0"/>
                  </a:cxn>
                  <a:cxn ang="0">
                    <a:pos x="10" y="0"/>
                  </a:cxn>
                  <a:cxn ang="0">
                    <a:pos x="16" y="2"/>
                  </a:cxn>
                  <a:cxn ang="0">
                    <a:pos x="22" y="2"/>
                  </a:cxn>
                  <a:cxn ang="0">
                    <a:pos x="30" y="2"/>
                  </a:cxn>
                  <a:cxn ang="0">
                    <a:pos x="34" y="2"/>
                  </a:cxn>
                  <a:cxn ang="0">
                    <a:pos x="42" y="4"/>
                  </a:cxn>
                  <a:cxn ang="0">
                    <a:pos x="44" y="8"/>
                  </a:cxn>
                  <a:cxn ang="0">
                    <a:pos x="40" y="10"/>
                  </a:cxn>
                  <a:cxn ang="0">
                    <a:pos x="32" y="8"/>
                  </a:cxn>
                  <a:cxn ang="0">
                    <a:pos x="24" y="8"/>
                  </a:cxn>
                  <a:cxn ang="0">
                    <a:pos x="18" y="10"/>
                  </a:cxn>
                  <a:cxn ang="0">
                    <a:pos x="16" y="6"/>
                  </a:cxn>
                  <a:cxn ang="0">
                    <a:pos x="8" y="6"/>
                  </a:cxn>
                  <a:cxn ang="0">
                    <a:pos x="0" y="4"/>
                  </a:cxn>
                  <a:cxn ang="0">
                    <a:pos x="4" y="0"/>
                  </a:cxn>
                </a:cxnLst>
                <a:rect l="0" t="0" r="r" b="b"/>
                <a:pathLst>
                  <a:path w="44" h="10">
                    <a:moveTo>
                      <a:pt x="4" y="0"/>
                    </a:moveTo>
                    <a:lnTo>
                      <a:pt x="10" y="0"/>
                    </a:lnTo>
                    <a:lnTo>
                      <a:pt x="16" y="2"/>
                    </a:lnTo>
                    <a:lnTo>
                      <a:pt x="22" y="2"/>
                    </a:lnTo>
                    <a:lnTo>
                      <a:pt x="30" y="2"/>
                    </a:lnTo>
                    <a:lnTo>
                      <a:pt x="34" y="2"/>
                    </a:lnTo>
                    <a:lnTo>
                      <a:pt x="42" y="4"/>
                    </a:lnTo>
                    <a:lnTo>
                      <a:pt x="44" y="8"/>
                    </a:lnTo>
                    <a:lnTo>
                      <a:pt x="40" y="10"/>
                    </a:lnTo>
                    <a:lnTo>
                      <a:pt x="32" y="8"/>
                    </a:lnTo>
                    <a:lnTo>
                      <a:pt x="24" y="8"/>
                    </a:lnTo>
                    <a:lnTo>
                      <a:pt x="18" y="10"/>
                    </a:lnTo>
                    <a:lnTo>
                      <a:pt x="16" y="6"/>
                    </a:lnTo>
                    <a:lnTo>
                      <a:pt x="8" y="6"/>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9" name="Freeform 190">
                <a:extLst>
                  <a:ext uri="{FF2B5EF4-FFF2-40B4-BE49-F238E27FC236}">
                    <a16:creationId xmlns:a16="http://schemas.microsoft.com/office/drawing/2014/main" id="{C51FE4C6-BE9A-4C4F-9F54-DF14CF8401A7}"/>
                  </a:ext>
                </a:extLst>
              </p:cNvPr>
              <p:cNvSpPr>
                <a:spLocks/>
              </p:cNvSpPr>
              <p:nvPr/>
            </p:nvSpPr>
            <p:spPr bwMode="auto">
              <a:xfrm>
                <a:off x="6327165" y="2781607"/>
                <a:ext cx="47783" cy="107809"/>
              </a:xfrm>
              <a:custGeom>
                <a:avLst/>
                <a:gdLst/>
                <a:ahLst/>
                <a:cxnLst>
                  <a:cxn ang="0">
                    <a:pos x="0" y="12"/>
                  </a:cxn>
                  <a:cxn ang="0">
                    <a:pos x="2" y="4"/>
                  </a:cxn>
                  <a:cxn ang="0">
                    <a:pos x="6" y="0"/>
                  </a:cxn>
                  <a:cxn ang="0">
                    <a:pos x="14" y="2"/>
                  </a:cxn>
                  <a:cxn ang="0">
                    <a:pos x="22" y="8"/>
                  </a:cxn>
                  <a:cxn ang="0">
                    <a:pos x="20" y="16"/>
                  </a:cxn>
                  <a:cxn ang="0">
                    <a:pos x="20" y="22"/>
                  </a:cxn>
                  <a:cxn ang="0">
                    <a:pos x="24" y="30"/>
                  </a:cxn>
                  <a:cxn ang="0">
                    <a:pos x="26" y="34"/>
                  </a:cxn>
                  <a:cxn ang="0">
                    <a:pos x="26" y="38"/>
                  </a:cxn>
                  <a:cxn ang="0">
                    <a:pos x="22" y="44"/>
                  </a:cxn>
                  <a:cxn ang="0">
                    <a:pos x="12" y="56"/>
                  </a:cxn>
                  <a:cxn ang="0">
                    <a:pos x="2" y="40"/>
                  </a:cxn>
                  <a:cxn ang="0">
                    <a:pos x="4" y="28"/>
                  </a:cxn>
                  <a:cxn ang="0">
                    <a:pos x="2" y="18"/>
                  </a:cxn>
                  <a:cxn ang="0">
                    <a:pos x="0" y="12"/>
                  </a:cxn>
                </a:cxnLst>
                <a:rect l="0" t="0" r="r" b="b"/>
                <a:pathLst>
                  <a:path w="26" h="56">
                    <a:moveTo>
                      <a:pt x="0" y="12"/>
                    </a:moveTo>
                    <a:lnTo>
                      <a:pt x="2" y="4"/>
                    </a:lnTo>
                    <a:lnTo>
                      <a:pt x="6" y="0"/>
                    </a:lnTo>
                    <a:lnTo>
                      <a:pt x="14" y="2"/>
                    </a:lnTo>
                    <a:lnTo>
                      <a:pt x="22" y="8"/>
                    </a:lnTo>
                    <a:lnTo>
                      <a:pt x="20" y="16"/>
                    </a:lnTo>
                    <a:lnTo>
                      <a:pt x="20" y="22"/>
                    </a:lnTo>
                    <a:lnTo>
                      <a:pt x="24" y="30"/>
                    </a:lnTo>
                    <a:lnTo>
                      <a:pt x="26" y="34"/>
                    </a:lnTo>
                    <a:lnTo>
                      <a:pt x="26" y="38"/>
                    </a:lnTo>
                    <a:lnTo>
                      <a:pt x="22" y="44"/>
                    </a:lnTo>
                    <a:lnTo>
                      <a:pt x="12" y="56"/>
                    </a:lnTo>
                    <a:lnTo>
                      <a:pt x="2" y="40"/>
                    </a:lnTo>
                    <a:lnTo>
                      <a:pt x="4" y="28"/>
                    </a:lnTo>
                    <a:lnTo>
                      <a:pt x="2" y="18"/>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0" name="Freeform 196">
                <a:extLst>
                  <a:ext uri="{FF2B5EF4-FFF2-40B4-BE49-F238E27FC236}">
                    <a16:creationId xmlns:a16="http://schemas.microsoft.com/office/drawing/2014/main" id="{A91AAF8B-8245-4360-B0AB-DF1B2E3447BE}"/>
                  </a:ext>
                </a:extLst>
              </p:cNvPr>
              <p:cNvSpPr>
                <a:spLocks/>
              </p:cNvSpPr>
              <p:nvPr/>
            </p:nvSpPr>
            <p:spPr bwMode="auto">
              <a:xfrm>
                <a:off x="7032811" y="2827769"/>
                <a:ext cx="95565" cy="84706"/>
              </a:xfrm>
              <a:custGeom>
                <a:avLst/>
                <a:gdLst/>
                <a:ahLst/>
                <a:cxnLst>
                  <a:cxn ang="0">
                    <a:pos x="0" y="6"/>
                  </a:cxn>
                  <a:cxn ang="0">
                    <a:pos x="6" y="4"/>
                  </a:cxn>
                  <a:cxn ang="0">
                    <a:pos x="16" y="0"/>
                  </a:cxn>
                  <a:cxn ang="0">
                    <a:pos x="24" y="0"/>
                  </a:cxn>
                  <a:cxn ang="0">
                    <a:pos x="28" y="4"/>
                  </a:cxn>
                  <a:cxn ang="0">
                    <a:pos x="30" y="10"/>
                  </a:cxn>
                  <a:cxn ang="0">
                    <a:pos x="32" y="18"/>
                  </a:cxn>
                  <a:cxn ang="0">
                    <a:pos x="36" y="24"/>
                  </a:cxn>
                  <a:cxn ang="0">
                    <a:pos x="40" y="28"/>
                  </a:cxn>
                  <a:cxn ang="0">
                    <a:pos x="46" y="30"/>
                  </a:cxn>
                  <a:cxn ang="0">
                    <a:pos x="50" y="34"/>
                  </a:cxn>
                  <a:cxn ang="0">
                    <a:pos x="52" y="38"/>
                  </a:cxn>
                  <a:cxn ang="0">
                    <a:pos x="50" y="44"/>
                  </a:cxn>
                  <a:cxn ang="0">
                    <a:pos x="42" y="42"/>
                  </a:cxn>
                  <a:cxn ang="0">
                    <a:pos x="40" y="34"/>
                  </a:cxn>
                  <a:cxn ang="0">
                    <a:pos x="34" y="32"/>
                  </a:cxn>
                  <a:cxn ang="0">
                    <a:pos x="28" y="28"/>
                  </a:cxn>
                  <a:cxn ang="0">
                    <a:pos x="20" y="28"/>
                  </a:cxn>
                  <a:cxn ang="0">
                    <a:pos x="18" y="32"/>
                  </a:cxn>
                  <a:cxn ang="0">
                    <a:pos x="12" y="28"/>
                  </a:cxn>
                  <a:cxn ang="0">
                    <a:pos x="0" y="28"/>
                  </a:cxn>
                  <a:cxn ang="0">
                    <a:pos x="0" y="16"/>
                  </a:cxn>
                  <a:cxn ang="0">
                    <a:pos x="0" y="6"/>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1" name="Freeform 197">
                <a:extLst>
                  <a:ext uri="{FF2B5EF4-FFF2-40B4-BE49-F238E27FC236}">
                    <a16:creationId xmlns:a16="http://schemas.microsoft.com/office/drawing/2014/main" id="{4DE3F26C-0663-4961-B9DF-6E9ABD4B38AF}"/>
                  </a:ext>
                </a:extLst>
              </p:cNvPr>
              <p:cNvSpPr>
                <a:spLocks/>
              </p:cNvSpPr>
              <p:nvPr/>
            </p:nvSpPr>
            <p:spPr bwMode="auto">
              <a:xfrm>
                <a:off x="7076915" y="2804660"/>
                <a:ext cx="154375" cy="127061"/>
              </a:xfrm>
              <a:custGeom>
                <a:avLst/>
                <a:gdLst/>
                <a:ahLst/>
                <a:cxnLst>
                  <a:cxn ang="0">
                    <a:pos x="20" y="0"/>
                  </a:cxn>
                  <a:cxn ang="0">
                    <a:pos x="26" y="2"/>
                  </a:cxn>
                  <a:cxn ang="0">
                    <a:pos x="32" y="8"/>
                  </a:cxn>
                  <a:cxn ang="0">
                    <a:pos x="42" y="14"/>
                  </a:cxn>
                  <a:cxn ang="0">
                    <a:pos x="46" y="12"/>
                  </a:cxn>
                  <a:cxn ang="0">
                    <a:pos x="52" y="6"/>
                  </a:cxn>
                  <a:cxn ang="0">
                    <a:pos x="56" y="2"/>
                  </a:cxn>
                  <a:cxn ang="0">
                    <a:pos x="60" y="8"/>
                  </a:cxn>
                  <a:cxn ang="0">
                    <a:pos x="66" y="20"/>
                  </a:cxn>
                  <a:cxn ang="0">
                    <a:pos x="70" y="24"/>
                  </a:cxn>
                  <a:cxn ang="0">
                    <a:pos x="80" y="28"/>
                  </a:cxn>
                  <a:cxn ang="0">
                    <a:pos x="84" y="30"/>
                  </a:cxn>
                  <a:cxn ang="0">
                    <a:pos x="84" y="36"/>
                  </a:cxn>
                  <a:cxn ang="0">
                    <a:pos x="72" y="36"/>
                  </a:cxn>
                  <a:cxn ang="0">
                    <a:pos x="68" y="38"/>
                  </a:cxn>
                  <a:cxn ang="0">
                    <a:pos x="66" y="44"/>
                  </a:cxn>
                  <a:cxn ang="0">
                    <a:pos x="68" y="48"/>
                  </a:cxn>
                  <a:cxn ang="0">
                    <a:pos x="68" y="50"/>
                  </a:cxn>
                  <a:cxn ang="0">
                    <a:pos x="68" y="52"/>
                  </a:cxn>
                  <a:cxn ang="0">
                    <a:pos x="68" y="54"/>
                  </a:cxn>
                  <a:cxn ang="0">
                    <a:pos x="60" y="54"/>
                  </a:cxn>
                  <a:cxn ang="0">
                    <a:pos x="60" y="58"/>
                  </a:cxn>
                  <a:cxn ang="0">
                    <a:pos x="60" y="62"/>
                  </a:cxn>
                  <a:cxn ang="0">
                    <a:pos x="60" y="66"/>
                  </a:cxn>
                  <a:cxn ang="0">
                    <a:pos x="52" y="66"/>
                  </a:cxn>
                  <a:cxn ang="0">
                    <a:pos x="46" y="62"/>
                  </a:cxn>
                  <a:cxn ang="0">
                    <a:pos x="52" y="58"/>
                  </a:cxn>
                  <a:cxn ang="0">
                    <a:pos x="48" y="52"/>
                  </a:cxn>
                  <a:cxn ang="0">
                    <a:pos x="48" y="44"/>
                  </a:cxn>
                  <a:cxn ang="0">
                    <a:pos x="44" y="42"/>
                  </a:cxn>
                  <a:cxn ang="0">
                    <a:pos x="42" y="44"/>
                  </a:cxn>
                  <a:cxn ang="0">
                    <a:pos x="38" y="48"/>
                  </a:cxn>
                  <a:cxn ang="0">
                    <a:pos x="32" y="52"/>
                  </a:cxn>
                  <a:cxn ang="0">
                    <a:pos x="26" y="56"/>
                  </a:cxn>
                  <a:cxn ang="0">
                    <a:pos x="28" y="50"/>
                  </a:cxn>
                  <a:cxn ang="0">
                    <a:pos x="26" y="46"/>
                  </a:cxn>
                  <a:cxn ang="0">
                    <a:pos x="12" y="36"/>
                  </a:cxn>
                  <a:cxn ang="0">
                    <a:pos x="6" y="20"/>
                  </a:cxn>
                  <a:cxn ang="0">
                    <a:pos x="4" y="16"/>
                  </a:cxn>
                  <a:cxn ang="0">
                    <a:pos x="0" y="12"/>
                  </a:cxn>
                  <a:cxn ang="0">
                    <a:pos x="6" y="8"/>
                  </a:cxn>
                  <a:cxn ang="0">
                    <a:pos x="12" y="12"/>
                  </a:cxn>
                  <a:cxn ang="0">
                    <a:pos x="18" y="18"/>
                  </a:cxn>
                  <a:cxn ang="0">
                    <a:pos x="24" y="18"/>
                  </a:cxn>
                  <a:cxn ang="0">
                    <a:pos x="26" y="14"/>
                  </a:cxn>
                  <a:cxn ang="0">
                    <a:pos x="22" y="8"/>
                  </a:cxn>
                  <a:cxn ang="0">
                    <a:pos x="16" y="2"/>
                  </a:cxn>
                  <a:cxn ang="0">
                    <a:pos x="20" y="0"/>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2" name="Freeform 198">
                <a:extLst>
                  <a:ext uri="{FF2B5EF4-FFF2-40B4-BE49-F238E27FC236}">
                    <a16:creationId xmlns:a16="http://schemas.microsoft.com/office/drawing/2014/main" id="{1318A2ED-9B08-4458-AB64-69CC5BBCA6DC}"/>
                  </a:ext>
                </a:extLst>
              </p:cNvPr>
              <p:cNvSpPr>
                <a:spLocks/>
              </p:cNvSpPr>
              <p:nvPr/>
            </p:nvSpPr>
            <p:spPr bwMode="auto">
              <a:xfrm>
                <a:off x="6926215" y="2743056"/>
                <a:ext cx="198485" cy="96258"/>
              </a:xfrm>
              <a:custGeom>
                <a:avLst/>
                <a:gdLst/>
                <a:ahLst/>
                <a:cxnLst>
                  <a:cxn ang="0">
                    <a:pos x="0" y="2"/>
                  </a:cxn>
                  <a:cxn ang="0">
                    <a:pos x="12" y="0"/>
                  </a:cxn>
                  <a:cxn ang="0">
                    <a:pos x="18" y="4"/>
                  </a:cxn>
                  <a:cxn ang="0">
                    <a:pos x="24" y="8"/>
                  </a:cxn>
                  <a:cxn ang="0">
                    <a:pos x="34" y="6"/>
                  </a:cxn>
                  <a:cxn ang="0">
                    <a:pos x="42" y="6"/>
                  </a:cxn>
                  <a:cxn ang="0">
                    <a:pos x="52" y="12"/>
                  </a:cxn>
                  <a:cxn ang="0">
                    <a:pos x="56" y="14"/>
                  </a:cxn>
                  <a:cxn ang="0">
                    <a:pos x="66" y="18"/>
                  </a:cxn>
                  <a:cxn ang="0">
                    <a:pos x="72" y="18"/>
                  </a:cxn>
                  <a:cxn ang="0">
                    <a:pos x="82" y="16"/>
                  </a:cxn>
                  <a:cxn ang="0">
                    <a:pos x="92" y="22"/>
                  </a:cxn>
                  <a:cxn ang="0">
                    <a:pos x="94" y="24"/>
                  </a:cxn>
                  <a:cxn ang="0">
                    <a:pos x="102" y="32"/>
                  </a:cxn>
                  <a:cxn ang="0">
                    <a:pos x="98" y="34"/>
                  </a:cxn>
                  <a:cxn ang="0">
                    <a:pos x="104" y="40"/>
                  </a:cxn>
                  <a:cxn ang="0">
                    <a:pos x="108" y="46"/>
                  </a:cxn>
                  <a:cxn ang="0">
                    <a:pos x="106" y="50"/>
                  </a:cxn>
                  <a:cxn ang="0">
                    <a:pos x="100" y="50"/>
                  </a:cxn>
                  <a:cxn ang="0">
                    <a:pos x="88" y="40"/>
                  </a:cxn>
                  <a:cxn ang="0">
                    <a:pos x="82" y="44"/>
                  </a:cxn>
                  <a:cxn ang="0">
                    <a:pos x="74" y="44"/>
                  </a:cxn>
                  <a:cxn ang="0">
                    <a:pos x="66" y="46"/>
                  </a:cxn>
                  <a:cxn ang="0">
                    <a:pos x="58" y="50"/>
                  </a:cxn>
                  <a:cxn ang="0">
                    <a:pos x="52" y="46"/>
                  </a:cxn>
                  <a:cxn ang="0">
                    <a:pos x="46" y="40"/>
                  </a:cxn>
                  <a:cxn ang="0">
                    <a:pos x="38" y="38"/>
                  </a:cxn>
                  <a:cxn ang="0">
                    <a:pos x="36" y="44"/>
                  </a:cxn>
                  <a:cxn ang="0">
                    <a:pos x="26" y="40"/>
                  </a:cxn>
                  <a:cxn ang="0">
                    <a:pos x="30" y="32"/>
                  </a:cxn>
                  <a:cxn ang="0">
                    <a:pos x="26" y="22"/>
                  </a:cxn>
                  <a:cxn ang="0">
                    <a:pos x="20" y="14"/>
                  </a:cxn>
                  <a:cxn ang="0">
                    <a:pos x="12" y="10"/>
                  </a:cxn>
                  <a:cxn ang="0">
                    <a:pos x="6" y="6"/>
                  </a:cxn>
                  <a:cxn ang="0">
                    <a:pos x="0" y="2"/>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3" name="Freeform 199">
                <a:extLst>
                  <a:ext uri="{FF2B5EF4-FFF2-40B4-BE49-F238E27FC236}">
                    <a16:creationId xmlns:a16="http://schemas.microsoft.com/office/drawing/2014/main" id="{51C74A31-F45D-4B29-ACC5-44E638F0B097}"/>
                  </a:ext>
                </a:extLst>
              </p:cNvPr>
              <p:cNvSpPr>
                <a:spLocks/>
              </p:cNvSpPr>
              <p:nvPr/>
            </p:nvSpPr>
            <p:spPr bwMode="auto">
              <a:xfrm>
                <a:off x="7297480" y="2777711"/>
                <a:ext cx="407995" cy="265670"/>
              </a:xfrm>
              <a:custGeom>
                <a:avLst/>
                <a:gdLst/>
                <a:ahLst/>
                <a:cxnLst>
                  <a:cxn ang="0">
                    <a:pos x="20" y="104"/>
                  </a:cxn>
                  <a:cxn ang="0">
                    <a:pos x="18" y="80"/>
                  </a:cxn>
                  <a:cxn ang="0">
                    <a:pos x="24" y="72"/>
                  </a:cxn>
                  <a:cxn ang="0">
                    <a:pos x="12" y="56"/>
                  </a:cxn>
                  <a:cxn ang="0">
                    <a:pos x="8" y="50"/>
                  </a:cxn>
                  <a:cxn ang="0">
                    <a:pos x="0" y="52"/>
                  </a:cxn>
                  <a:cxn ang="0">
                    <a:pos x="0" y="44"/>
                  </a:cxn>
                  <a:cxn ang="0">
                    <a:pos x="6" y="36"/>
                  </a:cxn>
                  <a:cxn ang="0">
                    <a:pos x="12" y="40"/>
                  </a:cxn>
                  <a:cxn ang="0">
                    <a:pos x="28" y="40"/>
                  </a:cxn>
                  <a:cxn ang="0">
                    <a:pos x="34" y="32"/>
                  </a:cxn>
                  <a:cxn ang="0">
                    <a:pos x="26" y="24"/>
                  </a:cxn>
                  <a:cxn ang="0">
                    <a:pos x="20" y="16"/>
                  </a:cxn>
                  <a:cxn ang="0">
                    <a:pos x="14" y="10"/>
                  </a:cxn>
                  <a:cxn ang="0">
                    <a:pos x="4" y="14"/>
                  </a:cxn>
                  <a:cxn ang="0">
                    <a:pos x="2" y="28"/>
                  </a:cxn>
                  <a:cxn ang="0">
                    <a:pos x="0" y="22"/>
                  </a:cxn>
                  <a:cxn ang="0">
                    <a:pos x="0" y="12"/>
                  </a:cxn>
                  <a:cxn ang="0">
                    <a:pos x="10" y="6"/>
                  </a:cxn>
                  <a:cxn ang="0">
                    <a:pos x="24" y="4"/>
                  </a:cxn>
                  <a:cxn ang="0">
                    <a:pos x="36" y="12"/>
                  </a:cxn>
                  <a:cxn ang="0">
                    <a:pos x="44" y="26"/>
                  </a:cxn>
                  <a:cxn ang="0">
                    <a:pos x="54" y="28"/>
                  </a:cxn>
                  <a:cxn ang="0">
                    <a:pos x="68" y="26"/>
                  </a:cxn>
                  <a:cxn ang="0">
                    <a:pos x="68" y="14"/>
                  </a:cxn>
                  <a:cxn ang="0">
                    <a:pos x="96" y="0"/>
                  </a:cxn>
                  <a:cxn ang="0">
                    <a:pos x="102" y="6"/>
                  </a:cxn>
                  <a:cxn ang="0">
                    <a:pos x="116" y="8"/>
                  </a:cxn>
                  <a:cxn ang="0">
                    <a:pos x="118" y="12"/>
                  </a:cxn>
                  <a:cxn ang="0">
                    <a:pos x="118" y="28"/>
                  </a:cxn>
                  <a:cxn ang="0">
                    <a:pos x="144" y="28"/>
                  </a:cxn>
                  <a:cxn ang="0">
                    <a:pos x="158" y="54"/>
                  </a:cxn>
                  <a:cxn ang="0">
                    <a:pos x="178" y="66"/>
                  </a:cxn>
                  <a:cxn ang="0">
                    <a:pos x="200" y="82"/>
                  </a:cxn>
                  <a:cxn ang="0">
                    <a:pos x="212" y="84"/>
                  </a:cxn>
                  <a:cxn ang="0">
                    <a:pos x="222" y="90"/>
                  </a:cxn>
                  <a:cxn ang="0">
                    <a:pos x="222" y="98"/>
                  </a:cxn>
                  <a:cxn ang="0">
                    <a:pos x="210" y="98"/>
                  </a:cxn>
                  <a:cxn ang="0">
                    <a:pos x="194" y="104"/>
                  </a:cxn>
                  <a:cxn ang="0">
                    <a:pos x="182" y="122"/>
                  </a:cxn>
                  <a:cxn ang="0">
                    <a:pos x="170" y="126"/>
                  </a:cxn>
                  <a:cxn ang="0">
                    <a:pos x="160" y="138"/>
                  </a:cxn>
                  <a:cxn ang="0">
                    <a:pos x="150" y="134"/>
                  </a:cxn>
                  <a:cxn ang="0">
                    <a:pos x="138" y="134"/>
                  </a:cxn>
                  <a:cxn ang="0">
                    <a:pos x="136" y="112"/>
                  </a:cxn>
                  <a:cxn ang="0">
                    <a:pos x="126" y="110"/>
                  </a:cxn>
                  <a:cxn ang="0">
                    <a:pos x="68" y="84"/>
                  </a:cxn>
                  <a:cxn ang="0">
                    <a:pos x="42" y="88"/>
                  </a:cxn>
                  <a:cxn ang="0">
                    <a:pos x="20" y="104"/>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4" name="Freeform 200">
                <a:extLst>
                  <a:ext uri="{FF2B5EF4-FFF2-40B4-BE49-F238E27FC236}">
                    <a16:creationId xmlns:a16="http://schemas.microsoft.com/office/drawing/2014/main" id="{BFDEE932-9271-460F-860C-CDE2DDEF0EEA}"/>
                  </a:ext>
                </a:extLst>
              </p:cNvPr>
              <p:cNvSpPr>
                <a:spLocks/>
              </p:cNvSpPr>
              <p:nvPr/>
            </p:nvSpPr>
            <p:spPr bwMode="auto">
              <a:xfrm>
                <a:off x="7727497" y="2843173"/>
                <a:ext cx="216861" cy="146313"/>
              </a:xfrm>
              <a:custGeom>
                <a:avLst/>
                <a:gdLst/>
                <a:ahLst/>
                <a:cxnLst>
                  <a:cxn ang="0">
                    <a:pos x="24" y="14"/>
                  </a:cxn>
                  <a:cxn ang="0">
                    <a:pos x="32" y="10"/>
                  </a:cxn>
                  <a:cxn ang="0">
                    <a:pos x="36" y="2"/>
                  </a:cxn>
                  <a:cxn ang="0">
                    <a:pos x="48" y="0"/>
                  </a:cxn>
                  <a:cxn ang="0">
                    <a:pos x="54" y="2"/>
                  </a:cxn>
                  <a:cxn ang="0">
                    <a:pos x="52" y="8"/>
                  </a:cxn>
                  <a:cxn ang="0">
                    <a:pos x="50" y="14"/>
                  </a:cxn>
                  <a:cxn ang="0">
                    <a:pos x="52" y="20"/>
                  </a:cxn>
                  <a:cxn ang="0">
                    <a:pos x="54" y="28"/>
                  </a:cxn>
                  <a:cxn ang="0">
                    <a:pos x="66" y="28"/>
                  </a:cxn>
                  <a:cxn ang="0">
                    <a:pos x="80" y="30"/>
                  </a:cxn>
                  <a:cxn ang="0">
                    <a:pos x="100" y="30"/>
                  </a:cxn>
                  <a:cxn ang="0">
                    <a:pos x="98" y="36"/>
                  </a:cxn>
                  <a:cxn ang="0">
                    <a:pos x="100" y="44"/>
                  </a:cxn>
                  <a:cxn ang="0">
                    <a:pos x="106" y="46"/>
                  </a:cxn>
                  <a:cxn ang="0">
                    <a:pos x="118" y="44"/>
                  </a:cxn>
                  <a:cxn ang="0">
                    <a:pos x="118" y="64"/>
                  </a:cxn>
                  <a:cxn ang="0">
                    <a:pos x="90" y="64"/>
                  </a:cxn>
                  <a:cxn ang="0">
                    <a:pos x="80" y="70"/>
                  </a:cxn>
                  <a:cxn ang="0">
                    <a:pos x="64" y="76"/>
                  </a:cxn>
                  <a:cxn ang="0">
                    <a:pos x="64" y="70"/>
                  </a:cxn>
                  <a:cxn ang="0">
                    <a:pos x="66" y="62"/>
                  </a:cxn>
                  <a:cxn ang="0">
                    <a:pos x="64" y="50"/>
                  </a:cxn>
                  <a:cxn ang="0">
                    <a:pos x="56" y="44"/>
                  </a:cxn>
                  <a:cxn ang="0">
                    <a:pos x="46" y="60"/>
                  </a:cxn>
                  <a:cxn ang="0">
                    <a:pos x="38" y="62"/>
                  </a:cxn>
                  <a:cxn ang="0">
                    <a:pos x="18" y="74"/>
                  </a:cxn>
                  <a:cxn ang="0">
                    <a:pos x="8" y="70"/>
                  </a:cxn>
                  <a:cxn ang="0">
                    <a:pos x="8" y="62"/>
                  </a:cxn>
                  <a:cxn ang="0">
                    <a:pos x="16" y="52"/>
                  </a:cxn>
                  <a:cxn ang="0">
                    <a:pos x="10" y="50"/>
                  </a:cxn>
                  <a:cxn ang="0">
                    <a:pos x="12" y="36"/>
                  </a:cxn>
                  <a:cxn ang="0">
                    <a:pos x="0" y="36"/>
                  </a:cxn>
                  <a:cxn ang="0">
                    <a:pos x="0" y="26"/>
                  </a:cxn>
                  <a:cxn ang="0">
                    <a:pos x="20" y="26"/>
                  </a:cxn>
                  <a:cxn ang="0">
                    <a:pos x="18" y="12"/>
                  </a:cxn>
                  <a:cxn ang="0">
                    <a:pos x="24" y="14"/>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5" name="Freeform 201">
                <a:extLst>
                  <a:ext uri="{FF2B5EF4-FFF2-40B4-BE49-F238E27FC236}">
                    <a16:creationId xmlns:a16="http://schemas.microsoft.com/office/drawing/2014/main" id="{74C1F5A8-F2E8-4341-9C39-E6139FF9C60A}"/>
                  </a:ext>
                </a:extLst>
              </p:cNvPr>
              <p:cNvSpPr>
                <a:spLocks/>
              </p:cNvSpPr>
              <p:nvPr/>
            </p:nvSpPr>
            <p:spPr bwMode="auto">
              <a:xfrm>
                <a:off x="7396692" y="2673782"/>
                <a:ext cx="488859" cy="304171"/>
              </a:xfrm>
              <a:custGeom>
                <a:avLst/>
                <a:gdLst/>
                <a:ahLst/>
                <a:cxnLst>
                  <a:cxn ang="0">
                    <a:pos x="0" y="82"/>
                  </a:cxn>
                  <a:cxn ang="0">
                    <a:pos x="0" y="8"/>
                  </a:cxn>
                  <a:cxn ang="0">
                    <a:pos x="18" y="4"/>
                  </a:cxn>
                  <a:cxn ang="0">
                    <a:pos x="46" y="0"/>
                  </a:cxn>
                  <a:cxn ang="0">
                    <a:pos x="54" y="6"/>
                  </a:cxn>
                  <a:cxn ang="0">
                    <a:pos x="70" y="16"/>
                  </a:cxn>
                  <a:cxn ang="0">
                    <a:pos x="80" y="20"/>
                  </a:cxn>
                  <a:cxn ang="0">
                    <a:pos x="94" y="38"/>
                  </a:cxn>
                  <a:cxn ang="0">
                    <a:pos x="132" y="36"/>
                  </a:cxn>
                  <a:cxn ang="0">
                    <a:pos x="140" y="34"/>
                  </a:cxn>
                  <a:cxn ang="0">
                    <a:pos x="158" y="52"/>
                  </a:cxn>
                  <a:cxn ang="0">
                    <a:pos x="158" y="60"/>
                  </a:cxn>
                  <a:cxn ang="0">
                    <a:pos x="168" y="68"/>
                  </a:cxn>
                  <a:cxn ang="0">
                    <a:pos x="170" y="84"/>
                  </a:cxn>
                  <a:cxn ang="0">
                    <a:pos x="188" y="82"/>
                  </a:cxn>
                  <a:cxn ang="0">
                    <a:pos x="192" y="84"/>
                  </a:cxn>
                  <a:cxn ang="0">
                    <a:pos x="192" y="94"/>
                  </a:cxn>
                  <a:cxn ang="0">
                    <a:pos x="200" y="94"/>
                  </a:cxn>
                  <a:cxn ang="0">
                    <a:pos x="202" y="84"/>
                  </a:cxn>
                  <a:cxn ang="0">
                    <a:pos x="214" y="74"/>
                  </a:cxn>
                  <a:cxn ang="0">
                    <a:pos x="234" y="62"/>
                  </a:cxn>
                  <a:cxn ang="0">
                    <a:pos x="230" y="72"/>
                  </a:cxn>
                  <a:cxn ang="0">
                    <a:pos x="228" y="76"/>
                  </a:cxn>
                  <a:cxn ang="0">
                    <a:pos x="236" y="80"/>
                  </a:cxn>
                  <a:cxn ang="0">
                    <a:pos x="248" y="76"/>
                  </a:cxn>
                  <a:cxn ang="0">
                    <a:pos x="258" y="82"/>
                  </a:cxn>
                  <a:cxn ang="0">
                    <a:pos x="266" y="90"/>
                  </a:cxn>
                  <a:cxn ang="0">
                    <a:pos x="258" y="98"/>
                  </a:cxn>
                  <a:cxn ang="0">
                    <a:pos x="248" y="102"/>
                  </a:cxn>
                  <a:cxn ang="0">
                    <a:pos x="236" y="102"/>
                  </a:cxn>
                  <a:cxn ang="0">
                    <a:pos x="232" y="98"/>
                  </a:cxn>
                  <a:cxn ang="0">
                    <a:pos x="234" y="90"/>
                  </a:cxn>
                  <a:cxn ang="0">
                    <a:pos x="228" y="88"/>
                  </a:cxn>
                  <a:cxn ang="0">
                    <a:pos x="216" y="90"/>
                  </a:cxn>
                  <a:cxn ang="0">
                    <a:pos x="212" y="98"/>
                  </a:cxn>
                  <a:cxn ang="0">
                    <a:pos x="204" y="102"/>
                  </a:cxn>
                  <a:cxn ang="0">
                    <a:pos x="198" y="100"/>
                  </a:cxn>
                  <a:cxn ang="0">
                    <a:pos x="200" y="114"/>
                  </a:cxn>
                  <a:cxn ang="0">
                    <a:pos x="180" y="114"/>
                  </a:cxn>
                  <a:cxn ang="0">
                    <a:pos x="180" y="124"/>
                  </a:cxn>
                  <a:cxn ang="0">
                    <a:pos x="192" y="124"/>
                  </a:cxn>
                  <a:cxn ang="0">
                    <a:pos x="190" y="138"/>
                  </a:cxn>
                  <a:cxn ang="0">
                    <a:pos x="196" y="140"/>
                  </a:cxn>
                  <a:cxn ang="0">
                    <a:pos x="188" y="150"/>
                  </a:cxn>
                  <a:cxn ang="0">
                    <a:pos x="188" y="158"/>
                  </a:cxn>
                  <a:cxn ang="0">
                    <a:pos x="168" y="152"/>
                  </a:cxn>
                  <a:cxn ang="0">
                    <a:pos x="168" y="144"/>
                  </a:cxn>
                  <a:cxn ang="0">
                    <a:pos x="158" y="138"/>
                  </a:cxn>
                  <a:cxn ang="0">
                    <a:pos x="146" y="136"/>
                  </a:cxn>
                  <a:cxn ang="0">
                    <a:pos x="104" y="108"/>
                  </a:cxn>
                  <a:cxn ang="0">
                    <a:pos x="90" y="82"/>
                  </a:cxn>
                  <a:cxn ang="0">
                    <a:pos x="64" y="82"/>
                  </a:cxn>
                  <a:cxn ang="0">
                    <a:pos x="64" y="66"/>
                  </a:cxn>
                  <a:cxn ang="0">
                    <a:pos x="62" y="62"/>
                  </a:cxn>
                  <a:cxn ang="0">
                    <a:pos x="48" y="60"/>
                  </a:cxn>
                  <a:cxn ang="0">
                    <a:pos x="42" y="54"/>
                  </a:cxn>
                  <a:cxn ang="0">
                    <a:pos x="14" y="68"/>
                  </a:cxn>
                  <a:cxn ang="0">
                    <a:pos x="14" y="80"/>
                  </a:cxn>
                  <a:cxn ang="0">
                    <a:pos x="0" y="82"/>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6" name="Freeform 202">
                <a:extLst>
                  <a:ext uri="{FF2B5EF4-FFF2-40B4-BE49-F238E27FC236}">
                    <a16:creationId xmlns:a16="http://schemas.microsoft.com/office/drawing/2014/main" id="{A6A8C3AB-2C06-47C3-939B-8BC785688503}"/>
                  </a:ext>
                </a:extLst>
              </p:cNvPr>
              <p:cNvSpPr>
                <a:spLocks/>
              </p:cNvSpPr>
              <p:nvPr/>
            </p:nvSpPr>
            <p:spPr bwMode="auto">
              <a:xfrm>
                <a:off x="7815734" y="2754614"/>
                <a:ext cx="290373" cy="146313"/>
              </a:xfrm>
              <a:custGeom>
                <a:avLst/>
                <a:gdLst/>
                <a:ahLst/>
                <a:cxnLst>
                  <a:cxn ang="0">
                    <a:pos x="6" y="20"/>
                  </a:cxn>
                  <a:cxn ang="0">
                    <a:pos x="16" y="8"/>
                  </a:cxn>
                  <a:cxn ang="0">
                    <a:pos x="28" y="8"/>
                  </a:cxn>
                  <a:cxn ang="0">
                    <a:pos x="32" y="12"/>
                  </a:cxn>
                  <a:cxn ang="0">
                    <a:pos x="50" y="10"/>
                  </a:cxn>
                  <a:cxn ang="0">
                    <a:pos x="52" y="4"/>
                  </a:cxn>
                  <a:cxn ang="0">
                    <a:pos x="60" y="0"/>
                  </a:cxn>
                  <a:cxn ang="0">
                    <a:pos x="72" y="2"/>
                  </a:cxn>
                  <a:cxn ang="0">
                    <a:pos x="74" y="10"/>
                  </a:cxn>
                  <a:cxn ang="0">
                    <a:pos x="134" y="8"/>
                  </a:cxn>
                  <a:cxn ang="0">
                    <a:pos x="140" y="14"/>
                  </a:cxn>
                  <a:cxn ang="0">
                    <a:pos x="148" y="16"/>
                  </a:cxn>
                  <a:cxn ang="0">
                    <a:pos x="158" y="20"/>
                  </a:cxn>
                  <a:cxn ang="0">
                    <a:pos x="152" y="24"/>
                  </a:cxn>
                  <a:cxn ang="0">
                    <a:pos x="138" y="32"/>
                  </a:cxn>
                  <a:cxn ang="0">
                    <a:pos x="126" y="36"/>
                  </a:cxn>
                  <a:cxn ang="0">
                    <a:pos x="122" y="44"/>
                  </a:cxn>
                  <a:cxn ang="0">
                    <a:pos x="102" y="44"/>
                  </a:cxn>
                  <a:cxn ang="0">
                    <a:pos x="98" y="54"/>
                  </a:cxn>
                  <a:cxn ang="0">
                    <a:pos x="82" y="58"/>
                  </a:cxn>
                  <a:cxn ang="0">
                    <a:pos x="82" y="52"/>
                  </a:cxn>
                  <a:cxn ang="0">
                    <a:pos x="68" y="52"/>
                  </a:cxn>
                  <a:cxn ang="0">
                    <a:pos x="66" y="58"/>
                  </a:cxn>
                  <a:cxn ang="0">
                    <a:pos x="58" y="62"/>
                  </a:cxn>
                  <a:cxn ang="0">
                    <a:pos x="54" y="66"/>
                  </a:cxn>
                  <a:cxn ang="0">
                    <a:pos x="52" y="76"/>
                  </a:cxn>
                  <a:cxn ang="0">
                    <a:pos x="32" y="76"/>
                  </a:cxn>
                  <a:cxn ang="0">
                    <a:pos x="18" y="74"/>
                  </a:cxn>
                  <a:cxn ang="0">
                    <a:pos x="6" y="74"/>
                  </a:cxn>
                  <a:cxn ang="0">
                    <a:pos x="4" y="66"/>
                  </a:cxn>
                  <a:cxn ang="0">
                    <a:pos x="2" y="60"/>
                  </a:cxn>
                  <a:cxn ang="0">
                    <a:pos x="4" y="56"/>
                  </a:cxn>
                  <a:cxn ang="0">
                    <a:pos x="8" y="60"/>
                  </a:cxn>
                  <a:cxn ang="0">
                    <a:pos x="20" y="60"/>
                  </a:cxn>
                  <a:cxn ang="0">
                    <a:pos x="30" y="56"/>
                  </a:cxn>
                  <a:cxn ang="0">
                    <a:pos x="38" y="48"/>
                  </a:cxn>
                  <a:cxn ang="0">
                    <a:pos x="30" y="40"/>
                  </a:cxn>
                  <a:cxn ang="0">
                    <a:pos x="20" y="34"/>
                  </a:cxn>
                  <a:cxn ang="0">
                    <a:pos x="8" y="38"/>
                  </a:cxn>
                  <a:cxn ang="0">
                    <a:pos x="0" y="34"/>
                  </a:cxn>
                  <a:cxn ang="0">
                    <a:pos x="2" y="30"/>
                  </a:cxn>
                  <a:cxn ang="0">
                    <a:pos x="6" y="20"/>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7" name="Freeform 203">
                <a:extLst>
                  <a:ext uri="{FF2B5EF4-FFF2-40B4-BE49-F238E27FC236}">
                    <a16:creationId xmlns:a16="http://schemas.microsoft.com/office/drawing/2014/main" id="{5DDF67F0-9F52-44A0-9C13-15AB6CFADBFD}"/>
                  </a:ext>
                </a:extLst>
              </p:cNvPr>
              <p:cNvSpPr>
                <a:spLocks/>
              </p:cNvSpPr>
              <p:nvPr/>
            </p:nvSpPr>
            <p:spPr bwMode="auto">
              <a:xfrm>
                <a:off x="7121023" y="2281021"/>
                <a:ext cx="1176196" cy="573692"/>
              </a:xfrm>
              <a:custGeom>
                <a:avLst/>
                <a:gdLst/>
                <a:ahLst/>
                <a:cxnLst>
                  <a:cxn ang="0">
                    <a:pos x="94" y="260"/>
                  </a:cxn>
                  <a:cxn ang="0">
                    <a:pos x="66" y="234"/>
                  </a:cxn>
                  <a:cxn ang="0">
                    <a:pos x="64" y="220"/>
                  </a:cxn>
                  <a:cxn ang="0">
                    <a:pos x="76" y="210"/>
                  </a:cxn>
                  <a:cxn ang="0">
                    <a:pos x="94" y="208"/>
                  </a:cxn>
                  <a:cxn ang="0">
                    <a:pos x="108" y="196"/>
                  </a:cxn>
                  <a:cxn ang="0">
                    <a:pos x="82" y="176"/>
                  </a:cxn>
                  <a:cxn ang="0">
                    <a:pos x="40" y="188"/>
                  </a:cxn>
                  <a:cxn ang="0">
                    <a:pos x="24" y="158"/>
                  </a:cxn>
                  <a:cxn ang="0">
                    <a:pos x="0" y="140"/>
                  </a:cxn>
                  <a:cxn ang="0">
                    <a:pos x="18" y="102"/>
                  </a:cxn>
                  <a:cxn ang="0">
                    <a:pos x="34" y="114"/>
                  </a:cxn>
                  <a:cxn ang="0">
                    <a:pos x="60" y="84"/>
                  </a:cxn>
                  <a:cxn ang="0">
                    <a:pos x="112" y="84"/>
                  </a:cxn>
                  <a:cxn ang="0">
                    <a:pos x="150" y="100"/>
                  </a:cxn>
                  <a:cxn ang="0">
                    <a:pos x="190" y="90"/>
                  </a:cxn>
                  <a:cxn ang="0">
                    <a:pos x="226" y="98"/>
                  </a:cxn>
                  <a:cxn ang="0">
                    <a:pos x="228" y="80"/>
                  </a:cxn>
                  <a:cxn ang="0">
                    <a:pos x="220" y="68"/>
                  </a:cxn>
                  <a:cxn ang="0">
                    <a:pos x="228" y="52"/>
                  </a:cxn>
                  <a:cxn ang="0">
                    <a:pos x="236" y="40"/>
                  </a:cxn>
                  <a:cxn ang="0">
                    <a:pos x="254" y="28"/>
                  </a:cxn>
                  <a:cxn ang="0">
                    <a:pos x="316" y="10"/>
                  </a:cxn>
                  <a:cxn ang="0">
                    <a:pos x="364" y="0"/>
                  </a:cxn>
                  <a:cxn ang="0">
                    <a:pos x="388" y="16"/>
                  </a:cxn>
                  <a:cxn ang="0">
                    <a:pos x="418" y="28"/>
                  </a:cxn>
                  <a:cxn ang="0">
                    <a:pos x="456" y="28"/>
                  </a:cxn>
                  <a:cxn ang="0">
                    <a:pos x="480" y="32"/>
                  </a:cxn>
                  <a:cxn ang="0">
                    <a:pos x="510" y="60"/>
                  </a:cxn>
                  <a:cxn ang="0">
                    <a:pos x="528" y="92"/>
                  </a:cxn>
                  <a:cxn ang="0">
                    <a:pos x="540" y="84"/>
                  </a:cxn>
                  <a:cxn ang="0">
                    <a:pos x="562" y="96"/>
                  </a:cxn>
                  <a:cxn ang="0">
                    <a:pos x="590" y="92"/>
                  </a:cxn>
                  <a:cxn ang="0">
                    <a:pos x="614" y="116"/>
                  </a:cxn>
                  <a:cxn ang="0">
                    <a:pos x="640" y="132"/>
                  </a:cxn>
                  <a:cxn ang="0">
                    <a:pos x="626" y="142"/>
                  </a:cxn>
                  <a:cxn ang="0">
                    <a:pos x="622" y="170"/>
                  </a:cxn>
                  <a:cxn ang="0">
                    <a:pos x="596" y="172"/>
                  </a:cxn>
                  <a:cxn ang="0">
                    <a:pos x="570" y="194"/>
                  </a:cxn>
                  <a:cxn ang="0">
                    <a:pos x="548" y="208"/>
                  </a:cxn>
                  <a:cxn ang="0">
                    <a:pos x="538" y="232"/>
                  </a:cxn>
                  <a:cxn ang="0">
                    <a:pos x="536" y="256"/>
                  </a:cxn>
                  <a:cxn ang="0">
                    <a:pos x="526" y="262"/>
                  </a:cxn>
                  <a:cxn ang="0">
                    <a:pos x="512" y="254"/>
                  </a:cxn>
                  <a:cxn ang="0">
                    <a:pos x="450" y="248"/>
                  </a:cxn>
                  <a:cxn ang="0">
                    <a:pos x="430" y="250"/>
                  </a:cxn>
                  <a:cxn ang="0">
                    <a:pos x="410" y="258"/>
                  </a:cxn>
                  <a:cxn ang="0">
                    <a:pos x="394" y="254"/>
                  </a:cxn>
                  <a:cxn ang="0">
                    <a:pos x="376" y="270"/>
                  </a:cxn>
                  <a:cxn ang="0">
                    <a:pos x="350" y="298"/>
                  </a:cxn>
                  <a:cxn ang="0">
                    <a:pos x="342" y="288"/>
                  </a:cxn>
                  <a:cxn ang="0">
                    <a:pos x="320" y="288"/>
                  </a:cxn>
                  <a:cxn ang="0">
                    <a:pos x="308" y="264"/>
                  </a:cxn>
                  <a:cxn ang="0">
                    <a:pos x="290" y="238"/>
                  </a:cxn>
                  <a:cxn ang="0">
                    <a:pos x="244" y="242"/>
                  </a:cxn>
                  <a:cxn ang="0">
                    <a:pos x="204" y="210"/>
                  </a:cxn>
                  <a:cxn ang="0">
                    <a:pos x="168" y="208"/>
                  </a:cxn>
                  <a:cxn ang="0">
                    <a:pos x="150" y="286"/>
                  </a:cxn>
                  <a:cxn ang="0">
                    <a:pos x="132" y="270"/>
                  </a:cxn>
                  <a:cxn ang="0">
                    <a:pos x="114" y="264"/>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8" name="Freeform 216">
                <a:extLst>
                  <a:ext uri="{FF2B5EF4-FFF2-40B4-BE49-F238E27FC236}">
                    <a16:creationId xmlns:a16="http://schemas.microsoft.com/office/drawing/2014/main" id="{6022982C-2D0B-4381-8D09-22CFA46BD60C}"/>
                  </a:ext>
                </a:extLst>
              </p:cNvPr>
              <p:cNvSpPr>
                <a:spLocks/>
              </p:cNvSpPr>
              <p:nvPr/>
            </p:nvSpPr>
            <p:spPr bwMode="auto">
              <a:xfrm>
                <a:off x="6709402" y="3035694"/>
                <a:ext cx="55133" cy="30803"/>
              </a:xfrm>
              <a:custGeom>
                <a:avLst/>
                <a:gdLst/>
                <a:ahLst/>
                <a:cxnLst>
                  <a:cxn ang="0">
                    <a:pos x="8" y="6"/>
                  </a:cxn>
                  <a:cxn ang="0">
                    <a:pos x="16" y="4"/>
                  </a:cxn>
                  <a:cxn ang="0">
                    <a:pos x="24" y="4"/>
                  </a:cxn>
                  <a:cxn ang="0">
                    <a:pos x="30" y="0"/>
                  </a:cxn>
                  <a:cxn ang="0">
                    <a:pos x="22" y="8"/>
                  </a:cxn>
                  <a:cxn ang="0">
                    <a:pos x="18" y="12"/>
                  </a:cxn>
                  <a:cxn ang="0">
                    <a:pos x="12" y="16"/>
                  </a:cxn>
                  <a:cxn ang="0">
                    <a:pos x="4" y="16"/>
                  </a:cxn>
                  <a:cxn ang="0">
                    <a:pos x="0" y="12"/>
                  </a:cxn>
                  <a:cxn ang="0">
                    <a:pos x="0" y="6"/>
                  </a:cxn>
                  <a:cxn ang="0">
                    <a:pos x="8" y="6"/>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9" name="Freeform 217">
                <a:extLst>
                  <a:ext uri="{FF2B5EF4-FFF2-40B4-BE49-F238E27FC236}">
                    <a16:creationId xmlns:a16="http://schemas.microsoft.com/office/drawing/2014/main" id="{F3CE8B18-4027-4379-A714-B35AB7AD7CD3}"/>
                  </a:ext>
                </a:extLst>
              </p:cNvPr>
              <p:cNvSpPr>
                <a:spLocks/>
              </p:cNvSpPr>
              <p:nvPr/>
            </p:nvSpPr>
            <p:spPr bwMode="auto">
              <a:xfrm>
                <a:off x="6529296" y="2800831"/>
                <a:ext cx="536642" cy="215619"/>
              </a:xfrm>
              <a:custGeom>
                <a:avLst/>
                <a:gdLst/>
                <a:ahLst/>
                <a:cxnLst>
                  <a:cxn ang="0">
                    <a:pos x="0" y="46"/>
                  </a:cxn>
                  <a:cxn ang="0">
                    <a:pos x="6" y="34"/>
                  </a:cxn>
                  <a:cxn ang="0">
                    <a:pos x="26" y="34"/>
                  </a:cxn>
                  <a:cxn ang="0">
                    <a:pos x="46" y="34"/>
                  </a:cxn>
                  <a:cxn ang="0">
                    <a:pos x="52" y="26"/>
                  </a:cxn>
                  <a:cxn ang="0">
                    <a:pos x="52" y="22"/>
                  </a:cxn>
                  <a:cxn ang="0">
                    <a:pos x="46" y="16"/>
                  </a:cxn>
                  <a:cxn ang="0">
                    <a:pos x="82" y="18"/>
                  </a:cxn>
                  <a:cxn ang="0">
                    <a:pos x="110" y="0"/>
                  </a:cxn>
                  <a:cxn ang="0">
                    <a:pos x="146" y="12"/>
                  </a:cxn>
                  <a:cxn ang="0">
                    <a:pos x="160" y="16"/>
                  </a:cxn>
                  <a:cxn ang="0">
                    <a:pos x="182" y="22"/>
                  </a:cxn>
                  <a:cxn ang="0">
                    <a:pos x="218" y="22"/>
                  </a:cxn>
                  <a:cxn ang="0">
                    <a:pos x="242" y="10"/>
                  </a:cxn>
                  <a:cxn ang="0">
                    <a:pos x="252" y="14"/>
                  </a:cxn>
                  <a:cxn ang="0">
                    <a:pos x="262" y="10"/>
                  </a:cxn>
                  <a:cxn ang="0">
                    <a:pos x="274" y="20"/>
                  </a:cxn>
                  <a:cxn ang="0">
                    <a:pos x="274" y="42"/>
                  </a:cxn>
                  <a:cxn ang="0">
                    <a:pos x="292" y="46"/>
                  </a:cxn>
                  <a:cxn ang="0">
                    <a:pos x="282" y="52"/>
                  </a:cxn>
                  <a:cxn ang="0">
                    <a:pos x="286" y="68"/>
                  </a:cxn>
                  <a:cxn ang="0">
                    <a:pos x="292" y="88"/>
                  </a:cxn>
                  <a:cxn ang="0">
                    <a:pos x="282" y="90"/>
                  </a:cxn>
                  <a:cxn ang="0">
                    <a:pos x="252" y="92"/>
                  </a:cxn>
                  <a:cxn ang="0">
                    <a:pos x="214" y="100"/>
                  </a:cxn>
                  <a:cxn ang="0">
                    <a:pos x="190" y="96"/>
                  </a:cxn>
                  <a:cxn ang="0">
                    <a:pos x="182" y="100"/>
                  </a:cxn>
                  <a:cxn ang="0">
                    <a:pos x="164" y="96"/>
                  </a:cxn>
                  <a:cxn ang="0">
                    <a:pos x="154" y="112"/>
                  </a:cxn>
                  <a:cxn ang="0">
                    <a:pos x="156" y="96"/>
                  </a:cxn>
                  <a:cxn ang="0">
                    <a:pos x="146" y="100"/>
                  </a:cxn>
                  <a:cxn ang="0">
                    <a:pos x="128" y="100"/>
                  </a:cxn>
                  <a:cxn ang="0">
                    <a:pos x="110" y="110"/>
                  </a:cxn>
                  <a:cxn ang="0">
                    <a:pos x="92" y="104"/>
                  </a:cxn>
                  <a:cxn ang="0">
                    <a:pos x="72" y="96"/>
                  </a:cxn>
                  <a:cxn ang="0">
                    <a:pos x="68" y="104"/>
                  </a:cxn>
                  <a:cxn ang="0">
                    <a:pos x="50" y="108"/>
                  </a:cxn>
                  <a:cxn ang="0">
                    <a:pos x="34" y="96"/>
                  </a:cxn>
                  <a:cxn ang="0">
                    <a:pos x="16" y="84"/>
                  </a:cxn>
                  <a:cxn ang="0">
                    <a:pos x="6" y="74"/>
                  </a:cxn>
                  <a:cxn ang="0">
                    <a:pos x="14" y="62"/>
                  </a:cxn>
                  <a:cxn ang="0">
                    <a:pos x="10" y="48"/>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0" name="Freeform 218">
                <a:extLst>
                  <a:ext uri="{FF2B5EF4-FFF2-40B4-BE49-F238E27FC236}">
                    <a16:creationId xmlns:a16="http://schemas.microsoft.com/office/drawing/2014/main" id="{1D64D7CA-49EC-40C2-9F0B-1E9DDCC60C8B}"/>
                  </a:ext>
                </a:extLst>
              </p:cNvPr>
              <p:cNvSpPr>
                <a:spLocks/>
              </p:cNvSpPr>
              <p:nvPr/>
            </p:nvSpPr>
            <p:spPr bwMode="auto">
              <a:xfrm>
                <a:off x="6782895" y="3066506"/>
                <a:ext cx="51458" cy="53905"/>
              </a:xfrm>
              <a:custGeom>
                <a:avLst/>
                <a:gdLst/>
                <a:ahLst/>
                <a:cxnLst>
                  <a:cxn ang="0">
                    <a:pos x="16" y="2"/>
                  </a:cxn>
                  <a:cxn ang="0">
                    <a:pos x="24" y="0"/>
                  </a:cxn>
                  <a:cxn ang="0">
                    <a:pos x="28" y="4"/>
                  </a:cxn>
                  <a:cxn ang="0">
                    <a:pos x="24" y="10"/>
                  </a:cxn>
                  <a:cxn ang="0">
                    <a:pos x="18" y="14"/>
                  </a:cxn>
                  <a:cxn ang="0">
                    <a:pos x="16" y="20"/>
                  </a:cxn>
                  <a:cxn ang="0">
                    <a:pos x="10" y="24"/>
                  </a:cxn>
                  <a:cxn ang="0">
                    <a:pos x="6" y="28"/>
                  </a:cxn>
                  <a:cxn ang="0">
                    <a:pos x="0" y="26"/>
                  </a:cxn>
                  <a:cxn ang="0">
                    <a:pos x="6" y="18"/>
                  </a:cxn>
                  <a:cxn ang="0">
                    <a:pos x="12" y="8"/>
                  </a:cxn>
                  <a:cxn ang="0">
                    <a:pos x="16" y="2"/>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1" name="Freeform 219">
                <a:extLst>
                  <a:ext uri="{FF2B5EF4-FFF2-40B4-BE49-F238E27FC236}">
                    <a16:creationId xmlns:a16="http://schemas.microsoft.com/office/drawing/2014/main" id="{2035DCB5-4A37-4A14-A05F-F8C985A4425C}"/>
                  </a:ext>
                </a:extLst>
              </p:cNvPr>
              <p:cNvSpPr>
                <a:spLocks/>
              </p:cNvSpPr>
              <p:nvPr/>
            </p:nvSpPr>
            <p:spPr bwMode="auto">
              <a:xfrm>
                <a:off x="6793938" y="2977938"/>
                <a:ext cx="198486" cy="165563"/>
              </a:xfrm>
              <a:custGeom>
                <a:avLst/>
                <a:gdLst/>
                <a:ahLst/>
                <a:cxnLst>
                  <a:cxn ang="0">
                    <a:pos x="10" y="48"/>
                  </a:cxn>
                  <a:cxn ang="0">
                    <a:pos x="8" y="32"/>
                  </a:cxn>
                  <a:cxn ang="0">
                    <a:pos x="8" y="24"/>
                  </a:cxn>
                  <a:cxn ang="0">
                    <a:pos x="10" y="20"/>
                  </a:cxn>
                  <a:cxn ang="0">
                    <a:pos x="18" y="12"/>
                  </a:cxn>
                  <a:cxn ang="0">
                    <a:pos x="20" y="4"/>
                  </a:cxn>
                  <a:cxn ang="0">
                    <a:pos x="26" y="8"/>
                  </a:cxn>
                  <a:cxn ang="0">
                    <a:pos x="38" y="8"/>
                  </a:cxn>
                  <a:cxn ang="0">
                    <a:pos x="40" y="4"/>
                  </a:cxn>
                  <a:cxn ang="0">
                    <a:pos x="46" y="4"/>
                  </a:cxn>
                  <a:cxn ang="0">
                    <a:pos x="52" y="10"/>
                  </a:cxn>
                  <a:cxn ang="0">
                    <a:pos x="70" y="8"/>
                  </a:cxn>
                  <a:cxn ang="0">
                    <a:pos x="82" y="0"/>
                  </a:cxn>
                  <a:cxn ang="0">
                    <a:pos x="108" y="0"/>
                  </a:cxn>
                  <a:cxn ang="0">
                    <a:pos x="108" y="4"/>
                  </a:cxn>
                  <a:cxn ang="0">
                    <a:pos x="94" y="14"/>
                  </a:cxn>
                  <a:cxn ang="0">
                    <a:pos x="90" y="46"/>
                  </a:cxn>
                  <a:cxn ang="0">
                    <a:pos x="54" y="68"/>
                  </a:cxn>
                  <a:cxn ang="0">
                    <a:pos x="28" y="84"/>
                  </a:cxn>
                  <a:cxn ang="0">
                    <a:pos x="20" y="86"/>
                  </a:cxn>
                  <a:cxn ang="0">
                    <a:pos x="12" y="82"/>
                  </a:cxn>
                  <a:cxn ang="0">
                    <a:pos x="6" y="80"/>
                  </a:cxn>
                  <a:cxn ang="0">
                    <a:pos x="2" y="78"/>
                  </a:cxn>
                  <a:cxn ang="0">
                    <a:pos x="0" y="74"/>
                  </a:cxn>
                  <a:cxn ang="0">
                    <a:pos x="10" y="66"/>
                  </a:cxn>
                  <a:cxn ang="0">
                    <a:pos x="12" y="60"/>
                  </a:cxn>
                  <a:cxn ang="0">
                    <a:pos x="18" y="56"/>
                  </a:cxn>
                  <a:cxn ang="0">
                    <a:pos x="22" y="50"/>
                  </a:cxn>
                  <a:cxn ang="0">
                    <a:pos x="18" y="46"/>
                  </a:cxn>
                  <a:cxn ang="0">
                    <a:pos x="10" y="48"/>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2" name="Freeform 220">
                <a:extLst>
                  <a:ext uri="{FF2B5EF4-FFF2-40B4-BE49-F238E27FC236}">
                    <a16:creationId xmlns:a16="http://schemas.microsoft.com/office/drawing/2014/main" id="{EB89B7B9-0D5E-4BB0-A0ED-BAD5DB0C7E96}"/>
                  </a:ext>
                </a:extLst>
              </p:cNvPr>
              <p:cNvSpPr>
                <a:spLocks/>
              </p:cNvSpPr>
              <p:nvPr/>
            </p:nvSpPr>
            <p:spPr bwMode="auto">
              <a:xfrm>
                <a:off x="6757187" y="3116566"/>
                <a:ext cx="44107" cy="123210"/>
              </a:xfrm>
              <a:custGeom>
                <a:avLst/>
                <a:gdLst/>
                <a:ahLst/>
                <a:cxnLst>
                  <a:cxn ang="0">
                    <a:pos x="16" y="14"/>
                  </a:cxn>
                  <a:cxn ang="0">
                    <a:pos x="22" y="14"/>
                  </a:cxn>
                  <a:cxn ang="0">
                    <a:pos x="24" y="8"/>
                  </a:cxn>
                  <a:cxn ang="0">
                    <a:pos x="22" y="6"/>
                  </a:cxn>
                  <a:cxn ang="0">
                    <a:pos x="20" y="2"/>
                  </a:cxn>
                  <a:cxn ang="0">
                    <a:pos x="14" y="0"/>
                  </a:cxn>
                  <a:cxn ang="0">
                    <a:pos x="14" y="6"/>
                  </a:cxn>
                  <a:cxn ang="0">
                    <a:pos x="12" y="14"/>
                  </a:cxn>
                  <a:cxn ang="0">
                    <a:pos x="10" y="20"/>
                  </a:cxn>
                  <a:cxn ang="0">
                    <a:pos x="6" y="26"/>
                  </a:cxn>
                  <a:cxn ang="0">
                    <a:pos x="4" y="30"/>
                  </a:cxn>
                  <a:cxn ang="0">
                    <a:pos x="0" y="36"/>
                  </a:cxn>
                  <a:cxn ang="0">
                    <a:pos x="2" y="40"/>
                  </a:cxn>
                  <a:cxn ang="0">
                    <a:pos x="6" y="48"/>
                  </a:cxn>
                  <a:cxn ang="0">
                    <a:pos x="10" y="58"/>
                  </a:cxn>
                  <a:cxn ang="0">
                    <a:pos x="12" y="64"/>
                  </a:cxn>
                  <a:cxn ang="0">
                    <a:pos x="18" y="52"/>
                  </a:cxn>
                  <a:cxn ang="0">
                    <a:pos x="20" y="42"/>
                  </a:cxn>
                  <a:cxn ang="0">
                    <a:pos x="20" y="30"/>
                  </a:cxn>
                  <a:cxn ang="0">
                    <a:pos x="16" y="30"/>
                  </a:cxn>
                  <a:cxn ang="0">
                    <a:pos x="14" y="18"/>
                  </a:cxn>
                  <a:cxn ang="0">
                    <a:pos x="16" y="14"/>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3" name="Freeform 221">
                <a:extLst>
                  <a:ext uri="{FF2B5EF4-FFF2-40B4-BE49-F238E27FC236}">
                    <a16:creationId xmlns:a16="http://schemas.microsoft.com/office/drawing/2014/main" id="{07BD47FD-CD75-49D6-AA34-42107C591E3C}"/>
                  </a:ext>
                </a:extLst>
              </p:cNvPr>
              <p:cNvSpPr>
                <a:spLocks/>
              </p:cNvSpPr>
              <p:nvPr/>
            </p:nvSpPr>
            <p:spPr bwMode="auto">
              <a:xfrm>
                <a:off x="6900517" y="2966389"/>
                <a:ext cx="260970" cy="284924"/>
              </a:xfrm>
              <a:custGeom>
                <a:avLst/>
                <a:gdLst/>
                <a:ahLst/>
                <a:cxnLst>
                  <a:cxn ang="0">
                    <a:pos x="90" y="2"/>
                  </a:cxn>
                  <a:cxn ang="0">
                    <a:pos x="94" y="10"/>
                  </a:cxn>
                  <a:cxn ang="0">
                    <a:pos x="106" y="28"/>
                  </a:cxn>
                  <a:cxn ang="0">
                    <a:pos x="114" y="30"/>
                  </a:cxn>
                  <a:cxn ang="0">
                    <a:pos x="110" y="36"/>
                  </a:cxn>
                  <a:cxn ang="0">
                    <a:pos x="112" y="44"/>
                  </a:cxn>
                  <a:cxn ang="0">
                    <a:pos x="106" y="48"/>
                  </a:cxn>
                  <a:cxn ang="0">
                    <a:pos x="100" y="62"/>
                  </a:cxn>
                  <a:cxn ang="0">
                    <a:pos x="112" y="74"/>
                  </a:cxn>
                  <a:cxn ang="0">
                    <a:pos x="118" y="84"/>
                  </a:cxn>
                  <a:cxn ang="0">
                    <a:pos x="132" y="90"/>
                  </a:cxn>
                  <a:cxn ang="0">
                    <a:pos x="140" y="98"/>
                  </a:cxn>
                  <a:cxn ang="0">
                    <a:pos x="136" y="112"/>
                  </a:cxn>
                  <a:cxn ang="0">
                    <a:pos x="142" y="124"/>
                  </a:cxn>
                  <a:cxn ang="0">
                    <a:pos x="140" y="130"/>
                  </a:cxn>
                  <a:cxn ang="0">
                    <a:pos x="132" y="132"/>
                  </a:cxn>
                  <a:cxn ang="0">
                    <a:pos x="122" y="140"/>
                  </a:cxn>
                  <a:cxn ang="0">
                    <a:pos x="122" y="148"/>
                  </a:cxn>
                  <a:cxn ang="0">
                    <a:pos x="90" y="148"/>
                  </a:cxn>
                  <a:cxn ang="0">
                    <a:pos x="76" y="136"/>
                  </a:cxn>
                  <a:cxn ang="0">
                    <a:pos x="68" y="136"/>
                  </a:cxn>
                  <a:cxn ang="0">
                    <a:pos x="58" y="120"/>
                  </a:cxn>
                  <a:cxn ang="0">
                    <a:pos x="22" y="100"/>
                  </a:cxn>
                  <a:cxn ang="0">
                    <a:pos x="2" y="96"/>
                  </a:cxn>
                  <a:cxn ang="0">
                    <a:pos x="0" y="72"/>
                  </a:cxn>
                  <a:cxn ang="0">
                    <a:pos x="32" y="52"/>
                  </a:cxn>
                  <a:cxn ang="0">
                    <a:pos x="36" y="20"/>
                  </a:cxn>
                  <a:cxn ang="0">
                    <a:pos x="50" y="10"/>
                  </a:cxn>
                  <a:cxn ang="0">
                    <a:pos x="50" y="6"/>
                  </a:cxn>
                  <a:cxn ang="0">
                    <a:pos x="60" y="0"/>
                  </a:cxn>
                  <a:cxn ang="0">
                    <a:pos x="88" y="6"/>
                  </a:cxn>
                  <a:cxn ang="0">
                    <a:pos x="90" y="2"/>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4" name="Freeform 222">
                <a:extLst>
                  <a:ext uri="{FF2B5EF4-FFF2-40B4-BE49-F238E27FC236}">
                    <a16:creationId xmlns:a16="http://schemas.microsoft.com/office/drawing/2014/main" id="{13F49403-88B0-4B8C-98CD-666D2638F775}"/>
                  </a:ext>
                </a:extLst>
              </p:cNvPr>
              <p:cNvSpPr>
                <a:spLocks/>
              </p:cNvSpPr>
              <p:nvPr/>
            </p:nvSpPr>
            <p:spPr bwMode="auto">
              <a:xfrm>
                <a:off x="7124729" y="3216669"/>
                <a:ext cx="51458" cy="53905"/>
              </a:xfrm>
              <a:custGeom>
                <a:avLst/>
                <a:gdLst/>
                <a:ahLst/>
                <a:cxnLst>
                  <a:cxn ang="0">
                    <a:pos x="28" y="4"/>
                  </a:cxn>
                  <a:cxn ang="0">
                    <a:pos x="18" y="0"/>
                  </a:cxn>
                  <a:cxn ang="0">
                    <a:pos x="14" y="0"/>
                  </a:cxn>
                  <a:cxn ang="0">
                    <a:pos x="10" y="2"/>
                  </a:cxn>
                  <a:cxn ang="0">
                    <a:pos x="0" y="10"/>
                  </a:cxn>
                  <a:cxn ang="0">
                    <a:pos x="0" y="18"/>
                  </a:cxn>
                  <a:cxn ang="0">
                    <a:pos x="10" y="20"/>
                  </a:cxn>
                  <a:cxn ang="0">
                    <a:pos x="18" y="28"/>
                  </a:cxn>
                  <a:cxn ang="0">
                    <a:pos x="26" y="28"/>
                  </a:cxn>
                  <a:cxn ang="0">
                    <a:pos x="22" y="18"/>
                  </a:cxn>
                  <a:cxn ang="0">
                    <a:pos x="22" y="12"/>
                  </a:cxn>
                  <a:cxn ang="0">
                    <a:pos x="28" y="4"/>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5" name="Freeform 224">
                <a:extLst>
                  <a:ext uri="{FF2B5EF4-FFF2-40B4-BE49-F238E27FC236}">
                    <a16:creationId xmlns:a16="http://schemas.microsoft.com/office/drawing/2014/main" id="{3F0E08F9-FD27-4B19-9AE5-426E7F9DB4D0}"/>
                  </a:ext>
                </a:extLst>
              </p:cNvPr>
              <p:cNvSpPr>
                <a:spLocks/>
              </p:cNvSpPr>
              <p:nvPr/>
            </p:nvSpPr>
            <p:spPr bwMode="auto">
              <a:xfrm>
                <a:off x="7279133" y="3405328"/>
                <a:ext cx="227890" cy="250269"/>
              </a:xfrm>
              <a:custGeom>
                <a:avLst/>
                <a:gdLst/>
                <a:ahLst/>
                <a:cxnLst>
                  <a:cxn ang="0">
                    <a:pos x="52" y="30"/>
                  </a:cxn>
                  <a:cxn ang="0">
                    <a:pos x="70" y="0"/>
                  </a:cxn>
                  <a:cxn ang="0">
                    <a:pos x="82" y="8"/>
                  </a:cxn>
                  <a:cxn ang="0">
                    <a:pos x="90" y="14"/>
                  </a:cxn>
                  <a:cxn ang="0">
                    <a:pos x="102" y="16"/>
                  </a:cxn>
                  <a:cxn ang="0">
                    <a:pos x="124" y="36"/>
                  </a:cxn>
                  <a:cxn ang="0">
                    <a:pos x="116" y="50"/>
                  </a:cxn>
                  <a:cxn ang="0">
                    <a:pos x="104" y="64"/>
                  </a:cxn>
                  <a:cxn ang="0">
                    <a:pos x="98" y="66"/>
                  </a:cxn>
                  <a:cxn ang="0">
                    <a:pos x="86" y="70"/>
                  </a:cxn>
                  <a:cxn ang="0">
                    <a:pos x="88" y="80"/>
                  </a:cxn>
                  <a:cxn ang="0">
                    <a:pos x="90" y="90"/>
                  </a:cxn>
                  <a:cxn ang="0">
                    <a:pos x="80" y="92"/>
                  </a:cxn>
                  <a:cxn ang="0">
                    <a:pos x="72" y="98"/>
                  </a:cxn>
                  <a:cxn ang="0">
                    <a:pos x="68" y="104"/>
                  </a:cxn>
                  <a:cxn ang="0">
                    <a:pos x="68" y="110"/>
                  </a:cxn>
                  <a:cxn ang="0">
                    <a:pos x="54" y="112"/>
                  </a:cxn>
                  <a:cxn ang="0">
                    <a:pos x="52" y="118"/>
                  </a:cxn>
                  <a:cxn ang="0">
                    <a:pos x="46" y="128"/>
                  </a:cxn>
                  <a:cxn ang="0">
                    <a:pos x="26" y="126"/>
                  </a:cxn>
                  <a:cxn ang="0">
                    <a:pos x="16" y="130"/>
                  </a:cxn>
                  <a:cxn ang="0">
                    <a:pos x="0" y="94"/>
                  </a:cxn>
                  <a:cxn ang="0">
                    <a:pos x="12" y="84"/>
                  </a:cxn>
                  <a:cxn ang="0">
                    <a:pos x="48" y="72"/>
                  </a:cxn>
                  <a:cxn ang="0">
                    <a:pos x="56" y="54"/>
                  </a:cxn>
                  <a:cxn ang="0">
                    <a:pos x="56" y="40"/>
                  </a:cxn>
                  <a:cxn ang="0">
                    <a:pos x="52" y="30"/>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6" name="Freeform 225">
                <a:extLst>
                  <a:ext uri="{FF2B5EF4-FFF2-40B4-BE49-F238E27FC236}">
                    <a16:creationId xmlns:a16="http://schemas.microsoft.com/office/drawing/2014/main" id="{9094747D-F303-40B8-B96F-E3F05363202E}"/>
                  </a:ext>
                </a:extLst>
              </p:cNvPr>
              <p:cNvSpPr>
                <a:spLocks/>
              </p:cNvSpPr>
              <p:nvPr/>
            </p:nvSpPr>
            <p:spPr bwMode="auto">
              <a:xfrm>
                <a:off x="7010806" y="3586288"/>
                <a:ext cx="297727" cy="192516"/>
              </a:xfrm>
              <a:custGeom>
                <a:avLst/>
                <a:gdLst/>
                <a:ahLst/>
                <a:cxnLst>
                  <a:cxn ang="0">
                    <a:pos x="50" y="86"/>
                  </a:cxn>
                  <a:cxn ang="0">
                    <a:pos x="42" y="92"/>
                  </a:cxn>
                  <a:cxn ang="0">
                    <a:pos x="36" y="100"/>
                  </a:cxn>
                  <a:cxn ang="0">
                    <a:pos x="16" y="100"/>
                  </a:cxn>
                  <a:cxn ang="0">
                    <a:pos x="8" y="96"/>
                  </a:cxn>
                  <a:cxn ang="0">
                    <a:pos x="0" y="66"/>
                  </a:cxn>
                  <a:cxn ang="0">
                    <a:pos x="0" y="42"/>
                  </a:cxn>
                  <a:cxn ang="0">
                    <a:pos x="8" y="24"/>
                  </a:cxn>
                  <a:cxn ang="0">
                    <a:pos x="42" y="22"/>
                  </a:cxn>
                  <a:cxn ang="0">
                    <a:pos x="72" y="28"/>
                  </a:cxn>
                  <a:cxn ang="0">
                    <a:pos x="98" y="4"/>
                  </a:cxn>
                  <a:cxn ang="0">
                    <a:pos x="128" y="0"/>
                  </a:cxn>
                  <a:cxn ang="0">
                    <a:pos x="146" y="0"/>
                  </a:cxn>
                  <a:cxn ang="0">
                    <a:pos x="162" y="36"/>
                  </a:cxn>
                  <a:cxn ang="0">
                    <a:pos x="150" y="42"/>
                  </a:cxn>
                  <a:cxn ang="0">
                    <a:pos x="142" y="48"/>
                  </a:cxn>
                  <a:cxn ang="0">
                    <a:pos x="142" y="56"/>
                  </a:cxn>
                  <a:cxn ang="0">
                    <a:pos x="136" y="60"/>
                  </a:cxn>
                  <a:cxn ang="0">
                    <a:pos x="114" y="66"/>
                  </a:cxn>
                  <a:cxn ang="0">
                    <a:pos x="104" y="68"/>
                  </a:cxn>
                  <a:cxn ang="0">
                    <a:pos x="96" y="80"/>
                  </a:cxn>
                  <a:cxn ang="0">
                    <a:pos x="78" y="78"/>
                  </a:cxn>
                  <a:cxn ang="0">
                    <a:pos x="70" y="88"/>
                  </a:cxn>
                  <a:cxn ang="0">
                    <a:pos x="56" y="88"/>
                  </a:cxn>
                  <a:cxn ang="0">
                    <a:pos x="50" y="86"/>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7" name="Freeform 226">
                <a:extLst>
                  <a:ext uri="{FF2B5EF4-FFF2-40B4-BE49-F238E27FC236}">
                    <a16:creationId xmlns:a16="http://schemas.microsoft.com/office/drawing/2014/main" id="{5E062630-1BEA-4E1C-9DFA-F10900930FB1}"/>
                  </a:ext>
                </a:extLst>
              </p:cNvPr>
              <p:cNvSpPr>
                <a:spLocks/>
              </p:cNvSpPr>
              <p:nvPr/>
            </p:nvSpPr>
            <p:spPr bwMode="auto">
              <a:xfrm>
                <a:off x="7047557" y="2885559"/>
                <a:ext cx="562370" cy="496689"/>
              </a:xfrm>
              <a:custGeom>
                <a:avLst/>
                <a:gdLst/>
                <a:ahLst/>
                <a:cxnLst>
                  <a:cxn ang="0">
                    <a:pos x="80" y="38"/>
                  </a:cxn>
                  <a:cxn ang="0">
                    <a:pos x="112" y="56"/>
                  </a:cxn>
                  <a:cxn ang="0">
                    <a:pos x="156" y="48"/>
                  </a:cxn>
                  <a:cxn ang="0">
                    <a:pos x="204" y="28"/>
                  </a:cxn>
                  <a:cxn ang="0">
                    <a:pos x="256" y="52"/>
                  </a:cxn>
                  <a:cxn ang="0">
                    <a:pos x="274" y="78"/>
                  </a:cxn>
                  <a:cxn ang="0">
                    <a:pos x="262" y="126"/>
                  </a:cxn>
                  <a:cxn ang="0">
                    <a:pos x="282" y="150"/>
                  </a:cxn>
                  <a:cxn ang="0">
                    <a:pos x="266" y="176"/>
                  </a:cxn>
                  <a:cxn ang="0">
                    <a:pos x="286" y="202"/>
                  </a:cxn>
                  <a:cxn ang="0">
                    <a:pos x="298" y="224"/>
                  </a:cxn>
                  <a:cxn ang="0">
                    <a:pos x="306" y="232"/>
                  </a:cxn>
                  <a:cxn ang="0">
                    <a:pos x="278" y="242"/>
                  </a:cxn>
                  <a:cxn ang="0">
                    <a:pos x="236" y="254"/>
                  </a:cxn>
                  <a:cxn ang="0">
                    <a:pos x="206" y="230"/>
                  </a:cxn>
                  <a:cxn ang="0">
                    <a:pos x="188" y="224"/>
                  </a:cxn>
                  <a:cxn ang="0">
                    <a:pos x="164" y="234"/>
                  </a:cxn>
                  <a:cxn ang="0">
                    <a:pos x="118" y="206"/>
                  </a:cxn>
                  <a:cxn ang="0">
                    <a:pos x="98" y="176"/>
                  </a:cxn>
                  <a:cxn ang="0">
                    <a:pos x="70" y="176"/>
                  </a:cxn>
                  <a:cxn ang="0">
                    <a:pos x="62" y="166"/>
                  </a:cxn>
                  <a:cxn ang="0">
                    <a:pos x="60" y="140"/>
                  </a:cxn>
                  <a:cxn ang="0">
                    <a:pos x="38" y="126"/>
                  </a:cxn>
                  <a:cxn ang="0">
                    <a:pos x="26" y="90"/>
                  </a:cxn>
                  <a:cxn ang="0">
                    <a:pos x="30" y="78"/>
                  </a:cxn>
                  <a:cxn ang="0">
                    <a:pos x="26" y="70"/>
                  </a:cxn>
                  <a:cxn ang="0">
                    <a:pos x="10" y="44"/>
                  </a:cxn>
                  <a:cxn ang="0">
                    <a:pos x="4" y="24"/>
                  </a:cxn>
                  <a:cxn ang="0">
                    <a:pos x="0" y="8"/>
                  </a:cxn>
                  <a:cxn ang="0">
                    <a:pos x="10" y="2"/>
                  </a:cxn>
                  <a:cxn ang="0">
                    <a:pos x="32" y="18"/>
                  </a:cxn>
                  <a:cxn ang="0">
                    <a:pos x="42" y="14"/>
                  </a:cxn>
                  <a:cxn ang="0">
                    <a:pos x="60" y="0"/>
                  </a:cxn>
                  <a:cxn ang="0">
                    <a:pos x="64" y="10"/>
                  </a:cxn>
                  <a:cxn ang="0">
                    <a:pos x="62" y="18"/>
                  </a:cxn>
                  <a:cxn ang="0">
                    <a:pos x="76" y="24"/>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8" name="Freeform 227">
                <a:extLst>
                  <a:ext uri="{FF2B5EF4-FFF2-40B4-BE49-F238E27FC236}">
                    <a16:creationId xmlns:a16="http://schemas.microsoft.com/office/drawing/2014/main" id="{88709C5F-0191-4CAF-A392-C7264346FC64}"/>
                  </a:ext>
                </a:extLst>
              </p:cNvPr>
              <p:cNvSpPr>
                <a:spLocks/>
              </p:cNvSpPr>
              <p:nvPr/>
            </p:nvSpPr>
            <p:spPr bwMode="auto">
              <a:xfrm>
                <a:off x="7529047" y="2927887"/>
                <a:ext cx="415347" cy="311877"/>
              </a:xfrm>
              <a:custGeom>
                <a:avLst/>
                <a:gdLst/>
                <a:ahLst/>
                <a:cxnLst>
                  <a:cxn ang="0">
                    <a:pos x="12" y="56"/>
                  </a:cxn>
                  <a:cxn ang="0">
                    <a:pos x="24" y="56"/>
                  </a:cxn>
                  <a:cxn ang="0">
                    <a:pos x="34" y="60"/>
                  </a:cxn>
                  <a:cxn ang="0">
                    <a:pos x="44" y="48"/>
                  </a:cxn>
                  <a:cxn ang="0">
                    <a:pos x="56" y="44"/>
                  </a:cxn>
                  <a:cxn ang="0">
                    <a:pos x="68" y="26"/>
                  </a:cxn>
                  <a:cxn ang="0">
                    <a:pos x="84" y="20"/>
                  </a:cxn>
                  <a:cxn ang="0">
                    <a:pos x="96" y="20"/>
                  </a:cxn>
                  <a:cxn ang="0">
                    <a:pos x="116" y="26"/>
                  </a:cxn>
                  <a:cxn ang="0">
                    <a:pos x="126" y="30"/>
                  </a:cxn>
                  <a:cxn ang="0">
                    <a:pos x="146" y="18"/>
                  </a:cxn>
                  <a:cxn ang="0">
                    <a:pos x="154" y="16"/>
                  </a:cxn>
                  <a:cxn ang="0">
                    <a:pos x="164" y="0"/>
                  </a:cxn>
                  <a:cxn ang="0">
                    <a:pos x="172" y="6"/>
                  </a:cxn>
                  <a:cxn ang="0">
                    <a:pos x="174" y="18"/>
                  </a:cxn>
                  <a:cxn ang="0">
                    <a:pos x="172" y="26"/>
                  </a:cxn>
                  <a:cxn ang="0">
                    <a:pos x="172" y="32"/>
                  </a:cxn>
                  <a:cxn ang="0">
                    <a:pos x="182" y="30"/>
                  </a:cxn>
                  <a:cxn ang="0">
                    <a:pos x="190" y="26"/>
                  </a:cxn>
                  <a:cxn ang="0">
                    <a:pos x="198" y="20"/>
                  </a:cxn>
                  <a:cxn ang="0">
                    <a:pos x="226" y="20"/>
                  </a:cxn>
                  <a:cxn ang="0">
                    <a:pos x="226" y="28"/>
                  </a:cxn>
                  <a:cxn ang="0">
                    <a:pos x="214" y="30"/>
                  </a:cxn>
                  <a:cxn ang="0">
                    <a:pos x="198" y="30"/>
                  </a:cxn>
                  <a:cxn ang="0">
                    <a:pos x="190" y="30"/>
                  </a:cxn>
                  <a:cxn ang="0">
                    <a:pos x="186" y="32"/>
                  </a:cxn>
                  <a:cxn ang="0">
                    <a:pos x="174" y="40"/>
                  </a:cxn>
                  <a:cxn ang="0">
                    <a:pos x="168" y="46"/>
                  </a:cxn>
                  <a:cxn ang="0">
                    <a:pos x="172" y="52"/>
                  </a:cxn>
                  <a:cxn ang="0">
                    <a:pos x="174" y="58"/>
                  </a:cxn>
                  <a:cxn ang="0">
                    <a:pos x="172" y="68"/>
                  </a:cxn>
                  <a:cxn ang="0">
                    <a:pos x="168" y="78"/>
                  </a:cxn>
                  <a:cxn ang="0">
                    <a:pos x="152" y="84"/>
                  </a:cxn>
                  <a:cxn ang="0">
                    <a:pos x="148" y="96"/>
                  </a:cxn>
                  <a:cxn ang="0">
                    <a:pos x="142" y="100"/>
                  </a:cxn>
                  <a:cxn ang="0">
                    <a:pos x="138" y="110"/>
                  </a:cxn>
                  <a:cxn ang="0">
                    <a:pos x="138" y="124"/>
                  </a:cxn>
                  <a:cxn ang="0">
                    <a:pos x="114" y="124"/>
                  </a:cxn>
                  <a:cxn ang="0">
                    <a:pos x="110" y="132"/>
                  </a:cxn>
                  <a:cxn ang="0">
                    <a:pos x="94" y="132"/>
                  </a:cxn>
                  <a:cxn ang="0">
                    <a:pos x="90" y="138"/>
                  </a:cxn>
                  <a:cxn ang="0">
                    <a:pos x="88" y="156"/>
                  </a:cxn>
                  <a:cxn ang="0">
                    <a:pos x="78" y="158"/>
                  </a:cxn>
                  <a:cxn ang="0">
                    <a:pos x="42" y="162"/>
                  </a:cxn>
                  <a:cxn ang="0">
                    <a:pos x="24" y="162"/>
                  </a:cxn>
                  <a:cxn ang="0">
                    <a:pos x="18" y="156"/>
                  </a:cxn>
                  <a:cxn ang="0">
                    <a:pos x="8" y="160"/>
                  </a:cxn>
                  <a:cxn ang="0">
                    <a:pos x="4" y="154"/>
                  </a:cxn>
                  <a:cxn ang="0">
                    <a:pos x="18" y="140"/>
                  </a:cxn>
                  <a:cxn ang="0">
                    <a:pos x="20" y="128"/>
                  </a:cxn>
                  <a:cxn ang="0">
                    <a:pos x="6" y="128"/>
                  </a:cxn>
                  <a:cxn ang="0">
                    <a:pos x="4" y="114"/>
                  </a:cxn>
                  <a:cxn ang="0">
                    <a:pos x="0" y="104"/>
                  </a:cxn>
                  <a:cxn ang="0">
                    <a:pos x="2" y="76"/>
                  </a:cxn>
                  <a:cxn ang="0">
                    <a:pos x="12" y="56"/>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9" name="Freeform 228">
                <a:extLst>
                  <a:ext uri="{FF2B5EF4-FFF2-40B4-BE49-F238E27FC236}">
                    <a16:creationId xmlns:a16="http://schemas.microsoft.com/office/drawing/2014/main" id="{A247BA16-3B51-46BC-9287-50E8B8A5A59E}"/>
                  </a:ext>
                </a:extLst>
              </p:cNvPr>
              <p:cNvSpPr>
                <a:spLocks/>
              </p:cNvSpPr>
              <p:nvPr/>
            </p:nvSpPr>
            <p:spPr bwMode="auto">
              <a:xfrm>
                <a:off x="7543765" y="2981790"/>
                <a:ext cx="470482" cy="446636"/>
              </a:xfrm>
              <a:custGeom>
                <a:avLst/>
                <a:gdLst/>
                <a:ahLst/>
                <a:cxnLst>
                  <a:cxn ang="0">
                    <a:pos x="8" y="192"/>
                  </a:cxn>
                  <a:cxn ang="0">
                    <a:pos x="36" y="182"/>
                  </a:cxn>
                  <a:cxn ang="0">
                    <a:pos x="28" y="174"/>
                  </a:cxn>
                  <a:cxn ang="0">
                    <a:pos x="16" y="152"/>
                  </a:cxn>
                  <a:cxn ang="0">
                    <a:pos x="10" y="128"/>
                  </a:cxn>
                  <a:cxn ang="0">
                    <a:pos x="34" y="134"/>
                  </a:cxn>
                  <a:cxn ang="0">
                    <a:pos x="70" y="130"/>
                  </a:cxn>
                  <a:cxn ang="0">
                    <a:pos x="82" y="110"/>
                  </a:cxn>
                  <a:cxn ang="0">
                    <a:pos x="102" y="104"/>
                  </a:cxn>
                  <a:cxn ang="0">
                    <a:pos x="130" y="96"/>
                  </a:cxn>
                  <a:cxn ang="0">
                    <a:pos x="134" y="72"/>
                  </a:cxn>
                  <a:cxn ang="0">
                    <a:pos x="144" y="56"/>
                  </a:cxn>
                  <a:cxn ang="0">
                    <a:pos x="166" y="30"/>
                  </a:cxn>
                  <a:cxn ang="0">
                    <a:pos x="166" y="12"/>
                  </a:cxn>
                  <a:cxn ang="0">
                    <a:pos x="190" y="2"/>
                  </a:cxn>
                  <a:cxn ang="0">
                    <a:pos x="218" y="0"/>
                  </a:cxn>
                  <a:cxn ang="0">
                    <a:pos x="236" y="6"/>
                  </a:cxn>
                  <a:cxn ang="0">
                    <a:pos x="256" y="24"/>
                  </a:cxn>
                  <a:cxn ang="0">
                    <a:pos x="250" y="42"/>
                  </a:cxn>
                  <a:cxn ang="0">
                    <a:pos x="204" y="42"/>
                  </a:cxn>
                  <a:cxn ang="0">
                    <a:pos x="214" y="78"/>
                  </a:cxn>
                  <a:cxn ang="0">
                    <a:pos x="216" y="92"/>
                  </a:cxn>
                  <a:cxn ang="0">
                    <a:pos x="172" y="160"/>
                  </a:cxn>
                  <a:cxn ang="0">
                    <a:pos x="150" y="160"/>
                  </a:cxn>
                  <a:cxn ang="0">
                    <a:pos x="132" y="172"/>
                  </a:cxn>
                  <a:cxn ang="0">
                    <a:pos x="140" y="182"/>
                  </a:cxn>
                  <a:cxn ang="0">
                    <a:pos x="150" y="202"/>
                  </a:cxn>
                  <a:cxn ang="0">
                    <a:pos x="156" y="220"/>
                  </a:cxn>
                  <a:cxn ang="0">
                    <a:pos x="138" y="226"/>
                  </a:cxn>
                  <a:cxn ang="0">
                    <a:pos x="122" y="220"/>
                  </a:cxn>
                  <a:cxn ang="0">
                    <a:pos x="104" y="228"/>
                  </a:cxn>
                  <a:cxn ang="0">
                    <a:pos x="86" y="200"/>
                  </a:cxn>
                  <a:cxn ang="0">
                    <a:pos x="34" y="210"/>
                  </a:cxn>
                </a:cxnLst>
                <a:rect l="0" t="0" r="r" b="b"/>
                <a:pathLst>
                  <a:path w="256" h="232">
                    <a:moveTo>
                      <a:pt x="8" y="208"/>
                    </a:moveTo>
                    <a:lnTo>
                      <a:pt x="8" y="192"/>
                    </a:lnTo>
                    <a:lnTo>
                      <a:pt x="22" y="184"/>
                    </a:lnTo>
                    <a:lnTo>
                      <a:pt x="36" y="182"/>
                    </a:lnTo>
                    <a:lnTo>
                      <a:pt x="36" y="174"/>
                    </a:lnTo>
                    <a:lnTo>
                      <a:pt x="28" y="174"/>
                    </a:lnTo>
                    <a:lnTo>
                      <a:pt x="28" y="162"/>
                    </a:lnTo>
                    <a:lnTo>
                      <a:pt x="16" y="152"/>
                    </a:lnTo>
                    <a:lnTo>
                      <a:pt x="0" y="132"/>
                    </a:lnTo>
                    <a:lnTo>
                      <a:pt x="10" y="128"/>
                    </a:lnTo>
                    <a:lnTo>
                      <a:pt x="16" y="134"/>
                    </a:lnTo>
                    <a:lnTo>
                      <a:pt x="34" y="134"/>
                    </a:lnTo>
                    <a:lnTo>
                      <a:pt x="54" y="132"/>
                    </a:lnTo>
                    <a:lnTo>
                      <a:pt x="70" y="130"/>
                    </a:lnTo>
                    <a:lnTo>
                      <a:pt x="80" y="128"/>
                    </a:lnTo>
                    <a:lnTo>
                      <a:pt x="82" y="110"/>
                    </a:lnTo>
                    <a:lnTo>
                      <a:pt x="86" y="104"/>
                    </a:lnTo>
                    <a:lnTo>
                      <a:pt x="102" y="104"/>
                    </a:lnTo>
                    <a:lnTo>
                      <a:pt x="106" y="96"/>
                    </a:lnTo>
                    <a:lnTo>
                      <a:pt x="130" y="96"/>
                    </a:lnTo>
                    <a:lnTo>
                      <a:pt x="130" y="82"/>
                    </a:lnTo>
                    <a:lnTo>
                      <a:pt x="134" y="72"/>
                    </a:lnTo>
                    <a:lnTo>
                      <a:pt x="140" y="68"/>
                    </a:lnTo>
                    <a:lnTo>
                      <a:pt x="144" y="56"/>
                    </a:lnTo>
                    <a:lnTo>
                      <a:pt x="160" y="50"/>
                    </a:lnTo>
                    <a:lnTo>
                      <a:pt x="166" y="30"/>
                    </a:lnTo>
                    <a:lnTo>
                      <a:pt x="160" y="18"/>
                    </a:lnTo>
                    <a:lnTo>
                      <a:pt x="166" y="12"/>
                    </a:lnTo>
                    <a:lnTo>
                      <a:pt x="182" y="2"/>
                    </a:lnTo>
                    <a:lnTo>
                      <a:pt x="190" y="2"/>
                    </a:lnTo>
                    <a:lnTo>
                      <a:pt x="206" y="2"/>
                    </a:lnTo>
                    <a:lnTo>
                      <a:pt x="218" y="0"/>
                    </a:lnTo>
                    <a:lnTo>
                      <a:pt x="224" y="2"/>
                    </a:lnTo>
                    <a:lnTo>
                      <a:pt x="236" y="6"/>
                    </a:lnTo>
                    <a:lnTo>
                      <a:pt x="236" y="16"/>
                    </a:lnTo>
                    <a:lnTo>
                      <a:pt x="256" y="24"/>
                    </a:lnTo>
                    <a:lnTo>
                      <a:pt x="254" y="30"/>
                    </a:lnTo>
                    <a:lnTo>
                      <a:pt x="250" y="42"/>
                    </a:lnTo>
                    <a:lnTo>
                      <a:pt x="234" y="46"/>
                    </a:lnTo>
                    <a:lnTo>
                      <a:pt x="204" y="42"/>
                    </a:lnTo>
                    <a:lnTo>
                      <a:pt x="206" y="72"/>
                    </a:lnTo>
                    <a:lnTo>
                      <a:pt x="214" y="78"/>
                    </a:lnTo>
                    <a:lnTo>
                      <a:pt x="222" y="86"/>
                    </a:lnTo>
                    <a:lnTo>
                      <a:pt x="216" y="92"/>
                    </a:lnTo>
                    <a:lnTo>
                      <a:pt x="214" y="106"/>
                    </a:lnTo>
                    <a:lnTo>
                      <a:pt x="172" y="160"/>
                    </a:lnTo>
                    <a:lnTo>
                      <a:pt x="158" y="164"/>
                    </a:lnTo>
                    <a:lnTo>
                      <a:pt x="150" y="160"/>
                    </a:lnTo>
                    <a:lnTo>
                      <a:pt x="142" y="160"/>
                    </a:lnTo>
                    <a:lnTo>
                      <a:pt x="132" y="172"/>
                    </a:lnTo>
                    <a:lnTo>
                      <a:pt x="132" y="182"/>
                    </a:lnTo>
                    <a:lnTo>
                      <a:pt x="140" y="182"/>
                    </a:lnTo>
                    <a:lnTo>
                      <a:pt x="144" y="196"/>
                    </a:lnTo>
                    <a:lnTo>
                      <a:pt x="150" y="202"/>
                    </a:lnTo>
                    <a:lnTo>
                      <a:pt x="156" y="210"/>
                    </a:lnTo>
                    <a:lnTo>
                      <a:pt x="156" y="220"/>
                    </a:lnTo>
                    <a:lnTo>
                      <a:pt x="142" y="220"/>
                    </a:lnTo>
                    <a:lnTo>
                      <a:pt x="138" y="226"/>
                    </a:lnTo>
                    <a:lnTo>
                      <a:pt x="130" y="220"/>
                    </a:lnTo>
                    <a:lnTo>
                      <a:pt x="122" y="220"/>
                    </a:lnTo>
                    <a:lnTo>
                      <a:pt x="116" y="232"/>
                    </a:lnTo>
                    <a:lnTo>
                      <a:pt x="104" y="228"/>
                    </a:lnTo>
                    <a:lnTo>
                      <a:pt x="86" y="204"/>
                    </a:lnTo>
                    <a:lnTo>
                      <a:pt x="86" y="200"/>
                    </a:lnTo>
                    <a:lnTo>
                      <a:pt x="38" y="204"/>
                    </a:lnTo>
                    <a:lnTo>
                      <a:pt x="34" y="210"/>
                    </a:lnTo>
                    <a:lnTo>
                      <a:pt x="8" y="2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0" name="Freeform 229">
                <a:extLst>
                  <a:ext uri="{FF2B5EF4-FFF2-40B4-BE49-F238E27FC236}">
                    <a16:creationId xmlns:a16="http://schemas.microsoft.com/office/drawing/2014/main" id="{5FA21A0B-7B75-4570-A2F6-B9CC0881F31C}"/>
                  </a:ext>
                </a:extLst>
              </p:cNvPr>
              <p:cNvSpPr>
                <a:spLocks/>
              </p:cNvSpPr>
              <p:nvPr/>
            </p:nvSpPr>
            <p:spPr bwMode="auto">
              <a:xfrm>
                <a:off x="6779217" y="3105004"/>
                <a:ext cx="124973" cy="146313"/>
              </a:xfrm>
              <a:custGeom>
                <a:avLst/>
                <a:gdLst/>
                <a:ahLst/>
                <a:cxnLst>
                  <a:cxn ang="0">
                    <a:pos x="66" y="0"/>
                  </a:cxn>
                  <a:cxn ang="0">
                    <a:pos x="68" y="24"/>
                  </a:cxn>
                  <a:cxn ang="0">
                    <a:pos x="66" y="30"/>
                  </a:cxn>
                  <a:cxn ang="0">
                    <a:pos x="38" y="34"/>
                  </a:cxn>
                  <a:cxn ang="0">
                    <a:pos x="50" y="50"/>
                  </a:cxn>
                  <a:cxn ang="0">
                    <a:pos x="44" y="56"/>
                  </a:cxn>
                  <a:cxn ang="0">
                    <a:pos x="42" y="62"/>
                  </a:cxn>
                  <a:cxn ang="0">
                    <a:pos x="30" y="64"/>
                  </a:cxn>
                  <a:cxn ang="0">
                    <a:pos x="24" y="72"/>
                  </a:cxn>
                  <a:cxn ang="0">
                    <a:pos x="20" y="76"/>
                  </a:cxn>
                  <a:cxn ang="0">
                    <a:pos x="0" y="70"/>
                  </a:cxn>
                  <a:cxn ang="0">
                    <a:pos x="6" y="58"/>
                  </a:cxn>
                  <a:cxn ang="0">
                    <a:pos x="8" y="48"/>
                  </a:cxn>
                  <a:cxn ang="0">
                    <a:pos x="8" y="36"/>
                  </a:cxn>
                  <a:cxn ang="0">
                    <a:pos x="10" y="28"/>
                  </a:cxn>
                  <a:cxn ang="0">
                    <a:pos x="10" y="20"/>
                  </a:cxn>
                  <a:cxn ang="0">
                    <a:pos x="12" y="14"/>
                  </a:cxn>
                  <a:cxn ang="0">
                    <a:pos x="16" y="16"/>
                  </a:cxn>
                  <a:cxn ang="0">
                    <a:pos x="20" y="16"/>
                  </a:cxn>
                  <a:cxn ang="0">
                    <a:pos x="28" y="20"/>
                  </a:cxn>
                  <a:cxn ang="0">
                    <a:pos x="36" y="18"/>
                  </a:cxn>
                  <a:cxn ang="0">
                    <a:pos x="66" y="0"/>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1" name="Freeform 231">
                <a:extLst>
                  <a:ext uri="{FF2B5EF4-FFF2-40B4-BE49-F238E27FC236}">
                    <a16:creationId xmlns:a16="http://schemas.microsoft.com/office/drawing/2014/main" id="{18EF5D7D-1EEC-44ED-8D4F-B41C56E8C91F}"/>
                  </a:ext>
                </a:extLst>
              </p:cNvPr>
              <p:cNvSpPr>
                <a:spLocks/>
              </p:cNvSpPr>
              <p:nvPr/>
            </p:nvSpPr>
            <p:spPr bwMode="auto">
              <a:xfrm>
                <a:off x="6782894" y="3143505"/>
                <a:ext cx="14702" cy="30803"/>
              </a:xfrm>
              <a:custGeom>
                <a:avLst/>
                <a:gdLst/>
                <a:ahLst/>
                <a:cxnLst>
                  <a:cxn ang="0">
                    <a:pos x="8" y="0"/>
                  </a:cxn>
                  <a:cxn ang="0">
                    <a:pos x="2" y="0"/>
                  </a:cxn>
                  <a:cxn ang="0">
                    <a:pos x="0" y="4"/>
                  </a:cxn>
                  <a:cxn ang="0">
                    <a:pos x="0" y="10"/>
                  </a:cxn>
                  <a:cxn ang="0">
                    <a:pos x="2" y="16"/>
                  </a:cxn>
                  <a:cxn ang="0">
                    <a:pos x="6" y="16"/>
                  </a:cxn>
                  <a:cxn ang="0">
                    <a:pos x="8" y="8"/>
                  </a:cxn>
                  <a:cxn ang="0">
                    <a:pos x="8" y="2"/>
                  </a:cxn>
                  <a:cxn ang="0">
                    <a:pos x="8" y="0"/>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2" name="Freeform 232">
                <a:extLst>
                  <a:ext uri="{FF2B5EF4-FFF2-40B4-BE49-F238E27FC236}">
                    <a16:creationId xmlns:a16="http://schemas.microsoft.com/office/drawing/2014/main" id="{5BAB9201-2B4D-4621-A320-C9407372A5A9}"/>
                  </a:ext>
                </a:extLst>
              </p:cNvPr>
              <p:cNvSpPr>
                <a:spLocks/>
              </p:cNvSpPr>
              <p:nvPr/>
            </p:nvSpPr>
            <p:spPr bwMode="auto">
              <a:xfrm>
                <a:off x="7246048" y="3355296"/>
                <a:ext cx="18378" cy="50053"/>
              </a:xfrm>
              <a:custGeom>
                <a:avLst/>
                <a:gdLst/>
                <a:ahLst/>
                <a:cxnLst>
                  <a:cxn ang="0">
                    <a:pos x="0" y="22"/>
                  </a:cxn>
                  <a:cxn ang="0">
                    <a:pos x="0" y="10"/>
                  </a:cxn>
                  <a:cxn ang="0">
                    <a:pos x="4" y="0"/>
                  </a:cxn>
                  <a:cxn ang="0">
                    <a:pos x="8" y="0"/>
                  </a:cxn>
                  <a:cxn ang="0">
                    <a:pos x="10" y="8"/>
                  </a:cxn>
                  <a:cxn ang="0">
                    <a:pos x="10" y="14"/>
                  </a:cxn>
                  <a:cxn ang="0">
                    <a:pos x="8" y="22"/>
                  </a:cxn>
                  <a:cxn ang="0">
                    <a:pos x="4" y="26"/>
                  </a:cxn>
                  <a:cxn ang="0">
                    <a:pos x="0" y="22"/>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3" name="Freeform 233">
                <a:extLst>
                  <a:ext uri="{FF2B5EF4-FFF2-40B4-BE49-F238E27FC236}">
                    <a16:creationId xmlns:a16="http://schemas.microsoft.com/office/drawing/2014/main" id="{2BD0C9F3-ECB8-4FB6-AD2B-B577FCDB3C12}"/>
                  </a:ext>
                </a:extLst>
              </p:cNvPr>
              <p:cNvSpPr>
                <a:spLocks/>
              </p:cNvSpPr>
              <p:nvPr/>
            </p:nvSpPr>
            <p:spPr bwMode="auto">
              <a:xfrm>
                <a:off x="7231318" y="3339872"/>
                <a:ext cx="14702" cy="23102"/>
              </a:xfrm>
              <a:custGeom>
                <a:avLst/>
                <a:gdLst/>
                <a:ahLst/>
                <a:cxnLst>
                  <a:cxn ang="0">
                    <a:pos x="0" y="0"/>
                  </a:cxn>
                  <a:cxn ang="0">
                    <a:pos x="8" y="2"/>
                  </a:cxn>
                  <a:cxn ang="0">
                    <a:pos x="4" y="12"/>
                  </a:cxn>
                  <a:cxn ang="0">
                    <a:pos x="0" y="0"/>
                  </a:cxn>
                </a:cxnLst>
                <a:rect l="0" t="0" r="r" b="b"/>
                <a:pathLst>
                  <a:path w="8" h="12">
                    <a:moveTo>
                      <a:pt x="0" y="0"/>
                    </a:moveTo>
                    <a:lnTo>
                      <a:pt x="8" y="2"/>
                    </a:lnTo>
                    <a:lnTo>
                      <a:pt x="4"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4" name="Freeform 96">
                <a:extLst>
                  <a:ext uri="{FF2B5EF4-FFF2-40B4-BE49-F238E27FC236}">
                    <a16:creationId xmlns:a16="http://schemas.microsoft.com/office/drawing/2014/main" id="{EFE181A7-2933-4E43-BE28-FC154BCF18D6}"/>
                  </a:ext>
                </a:extLst>
              </p:cNvPr>
              <p:cNvSpPr>
                <a:spLocks/>
              </p:cNvSpPr>
              <p:nvPr/>
            </p:nvSpPr>
            <p:spPr bwMode="auto">
              <a:xfrm>
                <a:off x="6481483" y="3162695"/>
                <a:ext cx="316104" cy="331121"/>
              </a:xfrm>
              <a:custGeom>
                <a:avLst/>
                <a:gdLst/>
                <a:ahLst/>
                <a:cxnLst>
                  <a:cxn ang="0">
                    <a:pos x="6" y="0"/>
                  </a:cxn>
                  <a:cxn ang="0">
                    <a:pos x="16" y="4"/>
                  </a:cxn>
                  <a:cxn ang="0">
                    <a:pos x="24" y="2"/>
                  </a:cxn>
                  <a:cxn ang="0">
                    <a:pos x="48" y="12"/>
                  </a:cxn>
                  <a:cxn ang="0">
                    <a:pos x="66" y="16"/>
                  </a:cxn>
                  <a:cxn ang="0">
                    <a:pos x="80" y="14"/>
                  </a:cxn>
                  <a:cxn ang="0">
                    <a:pos x="90" y="8"/>
                  </a:cxn>
                  <a:cxn ang="0">
                    <a:pos x="112" y="6"/>
                  </a:cxn>
                  <a:cxn ang="0">
                    <a:pos x="122" y="12"/>
                  </a:cxn>
                  <a:cxn ang="0">
                    <a:pos x="134" y="10"/>
                  </a:cxn>
                  <a:cxn ang="0">
                    <a:pos x="150" y="12"/>
                  </a:cxn>
                  <a:cxn ang="0">
                    <a:pos x="154" y="20"/>
                  </a:cxn>
                  <a:cxn ang="0">
                    <a:pos x="162" y="40"/>
                  </a:cxn>
                  <a:cxn ang="0">
                    <a:pos x="158" y="44"/>
                  </a:cxn>
                  <a:cxn ang="0">
                    <a:pos x="152" y="56"/>
                  </a:cxn>
                  <a:cxn ang="0">
                    <a:pos x="150" y="66"/>
                  </a:cxn>
                  <a:cxn ang="0">
                    <a:pos x="146" y="70"/>
                  </a:cxn>
                  <a:cxn ang="0">
                    <a:pos x="140" y="60"/>
                  </a:cxn>
                  <a:cxn ang="0">
                    <a:pos x="136" y="48"/>
                  </a:cxn>
                  <a:cxn ang="0">
                    <a:pos x="130" y="40"/>
                  </a:cxn>
                  <a:cxn ang="0">
                    <a:pos x="126" y="28"/>
                  </a:cxn>
                  <a:cxn ang="0">
                    <a:pos x="122" y="16"/>
                  </a:cxn>
                  <a:cxn ang="0">
                    <a:pos x="122" y="24"/>
                  </a:cxn>
                  <a:cxn ang="0">
                    <a:pos x="124" y="42"/>
                  </a:cxn>
                  <a:cxn ang="0">
                    <a:pos x="128" y="54"/>
                  </a:cxn>
                  <a:cxn ang="0">
                    <a:pos x="136" y="64"/>
                  </a:cxn>
                  <a:cxn ang="0">
                    <a:pos x="142" y="72"/>
                  </a:cxn>
                  <a:cxn ang="0">
                    <a:pos x="150" y="96"/>
                  </a:cxn>
                  <a:cxn ang="0">
                    <a:pos x="170" y="130"/>
                  </a:cxn>
                  <a:cxn ang="0">
                    <a:pos x="172" y="136"/>
                  </a:cxn>
                  <a:cxn ang="0">
                    <a:pos x="172" y="152"/>
                  </a:cxn>
                  <a:cxn ang="0">
                    <a:pos x="164" y="152"/>
                  </a:cxn>
                  <a:cxn ang="0">
                    <a:pos x="144" y="172"/>
                  </a:cxn>
                  <a:cxn ang="0">
                    <a:pos x="134" y="166"/>
                  </a:cxn>
                  <a:cxn ang="0">
                    <a:pos x="6" y="164"/>
                  </a:cxn>
                  <a:cxn ang="0">
                    <a:pos x="6" y="38"/>
                  </a:cxn>
                  <a:cxn ang="0">
                    <a:pos x="2" y="36"/>
                  </a:cxn>
                  <a:cxn ang="0">
                    <a:pos x="0" y="24"/>
                  </a:cxn>
                  <a:cxn ang="0">
                    <a:pos x="6" y="20"/>
                  </a:cxn>
                  <a:cxn ang="0">
                    <a:pos x="6" y="0"/>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5" name="Freeform 97">
                <a:extLst>
                  <a:ext uri="{FF2B5EF4-FFF2-40B4-BE49-F238E27FC236}">
                    <a16:creationId xmlns:a16="http://schemas.microsoft.com/office/drawing/2014/main" id="{C019A7EB-3EA3-4F78-8F02-BD23513A2AEF}"/>
                  </a:ext>
                </a:extLst>
              </p:cNvPr>
              <p:cNvSpPr>
                <a:spLocks/>
              </p:cNvSpPr>
              <p:nvPr/>
            </p:nvSpPr>
            <p:spPr bwMode="auto">
              <a:xfrm>
                <a:off x="6034875" y="3116508"/>
                <a:ext cx="457615" cy="427378"/>
              </a:xfrm>
              <a:custGeom>
                <a:avLst/>
                <a:gdLst/>
                <a:ahLst/>
                <a:cxnLst>
                  <a:cxn ang="0">
                    <a:pos x="35" y="0"/>
                  </a:cxn>
                  <a:cxn ang="0">
                    <a:pos x="51" y="4"/>
                  </a:cxn>
                  <a:cxn ang="0">
                    <a:pos x="79" y="8"/>
                  </a:cxn>
                  <a:cxn ang="0">
                    <a:pos x="93" y="16"/>
                  </a:cxn>
                  <a:cxn ang="0">
                    <a:pos x="99" y="28"/>
                  </a:cxn>
                  <a:cxn ang="0">
                    <a:pos x="107" y="34"/>
                  </a:cxn>
                  <a:cxn ang="0">
                    <a:pos x="125" y="34"/>
                  </a:cxn>
                  <a:cxn ang="0">
                    <a:pos x="137" y="42"/>
                  </a:cxn>
                  <a:cxn ang="0">
                    <a:pos x="157" y="54"/>
                  </a:cxn>
                  <a:cxn ang="0">
                    <a:pos x="171" y="40"/>
                  </a:cxn>
                  <a:cxn ang="0">
                    <a:pos x="173" y="30"/>
                  </a:cxn>
                  <a:cxn ang="0">
                    <a:pos x="167" y="22"/>
                  </a:cxn>
                  <a:cxn ang="0">
                    <a:pos x="177" y="12"/>
                  </a:cxn>
                  <a:cxn ang="0">
                    <a:pos x="191" y="6"/>
                  </a:cxn>
                  <a:cxn ang="0">
                    <a:pos x="209" y="8"/>
                  </a:cxn>
                  <a:cxn ang="0">
                    <a:pos x="223" y="16"/>
                  </a:cxn>
                  <a:cxn ang="0">
                    <a:pos x="237" y="22"/>
                  </a:cxn>
                  <a:cxn ang="0">
                    <a:pos x="249" y="24"/>
                  </a:cxn>
                  <a:cxn ang="0">
                    <a:pos x="249" y="44"/>
                  </a:cxn>
                  <a:cxn ang="0">
                    <a:pos x="243" y="48"/>
                  </a:cxn>
                  <a:cxn ang="0">
                    <a:pos x="245" y="60"/>
                  </a:cxn>
                  <a:cxn ang="0">
                    <a:pos x="249" y="62"/>
                  </a:cxn>
                  <a:cxn ang="0">
                    <a:pos x="249" y="188"/>
                  </a:cxn>
                  <a:cxn ang="0">
                    <a:pos x="249" y="222"/>
                  </a:cxn>
                  <a:cxn ang="0">
                    <a:pos x="231" y="222"/>
                  </a:cxn>
                  <a:cxn ang="0">
                    <a:pos x="97" y="168"/>
                  </a:cxn>
                  <a:cxn ang="0">
                    <a:pos x="91" y="174"/>
                  </a:cxn>
                  <a:cxn ang="0">
                    <a:pos x="79" y="180"/>
                  </a:cxn>
                  <a:cxn ang="0">
                    <a:pos x="69" y="172"/>
                  </a:cxn>
                  <a:cxn ang="0">
                    <a:pos x="59" y="168"/>
                  </a:cxn>
                  <a:cxn ang="0">
                    <a:pos x="43" y="164"/>
                  </a:cxn>
                  <a:cxn ang="0">
                    <a:pos x="37" y="158"/>
                  </a:cxn>
                  <a:cxn ang="0">
                    <a:pos x="33" y="150"/>
                  </a:cxn>
                  <a:cxn ang="0">
                    <a:pos x="14" y="148"/>
                  </a:cxn>
                  <a:cxn ang="0">
                    <a:pos x="8" y="136"/>
                  </a:cxn>
                  <a:cxn ang="0">
                    <a:pos x="4" y="126"/>
                  </a:cxn>
                  <a:cxn ang="0">
                    <a:pos x="0" y="116"/>
                  </a:cxn>
                  <a:cxn ang="0">
                    <a:pos x="8" y="112"/>
                  </a:cxn>
                  <a:cxn ang="0">
                    <a:pos x="8" y="66"/>
                  </a:cxn>
                  <a:cxn ang="0">
                    <a:pos x="4" y="48"/>
                  </a:cxn>
                  <a:cxn ang="0">
                    <a:pos x="12" y="42"/>
                  </a:cxn>
                  <a:cxn ang="0">
                    <a:pos x="12" y="26"/>
                  </a:cxn>
                  <a:cxn ang="0">
                    <a:pos x="33" y="12"/>
                  </a:cxn>
                  <a:cxn ang="0">
                    <a:pos x="35" y="10"/>
                  </a:cxn>
                  <a:cxn ang="0">
                    <a:pos x="35" y="0"/>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6" name="Freeform 98">
                <a:extLst>
                  <a:ext uri="{FF2B5EF4-FFF2-40B4-BE49-F238E27FC236}">
                    <a16:creationId xmlns:a16="http://schemas.microsoft.com/office/drawing/2014/main" id="{3F80A8B9-6443-4496-8161-DBD70F8CBC9D}"/>
                  </a:ext>
                </a:extLst>
              </p:cNvPr>
              <p:cNvSpPr>
                <a:spLocks/>
              </p:cNvSpPr>
              <p:nvPr/>
            </p:nvSpPr>
            <p:spPr bwMode="auto">
              <a:xfrm>
                <a:off x="5979770" y="2974040"/>
                <a:ext cx="119457" cy="234864"/>
              </a:xfrm>
              <a:custGeom>
                <a:avLst/>
                <a:gdLst/>
                <a:ahLst/>
                <a:cxnLst>
                  <a:cxn ang="0">
                    <a:pos x="16" y="6"/>
                  </a:cxn>
                  <a:cxn ang="0">
                    <a:pos x="30" y="0"/>
                  </a:cxn>
                  <a:cxn ang="0">
                    <a:pos x="38" y="0"/>
                  </a:cxn>
                  <a:cxn ang="0">
                    <a:pos x="42" y="8"/>
                  </a:cxn>
                  <a:cxn ang="0">
                    <a:pos x="48" y="10"/>
                  </a:cxn>
                  <a:cxn ang="0">
                    <a:pos x="54" y="6"/>
                  </a:cxn>
                  <a:cxn ang="0">
                    <a:pos x="58" y="8"/>
                  </a:cxn>
                  <a:cxn ang="0">
                    <a:pos x="56" y="14"/>
                  </a:cxn>
                  <a:cxn ang="0">
                    <a:pos x="50" y="16"/>
                  </a:cxn>
                  <a:cxn ang="0">
                    <a:pos x="46" y="24"/>
                  </a:cxn>
                  <a:cxn ang="0">
                    <a:pos x="50" y="28"/>
                  </a:cxn>
                  <a:cxn ang="0">
                    <a:pos x="58" y="32"/>
                  </a:cxn>
                  <a:cxn ang="0">
                    <a:pos x="58" y="38"/>
                  </a:cxn>
                  <a:cxn ang="0">
                    <a:pos x="52" y="44"/>
                  </a:cxn>
                  <a:cxn ang="0">
                    <a:pos x="46" y="46"/>
                  </a:cxn>
                  <a:cxn ang="0">
                    <a:pos x="40" y="54"/>
                  </a:cxn>
                  <a:cxn ang="0">
                    <a:pos x="44" y="64"/>
                  </a:cxn>
                  <a:cxn ang="0">
                    <a:pos x="54" y="64"/>
                  </a:cxn>
                  <a:cxn ang="0">
                    <a:pos x="58" y="70"/>
                  </a:cxn>
                  <a:cxn ang="0">
                    <a:pos x="65" y="74"/>
                  </a:cxn>
                  <a:cxn ang="0">
                    <a:pos x="65" y="84"/>
                  </a:cxn>
                  <a:cxn ang="0">
                    <a:pos x="42" y="100"/>
                  </a:cxn>
                  <a:cxn ang="0">
                    <a:pos x="42" y="116"/>
                  </a:cxn>
                  <a:cxn ang="0">
                    <a:pos x="34" y="122"/>
                  </a:cxn>
                  <a:cxn ang="0">
                    <a:pos x="28" y="120"/>
                  </a:cxn>
                  <a:cxn ang="0">
                    <a:pos x="26" y="108"/>
                  </a:cxn>
                  <a:cxn ang="0">
                    <a:pos x="24" y="92"/>
                  </a:cxn>
                  <a:cxn ang="0">
                    <a:pos x="10" y="76"/>
                  </a:cxn>
                  <a:cxn ang="0">
                    <a:pos x="0" y="64"/>
                  </a:cxn>
                  <a:cxn ang="0">
                    <a:pos x="0" y="56"/>
                  </a:cxn>
                  <a:cxn ang="0">
                    <a:pos x="12" y="46"/>
                  </a:cxn>
                  <a:cxn ang="0">
                    <a:pos x="12" y="10"/>
                  </a:cxn>
                  <a:cxn ang="0">
                    <a:pos x="16" y="6"/>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7" name="Freeform 99">
                <a:extLst>
                  <a:ext uri="{FF2B5EF4-FFF2-40B4-BE49-F238E27FC236}">
                    <a16:creationId xmlns:a16="http://schemas.microsoft.com/office/drawing/2014/main" id="{3308BA87-21A6-429B-A9A6-8F8CABEA10B4}"/>
                  </a:ext>
                </a:extLst>
              </p:cNvPr>
              <p:cNvSpPr>
                <a:spLocks/>
              </p:cNvSpPr>
              <p:nvPr/>
            </p:nvSpPr>
            <p:spPr bwMode="auto">
              <a:xfrm>
                <a:off x="5505585" y="2985591"/>
                <a:ext cx="608315" cy="596788"/>
              </a:xfrm>
              <a:custGeom>
                <a:avLst/>
                <a:gdLst/>
                <a:ahLst/>
                <a:cxnLst>
                  <a:cxn ang="0">
                    <a:pos x="0" y="164"/>
                  </a:cxn>
                  <a:cxn ang="0">
                    <a:pos x="0" y="146"/>
                  </a:cxn>
                  <a:cxn ang="0">
                    <a:pos x="32" y="126"/>
                  </a:cxn>
                  <a:cxn ang="0">
                    <a:pos x="54" y="124"/>
                  </a:cxn>
                  <a:cxn ang="0">
                    <a:pos x="78" y="104"/>
                  </a:cxn>
                  <a:cxn ang="0">
                    <a:pos x="80" y="96"/>
                  </a:cxn>
                  <a:cxn ang="0">
                    <a:pos x="96" y="86"/>
                  </a:cxn>
                  <a:cxn ang="0">
                    <a:pos x="120" y="84"/>
                  </a:cxn>
                  <a:cxn ang="0">
                    <a:pos x="120" y="76"/>
                  </a:cxn>
                  <a:cxn ang="0">
                    <a:pos x="112" y="66"/>
                  </a:cxn>
                  <a:cxn ang="0">
                    <a:pos x="112" y="40"/>
                  </a:cxn>
                  <a:cxn ang="0">
                    <a:pos x="110" y="34"/>
                  </a:cxn>
                  <a:cxn ang="0">
                    <a:pos x="126" y="22"/>
                  </a:cxn>
                  <a:cxn ang="0">
                    <a:pos x="138" y="20"/>
                  </a:cxn>
                  <a:cxn ang="0">
                    <a:pos x="154" y="10"/>
                  </a:cxn>
                  <a:cxn ang="0">
                    <a:pos x="180" y="6"/>
                  </a:cxn>
                  <a:cxn ang="0">
                    <a:pos x="204" y="2"/>
                  </a:cxn>
                  <a:cxn ang="0">
                    <a:pos x="218" y="4"/>
                  </a:cxn>
                  <a:cxn ang="0">
                    <a:pos x="226" y="6"/>
                  </a:cxn>
                  <a:cxn ang="0">
                    <a:pos x="238" y="0"/>
                  </a:cxn>
                  <a:cxn ang="0">
                    <a:pos x="254" y="0"/>
                  </a:cxn>
                  <a:cxn ang="0">
                    <a:pos x="262" y="0"/>
                  </a:cxn>
                  <a:cxn ang="0">
                    <a:pos x="270" y="4"/>
                  </a:cxn>
                  <a:cxn ang="0">
                    <a:pos x="270" y="40"/>
                  </a:cxn>
                  <a:cxn ang="0">
                    <a:pos x="258" y="50"/>
                  </a:cxn>
                  <a:cxn ang="0">
                    <a:pos x="258" y="58"/>
                  </a:cxn>
                  <a:cxn ang="0">
                    <a:pos x="282" y="86"/>
                  </a:cxn>
                  <a:cxn ang="0">
                    <a:pos x="286" y="114"/>
                  </a:cxn>
                  <a:cxn ang="0">
                    <a:pos x="292" y="116"/>
                  </a:cxn>
                  <a:cxn ang="0">
                    <a:pos x="294" y="132"/>
                  </a:cxn>
                  <a:cxn ang="0">
                    <a:pos x="296" y="180"/>
                  </a:cxn>
                  <a:cxn ang="0">
                    <a:pos x="288" y="184"/>
                  </a:cxn>
                  <a:cxn ang="0">
                    <a:pos x="292" y="194"/>
                  </a:cxn>
                  <a:cxn ang="0">
                    <a:pos x="302" y="216"/>
                  </a:cxn>
                  <a:cxn ang="0">
                    <a:pos x="321" y="218"/>
                  </a:cxn>
                  <a:cxn ang="0">
                    <a:pos x="325" y="226"/>
                  </a:cxn>
                  <a:cxn ang="0">
                    <a:pos x="331" y="232"/>
                  </a:cxn>
                  <a:cxn ang="0">
                    <a:pos x="264" y="272"/>
                  </a:cxn>
                  <a:cxn ang="0">
                    <a:pos x="226" y="304"/>
                  </a:cxn>
                  <a:cxn ang="0">
                    <a:pos x="206" y="308"/>
                  </a:cxn>
                  <a:cxn ang="0">
                    <a:pos x="188" y="310"/>
                  </a:cxn>
                  <a:cxn ang="0">
                    <a:pos x="190" y="294"/>
                  </a:cxn>
                  <a:cxn ang="0">
                    <a:pos x="170" y="286"/>
                  </a:cxn>
                  <a:cxn ang="0">
                    <a:pos x="160" y="276"/>
                  </a:cxn>
                  <a:cxn ang="0">
                    <a:pos x="0" y="164"/>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8" name="Freeform 100">
                <a:extLst>
                  <a:ext uri="{FF2B5EF4-FFF2-40B4-BE49-F238E27FC236}">
                    <a16:creationId xmlns:a16="http://schemas.microsoft.com/office/drawing/2014/main" id="{9ECA0852-8D64-4973-B5AA-2F4C16AC5510}"/>
                  </a:ext>
                </a:extLst>
              </p:cNvPr>
              <p:cNvSpPr>
                <a:spLocks/>
              </p:cNvSpPr>
              <p:nvPr/>
            </p:nvSpPr>
            <p:spPr bwMode="auto">
              <a:xfrm>
                <a:off x="5380611" y="3024114"/>
                <a:ext cx="345510" cy="277219"/>
              </a:xfrm>
              <a:custGeom>
                <a:avLst/>
                <a:gdLst/>
                <a:ahLst/>
                <a:cxnLst>
                  <a:cxn ang="0">
                    <a:pos x="68" y="144"/>
                  </a:cxn>
                  <a:cxn ang="0">
                    <a:pos x="0" y="144"/>
                  </a:cxn>
                  <a:cxn ang="0">
                    <a:pos x="10" y="138"/>
                  </a:cxn>
                  <a:cxn ang="0">
                    <a:pos x="28" y="128"/>
                  </a:cxn>
                  <a:cxn ang="0">
                    <a:pos x="50" y="110"/>
                  </a:cxn>
                  <a:cxn ang="0">
                    <a:pos x="52" y="104"/>
                  </a:cxn>
                  <a:cxn ang="0">
                    <a:pos x="52" y="68"/>
                  </a:cxn>
                  <a:cxn ang="0">
                    <a:pos x="62" y="56"/>
                  </a:cxn>
                  <a:cxn ang="0">
                    <a:pos x="74" y="44"/>
                  </a:cxn>
                  <a:cxn ang="0">
                    <a:pos x="88" y="40"/>
                  </a:cxn>
                  <a:cxn ang="0">
                    <a:pos x="102" y="30"/>
                  </a:cxn>
                  <a:cxn ang="0">
                    <a:pos x="108" y="14"/>
                  </a:cxn>
                  <a:cxn ang="0">
                    <a:pos x="112" y="4"/>
                  </a:cxn>
                  <a:cxn ang="0">
                    <a:pos x="116" y="0"/>
                  </a:cxn>
                  <a:cxn ang="0">
                    <a:pos x="122" y="0"/>
                  </a:cxn>
                  <a:cxn ang="0">
                    <a:pos x="126" y="8"/>
                  </a:cxn>
                  <a:cxn ang="0">
                    <a:pos x="132" y="12"/>
                  </a:cxn>
                  <a:cxn ang="0">
                    <a:pos x="154" y="10"/>
                  </a:cxn>
                  <a:cxn ang="0">
                    <a:pos x="164" y="10"/>
                  </a:cxn>
                  <a:cxn ang="0">
                    <a:pos x="168" y="14"/>
                  </a:cxn>
                  <a:cxn ang="0">
                    <a:pos x="178" y="14"/>
                  </a:cxn>
                  <a:cxn ang="0">
                    <a:pos x="180" y="20"/>
                  </a:cxn>
                  <a:cxn ang="0">
                    <a:pos x="180" y="46"/>
                  </a:cxn>
                  <a:cxn ang="0">
                    <a:pos x="188" y="56"/>
                  </a:cxn>
                  <a:cxn ang="0">
                    <a:pos x="188" y="64"/>
                  </a:cxn>
                  <a:cxn ang="0">
                    <a:pos x="164" y="66"/>
                  </a:cxn>
                  <a:cxn ang="0">
                    <a:pos x="148" y="76"/>
                  </a:cxn>
                  <a:cxn ang="0">
                    <a:pos x="146" y="84"/>
                  </a:cxn>
                  <a:cxn ang="0">
                    <a:pos x="122" y="104"/>
                  </a:cxn>
                  <a:cxn ang="0">
                    <a:pos x="100" y="106"/>
                  </a:cxn>
                  <a:cxn ang="0">
                    <a:pos x="68" y="126"/>
                  </a:cxn>
                  <a:cxn ang="0">
                    <a:pos x="68" y="144"/>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9" name="Freeform 101">
                <a:extLst>
                  <a:ext uri="{FF2B5EF4-FFF2-40B4-BE49-F238E27FC236}">
                    <a16:creationId xmlns:a16="http://schemas.microsoft.com/office/drawing/2014/main" id="{BEC6F674-CD1D-4B92-9DF6-840740B5501F}"/>
                  </a:ext>
                </a:extLst>
              </p:cNvPr>
              <p:cNvSpPr>
                <a:spLocks/>
              </p:cNvSpPr>
              <p:nvPr/>
            </p:nvSpPr>
            <p:spPr bwMode="auto">
              <a:xfrm>
                <a:off x="5263023" y="3301306"/>
                <a:ext cx="242591" cy="204064"/>
              </a:xfrm>
              <a:custGeom>
                <a:avLst/>
                <a:gdLst/>
                <a:ahLst/>
                <a:cxnLst>
                  <a:cxn ang="0">
                    <a:pos x="0" y="106"/>
                  </a:cxn>
                  <a:cxn ang="0">
                    <a:pos x="4" y="94"/>
                  </a:cxn>
                  <a:cxn ang="0">
                    <a:pos x="14" y="78"/>
                  </a:cxn>
                  <a:cxn ang="0">
                    <a:pos x="20" y="62"/>
                  </a:cxn>
                  <a:cxn ang="0">
                    <a:pos x="30" y="54"/>
                  </a:cxn>
                  <a:cxn ang="0">
                    <a:pos x="36" y="38"/>
                  </a:cxn>
                  <a:cxn ang="0">
                    <a:pos x="46" y="24"/>
                  </a:cxn>
                  <a:cxn ang="0">
                    <a:pos x="52" y="18"/>
                  </a:cxn>
                  <a:cxn ang="0">
                    <a:pos x="60" y="8"/>
                  </a:cxn>
                  <a:cxn ang="0">
                    <a:pos x="64" y="0"/>
                  </a:cxn>
                  <a:cxn ang="0">
                    <a:pos x="132" y="0"/>
                  </a:cxn>
                  <a:cxn ang="0">
                    <a:pos x="132" y="28"/>
                  </a:cxn>
                  <a:cxn ang="0">
                    <a:pos x="82" y="28"/>
                  </a:cxn>
                  <a:cxn ang="0">
                    <a:pos x="82" y="70"/>
                  </a:cxn>
                  <a:cxn ang="0">
                    <a:pos x="72" y="70"/>
                  </a:cxn>
                  <a:cxn ang="0">
                    <a:pos x="64" y="74"/>
                  </a:cxn>
                  <a:cxn ang="0">
                    <a:pos x="64" y="82"/>
                  </a:cxn>
                  <a:cxn ang="0">
                    <a:pos x="64" y="106"/>
                  </a:cxn>
                  <a:cxn ang="0">
                    <a:pos x="0" y="106"/>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0" name="Freeform 102">
                <a:extLst>
                  <a:ext uri="{FF2B5EF4-FFF2-40B4-BE49-F238E27FC236}">
                    <a16:creationId xmlns:a16="http://schemas.microsoft.com/office/drawing/2014/main" id="{A07B8EBC-C078-44C1-B9BD-E9811FB9CD60}"/>
                  </a:ext>
                </a:extLst>
              </p:cNvPr>
              <p:cNvSpPr>
                <a:spLocks/>
              </p:cNvSpPr>
              <p:nvPr/>
            </p:nvSpPr>
            <p:spPr bwMode="auto">
              <a:xfrm>
                <a:off x="5277696" y="3774891"/>
                <a:ext cx="88214" cy="53903"/>
              </a:xfrm>
              <a:custGeom>
                <a:avLst/>
                <a:gdLst/>
                <a:ahLst/>
                <a:cxnLst>
                  <a:cxn ang="0">
                    <a:pos x="0" y="6"/>
                  </a:cxn>
                  <a:cxn ang="0">
                    <a:pos x="18" y="4"/>
                  </a:cxn>
                  <a:cxn ang="0">
                    <a:pos x="22" y="0"/>
                  </a:cxn>
                  <a:cxn ang="0">
                    <a:pos x="48" y="0"/>
                  </a:cxn>
                  <a:cxn ang="0">
                    <a:pos x="44" y="10"/>
                  </a:cxn>
                  <a:cxn ang="0">
                    <a:pos x="42" y="16"/>
                  </a:cxn>
                  <a:cxn ang="0">
                    <a:pos x="30" y="20"/>
                  </a:cxn>
                  <a:cxn ang="0">
                    <a:pos x="22" y="28"/>
                  </a:cxn>
                  <a:cxn ang="0">
                    <a:pos x="16" y="22"/>
                  </a:cxn>
                  <a:cxn ang="0">
                    <a:pos x="8" y="14"/>
                  </a:cxn>
                  <a:cxn ang="0">
                    <a:pos x="6" y="12"/>
                  </a:cxn>
                  <a:cxn ang="0">
                    <a:pos x="0" y="6"/>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1" name="Freeform 103">
                <a:extLst>
                  <a:ext uri="{FF2B5EF4-FFF2-40B4-BE49-F238E27FC236}">
                    <a16:creationId xmlns:a16="http://schemas.microsoft.com/office/drawing/2014/main" id="{F7547DC5-E19E-4E24-87D8-FF8A3EDB6053}"/>
                  </a:ext>
                </a:extLst>
              </p:cNvPr>
              <p:cNvSpPr>
                <a:spLocks/>
              </p:cNvSpPr>
              <p:nvPr/>
            </p:nvSpPr>
            <p:spPr bwMode="auto">
              <a:xfrm>
                <a:off x="5376945" y="3859596"/>
                <a:ext cx="80864" cy="92407"/>
              </a:xfrm>
              <a:custGeom>
                <a:avLst/>
                <a:gdLst/>
                <a:ahLst/>
                <a:cxnLst>
                  <a:cxn ang="0">
                    <a:pos x="0" y="16"/>
                  </a:cxn>
                  <a:cxn ang="0">
                    <a:pos x="8" y="8"/>
                  </a:cxn>
                  <a:cxn ang="0">
                    <a:pos x="16" y="2"/>
                  </a:cxn>
                  <a:cxn ang="0">
                    <a:pos x="30" y="0"/>
                  </a:cxn>
                  <a:cxn ang="0">
                    <a:pos x="38" y="8"/>
                  </a:cxn>
                  <a:cxn ang="0">
                    <a:pos x="44" y="16"/>
                  </a:cxn>
                  <a:cxn ang="0">
                    <a:pos x="42" y="24"/>
                  </a:cxn>
                  <a:cxn ang="0">
                    <a:pos x="40" y="32"/>
                  </a:cxn>
                  <a:cxn ang="0">
                    <a:pos x="34" y="40"/>
                  </a:cxn>
                  <a:cxn ang="0">
                    <a:pos x="24" y="48"/>
                  </a:cxn>
                  <a:cxn ang="0">
                    <a:pos x="16" y="44"/>
                  </a:cxn>
                  <a:cxn ang="0">
                    <a:pos x="4" y="32"/>
                  </a:cxn>
                  <a:cxn ang="0">
                    <a:pos x="0" y="24"/>
                  </a:cxn>
                  <a:cxn ang="0">
                    <a:pos x="0" y="16"/>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2" name="Freeform 104">
                <a:extLst>
                  <a:ext uri="{FF2B5EF4-FFF2-40B4-BE49-F238E27FC236}">
                    <a16:creationId xmlns:a16="http://schemas.microsoft.com/office/drawing/2014/main" id="{D9C73046-464C-4CE4-8CB7-4C5B3AA6F343}"/>
                  </a:ext>
                </a:extLst>
              </p:cNvPr>
              <p:cNvSpPr>
                <a:spLocks/>
              </p:cNvSpPr>
              <p:nvPr/>
            </p:nvSpPr>
            <p:spPr bwMode="auto">
              <a:xfrm>
                <a:off x="5262992" y="3301324"/>
                <a:ext cx="363886" cy="411976"/>
              </a:xfrm>
              <a:custGeom>
                <a:avLst/>
                <a:gdLst/>
                <a:ahLst/>
                <a:cxnLst>
                  <a:cxn ang="0">
                    <a:pos x="0" y="106"/>
                  </a:cxn>
                  <a:cxn ang="0">
                    <a:pos x="64" y="106"/>
                  </a:cxn>
                  <a:cxn ang="0">
                    <a:pos x="64" y="82"/>
                  </a:cxn>
                  <a:cxn ang="0">
                    <a:pos x="64" y="74"/>
                  </a:cxn>
                  <a:cxn ang="0">
                    <a:pos x="68" y="72"/>
                  </a:cxn>
                  <a:cxn ang="0">
                    <a:pos x="72" y="70"/>
                  </a:cxn>
                  <a:cxn ang="0">
                    <a:pos x="82" y="70"/>
                  </a:cxn>
                  <a:cxn ang="0">
                    <a:pos x="82" y="28"/>
                  </a:cxn>
                  <a:cxn ang="0">
                    <a:pos x="132" y="28"/>
                  </a:cxn>
                  <a:cxn ang="0">
                    <a:pos x="132" y="0"/>
                  </a:cxn>
                  <a:cxn ang="0">
                    <a:pos x="198" y="48"/>
                  </a:cxn>
                  <a:cxn ang="0">
                    <a:pos x="168" y="48"/>
                  </a:cxn>
                  <a:cxn ang="0">
                    <a:pos x="180" y="184"/>
                  </a:cxn>
                  <a:cxn ang="0">
                    <a:pos x="186" y="192"/>
                  </a:cxn>
                  <a:cxn ang="0">
                    <a:pos x="184" y="202"/>
                  </a:cxn>
                  <a:cxn ang="0">
                    <a:pos x="84" y="200"/>
                  </a:cxn>
                  <a:cxn ang="0">
                    <a:pos x="78" y="214"/>
                  </a:cxn>
                  <a:cxn ang="0">
                    <a:pos x="68" y="206"/>
                  </a:cxn>
                  <a:cxn ang="0">
                    <a:pos x="60" y="194"/>
                  </a:cxn>
                  <a:cxn ang="0">
                    <a:pos x="52" y="188"/>
                  </a:cxn>
                  <a:cxn ang="0">
                    <a:pos x="40" y="182"/>
                  </a:cxn>
                  <a:cxn ang="0">
                    <a:pos x="26" y="182"/>
                  </a:cxn>
                  <a:cxn ang="0">
                    <a:pos x="12" y="184"/>
                  </a:cxn>
                  <a:cxn ang="0">
                    <a:pos x="12" y="172"/>
                  </a:cxn>
                  <a:cxn ang="0">
                    <a:pos x="18" y="152"/>
                  </a:cxn>
                  <a:cxn ang="0">
                    <a:pos x="12" y="144"/>
                  </a:cxn>
                  <a:cxn ang="0">
                    <a:pos x="8" y="138"/>
                  </a:cxn>
                  <a:cxn ang="0">
                    <a:pos x="12" y="130"/>
                  </a:cxn>
                  <a:cxn ang="0">
                    <a:pos x="12" y="122"/>
                  </a:cxn>
                  <a:cxn ang="0">
                    <a:pos x="8" y="116"/>
                  </a:cxn>
                  <a:cxn ang="0">
                    <a:pos x="0" y="112"/>
                  </a:cxn>
                  <a:cxn ang="0">
                    <a:pos x="0" y="106"/>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3" name="Freeform 105">
                <a:extLst>
                  <a:ext uri="{FF2B5EF4-FFF2-40B4-BE49-F238E27FC236}">
                    <a16:creationId xmlns:a16="http://schemas.microsoft.com/office/drawing/2014/main" id="{A50AB1D2-C5AA-4CAD-A41B-6B63512EDDBA}"/>
                  </a:ext>
                </a:extLst>
              </p:cNvPr>
              <p:cNvSpPr>
                <a:spLocks/>
              </p:cNvSpPr>
              <p:nvPr/>
            </p:nvSpPr>
            <p:spPr bwMode="auto">
              <a:xfrm>
                <a:off x="5318127" y="3774887"/>
                <a:ext cx="213186" cy="169412"/>
              </a:xfrm>
              <a:custGeom>
                <a:avLst/>
                <a:gdLst/>
                <a:ahLst/>
                <a:cxnLst>
                  <a:cxn ang="0">
                    <a:pos x="60" y="6"/>
                  </a:cxn>
                  <a:cxn ang="0">
                    <a:pos x="60" y="8"/>
                  </a:cxn>
                  <a:cxn ang="0">
                    <a:pos x="72" y="12"/>
                  </a:cxn>
                  <a:cxn ang="0">
                    <a:pos x="84" y="8"/>
                  </a:cxn>
                  <a:cxn ang="0">
                    <a:pos x="98" y="6"/>
                  </a:cxn>
                  <a:cxn ang="0">
                    <a:pos x="100" y="14"/>
                  </a:cxn>
                  <a:cxn ang="0">
                    <a:pos x="106" y="24"/>
                  </a:cxn>
                  <a:cxn ang="0">
                    <a:pos x="112" y="38"/>
                  </a:cxn>
                  <a:cxn ang="0">
                    <a:pos x="110" y="46"/>
                  </a:cxn>
                  <a:cxn ang="0">
                    <a:pos x="112" y="50"/>
                  </a:cxn>
                  <a:cxn ang="0">
                    <a:pos x="114" y="54"/>
                  </a:cxn>
                  <a:cxn ang="0">
                    <a:pos x="116" y="68"/>
                  </a:cxn>
                  <a:cxn ang="0">
                    <a:pos x="110" y="70"/>
                  </a:cxn>
                  <a:cxn ang="0">
                    <a:pos x="112" y="80"/>
                  </a:cxn>
                  <a:cxn ang="0">
                    <a:pos x="106" y="84"/>
                  </a:cxn>
                  <a:cxn ang="0">
                    <a:pos x="100" y="82"/>
                  </a:cxn>
                  <a:cxn ang="0">
                    <a:pos x="96" y="88"/>
                  </a:cxn>
                  <a:cxn ang="0">
                    <a:pos x="90" y="86"/>
                  </a:cxn>
                  <a:cxn ang="0">
                    <a:pos x="88" y="72"/>
                  </a:cxn>
                  <a:cxn ang="0">
                    <a:pos x="82" y="70"/>
                  </a:cxn>
                  <a:cxn ang="0">
                    <a:pos x="74" y="68"/>
                  </a:cxn>
                  <a:cxn ang="0">
                    <a:pos x="76" y="60"/>
                  </a:cxn>
                  <a:cxn ang="0">
                    <a:pos x="70" y="52"/>
                  </a:cxn>
                  <a:cxn ang="0">
                    <a:pos x="62" y="44"/>
                  </a:cxn>
                  <a:cxn ang="0">
                    <a:pos x="48" y="46"/>
                  </a:cxn>
                  <a:cxn ang="0">
                    <a:pos x="40" y="52"/>
                  </a:cxn>
                  <a:cxn ang="0">
                    <a:pos x="32" y="60"/>
                  </a:cxn>
                  <a:cxn ang="0">
                    <a:pos x="24" y="50"/>
                  </a:cxn>
                  <a:cxn ang="0">
                    <a:pos x="14" y="40"/>
                  </a:cxn>
                  <a:cxn ang="0">
                    <a:pos x="6" y="38"/>
                  </a:cxn>
                  <a:cxn ang="0">
                    <a:pos x="0" y="28"/>
                  </a:cxn>
                  <a:cxn ang="0">
                    <a:pos x="8" y="20"/>
                  </a:cxn>
                  <a:cxn ang="0">
                    <a:pos x="20" y="16"/>
                  </a:cxn>
                  <a:cxn ang="0">
                    <a:pos x="22" y="10"/>
                  </a:cxn>
                  <a:cxn ang="0">
                    <a:pos x="26" y="0"/>
                  </a:cxn>
                  <a:cxn ang="0">
                    <a:pos x="32" y="0"/>
                  </a:cxn>
                  <a:cxn ang="0">
                    <a:pos x="38" y="4"/>
                  </a:cxn>
                  <a:cxn ang="0">
                    <a:pos x="50" y="4"/>
                  </a:cxn>
                  <a:cxn ang="0">
                    <a:pos x="60" y="6"/>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4" name="Freeform 106">
                <a:extLst>
                  <a:ext uri="{FF2B5EF4-FFF2-40B4-BE49-F238E27FC236}">
                    <a16:creationId xmlns:a16="http://schemas.microsoft.com/office/drawing/2014/main" id="{C44F0211-0747-479E-9D18-77DB733B4B33}"/>
                  </a:ext>
                </a:extLst>
              </p:cNvPr>
              <p:cNvSpPr>
                <a:spLocks/>
              </p:cNvSpPr>
              <p:nvPr/>
            </p:nvSpPr>
            <p:spPr bwMode="auto">
              <a:xfrm>
                <a:off x="5421075" y="3905798"/>
                <a:ext cx="121297" cy="127059"/>
              </a:xfrm>
              <a:custGeom>
                <a:avLst/>
                <a:gdLst/>
                <a:ahLst/>
                <a:cxnLst>
                  <a:cxn ang="0">
                    <a:pos x="50" y="16"/>
                  </a:cxn>
                  <a:cxn ang="0">
                    <a:pos x="50" y="26"/>
                  </a:cxn>
                  <a:cxn ang="0">
                    <a:pos x="50" y="34"/>
                  </a:cxn>
                  <a:cxn ang="0">
                    <a:pos x="58" y="36"/>
                  </a:cxn>
                  <a:cxn ang="0">
                    <a:pos x="64" y="40"/>
                  </a:cxn>
                  <a:cxn ang="0">
                    <a:pos x="66" y="46"/>
                  </a:cxn>
                  <a:cxn ang="0">
                    <a:pos x="66" y="54"/>
                  </a:cxn>
                  <a:cxn ang="0">
                    <a:pos x="62" y="66"/>
                  </a:cxn>
                  <a:cxn ang="0">
                    <a:pos x="50" y="62"/>
                  </a:cxn>
                  <a:cxn ang="0">
                    <a:pos x="38" y="54"/>
                  </a:cxn>
                  <a:cxn ang="0">
                    <a:pos x="30" y="44"/>
                  </a:cxn>
                  <a:cxn ang="0">
                    <a:pos x="18" y="36"/>
                  </a:cxn>
                  <a:cxn ang="0">
                    <a:pos x="8" y="32"/>
                  </a:cxn>
                  <a:cxn ang="0">
                    <a:pos x="0" y="24"/>
                  </a:cxn>
                  <a:cxn ang="0">
                    <a:pos x="16" y="8"/>
                  </a:cxn>
                  <a:cxn ang="0">
                    <a:pos x="18" y="0"/>
                  </a:cxn>
                  <a:cxn ang="0">
                    <a:pos x="24" y="0"/>
                  </a:cxn>
                  <a:cxn ang="0">
                    <a:pos x="32" y="4"/>
                  </a:cxn>
                  <a:cxn ang="0">
                    <a:pos x="34" y="18"/>
                  </a:cxn>
                  <a:cxn ang="0">
                    <a:pos x="40" y="20"/>
                  </a:cxn>
                  <a:cxn ang="0">
                    <a:pos x="44" y="14"/>
                  </a:cxn>
                  <a:cxn ang="0">
                    <a:pos x="50" y="16"/>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5" name="Freeform 107">
                <a:extLst>
                  <a:ext uri="{FF2B5EF4-FFF2-40B4-BE49-F238E27FC236}">
                    <a16:creationId xmlns:a16="http://schemas.microsoft.com/office/drawing/2014/main" id="{711D2F8D-B3AD-4D33-ACAF-0C6B534B4CC6}"/>
                  </a:ext>
                </a:extLst>
              </p:cNvPr>
              <p:cNvSpPr>
                <a:spLocks/>
              </p:cNvSpPr>
              <p:nvPr/>
            </p:nvSpPr>
            <p:spPr bwMode="auto">
              <a:xfrm>
                <a:off x="6150657" y="3439922"/>
                <a:ext cx="308753" cy="496682"/>
              </a:xfrm>
              <a:custGeom>
                <a:avLst/>
                <a:gdLst/>
                <a:ahLst/>
                <a:cxnLst>
                  <a:cxn ang="0">
                    <a:pos x="166" y="128"/>
                  </a:cxn>
                  <a:cxn ang="0">
                    <a:pos x="152" y="130"/>
                  </a:cxn>
                  <a:cxn ang="0">
                    <a:pos x="148" y="142"/>
                  </a:cxn>
                  <a:cxn ang="0">
                    <a:pos x="136" y="170"/>
                  </a:cxn>
                  <a:cxn ang="0">
                    <a:pos x="144" y="178"/>
                  </a:cxn>
                  <a:cxn ang="0">
                    <a:pos x="148" y="204"/>
                  </a:cxn>
                  <a:cxn ang="0">
                    <a:pos x="136" y="206"/>
                  </a:cxn>
                  <a:cxn ang="0">
                    <a:pos x="112" y="230"/>
                  </a:cxn>
                  <a:cxn ang="0">
                    <a:pos x="88" y="234"/>
                  </a:cxn>
                  <a:cxn ang="0">
                    <a:pos x="86" y="246"/>
                  </a:cxn>
                  <a:cxn ang="0">
                    <a:pos x="40" y="258"/>
                  </a:cxn>
                  <a:cxn ang="0">
                    <a:pos x="30" y="246"/>
                  </a:cxn>
                  <a:cxn ang="0">
                    <a:pos x="10" y="226"/>
                  </a:cxn>
                  <a:cxn ang="0">
                    <a:pos x="12" y="216"/>
                  </a:cxn>
                  <a:cxn ang="0">
                    <a:pos x="32" y="216"/>
                  </a:cxn>
                  <a:cxn ang="0">
                    <a:pos x="26" y="206"/>
                  </a:cxn>
                  <a:cxn ang="0">
                    <a:pos x="24" y="182"/>
                  </a:cxn>
                  <a:cxn ang="0">
                    <a:pos x="16" y="170"/>
                  </a:cxn>
                  <a:cxn ang="0">
                    <a:pos x="2" y="156"/>
                  </a:cxn>
                  <a:cxn ang="0">
                    <a:pos x="0" y="144"/>
                  </a:cxn>
                  <a:cxn ang="0">
                    <a:pos x="32" y="106"/>
                  </a:cxn>
                  <a:cxn ang="0">
                    <a:pos x="36" y="66"/>
                  </a:cxn>
                  <a:cxn ang="0">
                    <a:pos x="40" y="50"/>
                  </a:cxn>
                  <a:cxn ang="0">
                    <a:pos x="28" y="6"/>
                  </a:cxn>
                  <a:cxn ang="0">
                    <a:pos x="34" y="0"/>
                  </a:cxn>
                  <a:cxn ang="0">
                    <a:pos x="168" y="54"/>
                  </a:cxn>
                  <a:cxn ang="0">
                    <a:pos x="166" y="128"/>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0" name="Freeform 108">
                <a:extLst>
                  <a:ext uri="{FF2B5EF4-FFF2-40B4-BE49-F238E27FC236}">
                    <a16:creationId xmlns:a16="http://schemas.microsoft.com/office/drawing/2014/main" id="{A14D4DA5-98A2-47E7-8B46-77C30A131027}"/>
                  </a:ext>
                </a:extLst>
              </p:cNvPr>
              <p:cNvSpPr>
                <a:spLocks/>
              </p:cNvSpPr>
              <p:nvPr/>
            </p:nvSpPr>
            <p:spPr bwMode="auto">
              <a:xfrm>
                <a:off x="5762875" y="3432216"/>
                <a:ext cx="461291" cy="373475"/>
              </a:xfrm>
              <a:custGeom>
                <a:avLst/>
                <a:gdLst/>
                <a:ahLst/>
                <a:cxnLst>
                  <a:cxn ang="0">
                    <a:pos x="4" y="142"/>
                  </a:cxn>
                  <a:cxn ang="0">
                    <a:pos x="18" y="142"/>
                  </a:cxn>
                  <a:cxn ang="0">
                    <a:pos x="52" y="136"/>
                  </a:cxn>
                  <a:cxn ang="0">
                    <a:pos x="64" y="118"/>
                  </a:cxn>
                  <a:cxn ang="0">
                    <a:pos x="66" y="76"/>
                  </a:cxn>
                  <a:cxn ang="0">
                    <a:pos x="86" y="72"/>
                  </a:cxn>
                  <a:cxn ang="0">
                    <a:pos x="124" y="40"/>
                  </a:cxn>
                  <a:cxn ang="0">
                    <a:pos x="191" y="0"/>
                  </a:cxn>
                  <a:cxn ang="0">
                    <a:pos x="199" y="2"/>
                  </a:cxn>
                  <a:cxn ang="0">
                    <a:pos x="207" y="4"/>
                  </a:cxn>
                  <a:cxn ang="0">
                    <a:pos x="217" y="8"/>
                  </a:cxn>
                  <a:cxn ang="0">
                    <a:pos x="227" y="16"/>
                  </a:cxn>
                  <a:cxn ang="0">
                    <a:pos x="239" y="10"/>
                  </a:cxn>
                  <a:cxn ang="0">
                    <a:pos x="251" y="54"/>
                  </a:cxn>
                  <a:cxn ang="0">
                    <a:pos x="247" y="70"/>
                  </a:cxn>
                  <a:cxn ang="0">
                    <a:pos x="243" y="110"/>
                  </a:cxn>
                  <a:cxn ang="0">
                    <a:pos x="211" y="148"/>
                  </a:cxn>
                  <a:cxn ang="0">
                    <a:pos x="213" y="160"/>
                  </a:cxn>
                  <a:cxn ang="0">
                    <a:pos x="191" y="174"/>
                  </a:cxn>
                  <a:cxn ang="0">
                    <a:pos x="156" y="170"/>
                  </a:cxn>
                  <a:cxn ang="0">
                    <a:pos x="150" y="178"/>
                  </a:cxn>
                  <a:cxn ang="0">
                    <a:pos x="122" y="168"/>
                  </a:cxn>
                  <a:cxn ang="0">
                    <a:pos x="112" y="174"/>
                  </a:cxn>
                  <a:cxn ang="0">
                    <a:pos x="96" y="162"/>
                  </a:cxn>
                  <a:cxn ang="0">
                    <a:pos x="66" y="162"/>
                  </a:cxn>
                  <a:cxn ang="0">
                    <a:pos x="54" y="194"/>
                  </a:cxn>
                  <a:cxn ang="0">
                    <a:pos x="44" y="184"/>
                  </a:cxn>
                  <a:cxn ang="0">
                    <a:pos x="30" y="186"/>
                  </a:cxn>
                  <a:cxn ang="0">
                    <a:pos x="16" y="178"/>
                  </a:cxn>
                  <a:cxn ang="0">
                    <a:pos x="12" y="176"/>
                  </a:cxn>
                  <a:cxn ang="0">
                    <a:pos x="14" y="170"/>
                  </a:cxn>
                  <a:cxn ang="0">
                    <a:pos x="4" y="158"/>
                  </a:cxn>
                  <a:cxn ang="0">
                    <a:pos x="0" y="150"/>
                  </a:cxn>
                  <a:cxn ang="0">
                    <a:pos x="4" y="142"/>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1" name="Freeform 109">
                <a:extLst>
                  <a:ext uri="{FF2B5EF4-FFF2-40B4-BE49-F238E27FC236}">
                    <a16:creationId xmlns:a16="http://schemas.microsoft.com/office/drawing/2014/main" id="{F55B3E00-0E3B-46C7-BDAA-417F68652851}"/>
                  </a:ext>
                </a:extLst>
              </p:cNvPr>
              <p:cNvSpPr>
                <a:spLocks/>
              </p:cNvSpPr>
              <p:nvPr/>
            </p:nvSpPr>
            <p:spPr bwMode="auto">
              <a:xfrm>
                <a:off x="6187413" y="3832643"/>
                <a:ext cx="371239" cy="246416"/>
              </a:xfrm>
              <a:custGeom>
                <a:avLst/>
                <a:gdLst/>
                <a:ahLst/>
                <a:cxnLst>
                  <a:cxn ang="0">
                    <a:pos x="20" y="54"/>
                  </a:cxn>
                  <a:cxn ang="0">
                    <a:pos x="66" y="42"/>
                  </a:cxn>
                  <a:cxn ang="0">
                    <a:pos x="68" y="30"/>
                  </a:cxn>
                  <a:cxn ang="0">
                    <a:pos x="92" y="26"/>
                  </a:cxn>
                  <a:cxn ang="0">
                    <a:pos x="116" y="2"/>
                  </a:cxn>
                  <a:cxn ang="0">
                    <a:pos x="128" y="0"/>
                  </a:cxn>
                  <a:cxn ang="0">
                    <a:pos x="140" y="8"/>
                  </a:cxn>
                  <a:cxn ang="0">
                    <a:pos x="142" y="22"/>
                  </a:cxn>
                  <a:cxn ang="0">
                    <a:pos x="142" y="34"/>
                  </a:cxn>
                  <a:cxn ang="0">
                    <a:pos x="180" y="60"/>
                  </a:cxn>
                  <a:cxn ang="0">
                    <a:pos x="202" y="92"/>
                  </a:cxn>
                  <a:cxn ang="0">
                    <a:pos x="172" y="90"/>
                  </a:cxn>
                  <a:cxn ang="0">
                    <a:pos x="138" y="100"/>
                  </a:cxn>
                  <a:cxn ang="0">
                    <a:pos x="126" y="108"/>
                  </a:cxn>
                  <a:cxn ang="0">
                    <a:pos x="104" y="106"/>
                  </a:cxn>
                  <a:cxn ang="0">
                    <a:pos x="92" y="102"/>
                  </a:cxn>
                  <a:cxn ang="0">
                    <a:pos x="78" y="88"/>
                  </a:cxn>
                  <a:cxn ang="0">
                    <a:pos x="64" y="104"/>
                  </a:cxn>
                  <a:cxn ang="0">
                    <a:pos x="62" y="118"/>
                  </a:cxn>
                  <a:cxn ang="0">
                    <a:pos x="32" y="116"/>
                  </a:cxn>
                  <a:cxn ang="0">
                    <a:pos x="24" y="128"/>
                  </a:cxn>
                  <a:cxn ang="0">
                    <a:pos x="10" y="112"/>
                  </a:cxn>
                  <a:cxn ang="0">
                    <a:pos x="0" y="86"/>
                  </a:cxn>
                  <a:cxn ang="0">
                    <a:pos x="0" y="70"/>
                  </a:cxn>
                  <a:cxn ang="0">
                    <a:pos x="20" y="54"/>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2" name="Freeform 110">
                <a:extLst>
                  <a:ext uri="{FF2B5EF4-FFF2-40B4-BE49-F238E27FC236}">
                    <a16:creationId xmlns:a16="http://schemas.microsoft.com/office/drawing/2014/main" id="{C4ACB55C-D7FB-472B-98D2-0D6F84C2B26A}"/>
                  </a:ext>
                </a:extLst>
              </p:cNvPr>
              <p:cNvSpPr>
                <a:spLocks/>
              </p:cNvSpPr>
              <p:nvPr/>
            </p:nvSpPr>
            <p:spPr bwMode="auto">
              <a:xfrm>
                <a:off x="6400599" y="3455322"/>
                <a:ext cx="485180" cy="592938"/>
              </a:xfrm>
              <a:custGeom>
                <a:avLst/>
                <a:gdLst/>
                <a:ahLst/>
                <a:cxnLst>
                  <a:cxn ang="0">
                    <a:pos x="188" y="20"/>
                  </a:cxn>
                  <a:cxn ang="0">
                    <a:pos x="208" y="0"/>
                  </a:cxn>
                  <a:cxn ang="0">
                    <a:pos x="216" y="0"/>
                  </a:cxn>
                  <a:cxn ang="0">
                    <a:pos x="238" y="18"/>
                  </a:cxn>
                  <a:cxn ang="0">
                    <a:pos x="242" y="32"/>
                  </a:cxn>
                  <a:cxn ang="0">
                    <a:pos x="240" y="60"/>
                  </a:cxn>
                  <a:cxn ang="0">
                    <a:pos x="264" y="86"/>
                  </a:cxn>
                  <a:cxn ang="0">
                    <a:pos x="236" y="98"/>
                  </a:cxn>
                  <a:cxn ang="0">
                    <a:pos x="230" y="128"/>
                  </a:cxn>
                  <a:cxn ang="0">
                    <a:pos x="230" y="142"/>
                  </a:cxn>
                  <a:cxn ang="0">
                    <a:pos x="206" y="180"/>
                  </a:cxn>
                  <a:cxn ang="0">
                    <a:pos x="206" y="196"/>
                  </a:cxn>
                  <a:cxn ang="0">
                    <a:pos x="194" y="198"/>
                  </a:cxn>
                  <a:cxn ang="0">
                    <a:pos x="194" y="234"/>
                  </a:cxn>
                  <a:cxn ang="0">
                    <a:pos x="174" y="234"/>
                  </a:cxn>
                  <a:cxn ang="0">
                    <a:pos x="178" y="248"/>
                  </a:cxn>
                  <a:cxn ang="0">
                    <a:pos x="188" y="250"/>
                  </a:cxn>
                  <a:cxn ang="0">
                    <a:pos x="212" y="282"/>
                  </a:cxn>
                  <a:cxn ang="0">
                    <a:pos x="218" y="282"/>
                  </a:cxn>
                  <a:cxn ang="0">
                    <a:pos x="218" y="296"/>
                  </a:cxn>
                  <a:cxn ang="0">
                    <a:pos x="198" y="296"/>
                  </a:cxn>
                  <a:cxn ang="0">
                    <a:pos x="190" y="304"/>
                  </a:cxn>
                  <a:cxn ang="0">
                    <a:pos x="138" y="308"/>
                  </a:cxn>
                  <a:cxn ang="0">
                    <a:pos x="122" y="296"/>
                  </a:cxn>
                  <a:cxn ang="0">
                    <a:pos x="94" y="298"/>
                  </a:cxn>
                  <a:cxn ang="0">
                    <a:pos x="86" y="288"/>
                  </a:cxn>
                  <a:cxn ang="0">
                    <a:pos x="64" y="256"/>
                  </a:cxn>
                  <a:cxn ang="0">
                    <a:pos x="26" y="230"/>
                  </a:cxn>
                  <a:cxn ang="0">
                    <a:pos x="24" y="204"/>
                  </a:cxn>
                  <a:cxn ang="0">
                    <a:pos x="12" y="196"/>
                  </a:cxn>
                  <a:cxn ang="0">
                    <a:pos x="8" y="170"/>
                  </a:cxn>
                  <a:cxn ang="0">
                    <a:pos x="0" y="162"/>
                  </a:cxn>
                  <a:cxn ang="0">
                    <a:pos x="16" y="122"/>
                  </a:cxn>
                  <a:cxn ang="0">
                    <a:pos x="30" y="120"/>
                  </a:cxn>
                  <a:cxn ang="0">
                    <a:pos x="32" y="46"/>
                  </a:cxn>
                  <a:cxn ang="0">
                    <a:pos x="50" y="46"/>
                  </a:cxn>
                  <a:cxn ang="0">
                    <a:pos x="50" y="12"/>
                  </a:cxn>
                  <a:cxn ang="0">
                    <a:pos x="178" y="14"/>
                  </a:cxn>
                  <a:cxn ang="0">
                    <a:pos x="188" y="20"/>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3" name="Freeform 111">
                <a:extLst>
                  <a:ext uri="{FF2B5EF4-FFF2-40B4-BE49-F238E27FC236}">
                    <a16:creationId xmlns:a16="http://schemas.microsoft.com/office/drawing/2014/main" id="{8C653BAA-6DCD-454A-924C-41825337D810}"/>
                  </a:ext>
                </a:extLst>
              </p:cNvPr>
              <p:cNvSpPr>
                <a:spLocks/>
              </p:cNvSpPr>
              <p:nvPr/>
            </p:nvSpPr>
            <p:spPr bwMode="auto">
              <a:xfrm>
                <a:off x="6823292" y="3620888"/>
                <a:ext cx="183784" cy="165561"/>
              </a:xfrm>
              <a:custGeom>
                <a:avLst/>
                <a:gdLst/>
                <a:ahLst/>
                <a:cxnLst>
                  <a:cxn ang="0">
                    <a:pos x="34" y="0"/>
                  </a:cxn>
                  <a:cxn ang="0">
                    <a:pos x="42" y="12"/>
                  </a:cxn>
                  <a:cxn ang="0">
                    <a:pos x="48" y="26"/>
                  </a:cxn>
                  <a:cxn ang="0">
                    <a:pos x="50" y="44"/>
                  </a:cxn>
                  <a:cxn ang="0">
                    <a:pos x="64" y="44"/>
                  </a:cxn>
                  <a:cxn ang="0">
                    <a:pos x="100" y="76"/>
                  </a:cxn>
                  <a:cxn ang="0">
                    <a:pos x="94" y="86"/>
                  </a:cxn>
                  <a:cxn ang="0">
                    <a:pos x="76" y="68"/>
                  </a:cxn>
                  <a:cxn ang="0">
                    <a:pos x="58" y="52"/>
                  </a:cxn>
                  <a:cxn ang="0">
                    <a:pos x="24" y="50"/>
                  </a:cxn>
                  <a:cxn ang="0">
                    <a:pos x="22" y="56"/>
                  </a:cxn>
                  <a:cxn ang="0">
                    <a:pos x="0" y="56"/>
                  </a:cxn>
                  <a:cxn ang="0">
                    <a:pos x="0" y="42"/>
                  </a:cxn>
                  <a:cxn ang="0">
                    <a:pos x="4" y="28"/>
                  </a:cxn>
                  <a:cxn ang="0">
                    <a:pos x="6" y="12"/>
                  </a:cxn>
                  <a:cxn ang="0">
                    <a:pos x="34" y="0"/>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4" name="Freeform 112">
                <a:extLst>
                  <a:ext uri="{FF2B5EF4-FFF2-40B4-BE49-F238E27FC236}">
                    <a16:creationId xmlns:a16="http://schemas.microsoft.com/office/drawing/2014/main" id="{8CAC3A7D-239B-44AA-AB70-BF3C53BE7755}"/>
                  </a:ext>
                </a:extLst>
              </p:cNvPr>
              <p:cNvSpPr>
                <a:spLocks/>
              </p:cNvSpPr>
              <p:nvPr/>
            </p:nvSpPr>
            <p:spPr bwMode="auto">
              <a:xfrm>
                <a:off x="6981348" y="3767189"/>
                <a:ext cx="40431" cy="65453"/>
              </a:xfrm>
              <a:custGeom>
                <a:avLst/>
                <a:gdLst/>
                <a:ahLst/>
                <a:cxnLst>
                  <a:cxn ang="0">
                    <a:pos x="22" y="16"/>
                  </a:cxn>
                  <a:cxn ang="0">
                    <a:pos x="14" y="22"/>
                  </a:cxn>
                  <a:cxn ang="0">
                    <a:pos x="16" y="34"/>
                  </a:cxn>
                  <a:cxn ang="0">
                    <a:pos x="0" y="32"/>
                  </a:cxn>
                  <a:cxn ang="0">
                    <a:pos x="0" y="20"/>
                  </a:cxn>
                  <a:cxn ang="0">
                    <a:pos x="8" y="10"/>
                  </a:cxn>
                  <a:cxn ang="0">
                    <a:pos x="14" y="0"/>
                  </a:cxn>
                  <a:cxn ang="0">
                    <a:pos x="22" y="16"/>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5" name="Freeform 113">
                <a:extLst>
                  <a:ext uri="{FF2B5EF4-FFF2-40B4-BE49-F238E27FC236}">
                    <a16:creationId xmlns:a16="http://schemas.microsoft.com/office/drawing/2014/main" id="{A5B418E9-EB80-4B27-A7DE-1B914C6DA464}"/>
                  </a:ext>
                </a:extLst>
              </p:cNvPr>
              <p:cNvSpPr>
                <a:spLocks/>
              </p:cNvSpPr>
              <p:nvPr/>
            </p:nvSpPr>
            <p:spPr bwMode="auto">
              <a:xfrm>
                <a:off x="6951961" y="3801844"/>
                <a:ext cx="305075" cy="415826"/>
              </a:xfrm>
              <a:custGeom>
                <a:avLst/>
                <a:gdLst/>
                <a:ahLst/>
                <a:cxnLst>
                  <a:cxn ang="0">
                    <a:pos x="60" y="26"/>
                  </a:cxn>
                  <a:cxn ang="0">
                    <a:pos x="78" y="18"/>
                  </a:cxn>
                  <a:cxn ang="0">
                    <a:pos x="146" y="8"/>
                  </a:cxn>
                  <a:cxn ang="0">
                    <a:pos x="164" y="0"/>
                  </a:cxn>
                  <a:cxn ang="0">
                    <a:pos x="166" y="22"/>
                  </a:cxn>
                  <a:cxn ang="0">
                    <a:pos x="158" y="30"/>
                  </a:cxn>
                  <a:cxn ang="0">
                    <a:pos x="132" y="80"/>
                  </a:cxn>
                  <a:cxn ang="0">
                    <a:pos x="80" y="152"/>
                  </a:cxn>
                  <a:cxn ang="0">
                    <a:pos x="12" y="216"/>
                  </a:cxn>
                  <a:cxn ang="0">
                    <a:pos x="2" y="202"/>
                  </a:cxn>
                  <a:cxn ang="0">
                    <a:pos x="0" y="146"/>
                  </a:cxn>
                  <a:cxn ang="0">
                    <a:pos x="16" y="136"/>
                  </a:cxn>
                  <a:cxn ang="0">
                    <a:pos x="16" y="126"/>
                  </a:cxn>
                  <a:cxn ang="0">
                    <a:pos x="40" y="112"/>
                  </a:cxn>
                  <a:cxn ang="0">
                    <a:pos x="66" y="108"/>
                  </a:cxn>
                  <a:cxn ang="0">
                    <a:pos x="108" y="62"/>
                  </a:cxn>
                  <a:cxn ang="0">
                    <a:pos x="52" y="48"/>
                  </a:cxn>
                  <a:cxn ang="0">
                    <a:pos x="32" y="26"/>
                  </a:cxn>
                  <a:cxn ang="0">
                    <a:pos x="32" y="16"/>
                  </a:cxn>
                  <a:cxn ang="0">
                    <a:pos x="40" y="8"/>
                  </a:cxn>
                  <a:cxn ang="0">
                    <a:pos x="60" y="26"/>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6" name="Freeform 114">
                <a:extLst>
                  <a:ext uri="{FF2B5EF4-FFF2-40B4-BE49-F238E27FC236}">
                    <a16:creationId xmlns:a16="http://schemas.microsoft.com/office/drawing/2014/main" id="{464E0057-DD55-4BC2-9500-B8B9BDAF29AC}"/>
                  </a:ext>
                </a:extLst>
              </p:cNvPr>
              <p:cNvSpPr>
                <a:spLocks/>
              </p:cNvSpPr>
              <p:nvPr/>
            </p:nvSpPr>
            <p:spPr bwMode="auto">
              <a:xfrm>
                <a:off x="6720397" y="3717150"/>
                <a:ext cx="430048" cy="342671"/>
              </a:xfrm>
              <a:custGeom>
                <a:avLst/>
                <a:gdLst/>
                <a:ahLst/>
                <a:cxnLst>
                  <a:cxn ang="0">
                    <a:pos x="56" y="6"/>
                  </a:cxn>
                  <a:cxn ang="0">
                    <a:pos x="78" y="6"/>
                  </a:cxn>
                  <a:cxn ang="0">
                    <a:pos x="80" y="0"/>
                  </a:cxn>
                  <a:cxn ang="0">
                    <a:pos x="114" y="2"/>
                  </a:cxn>
                  <a:cxn ang="0">
                    <a:pos x="150" y="36"/>
                  </a:cxn>
                  <a:cxn ang="0">
                    <a:pos x="142" y="46"/>
                  </a:cxn>
                  <a:cxn ang="0">
                    <a:pos x="142" y="58"/>
                  </a:cxn>
                  <a:cxn ang="0">
                    <a:pos x="158" y="60"/>
                  </a:cxn>
                  <a:cxn ang="0">
                    <a:pos x="158" y="70"/>
                  </a:cxn>
                  <a:cxn ang="0">
                    <a:pos x="178" y="92"/>
                  </a:cxn>
                  <a:cxn ang="0">
                    <a:pos x="234" y="106"/>
                  </a:cxn>
                  <a:cxn ang="0">
                    <a:pos x="192" y="152"/>
                  </a:cxn>
                  <a:cxn ang="0">
                    <a:pos x="166" y="156"/>
                  </a:cxn>
                  <a:cxn ang="0">
                    <a:pos x="142" y="170"/>
                  </a:cxn>
                  <a:cxn ang="0">
                    <a:pos x="130" y="174"/>
                  </a:cxn>
                  <a:cxn ang="0">
                    <a:pos x="124" y="166"/>
                  </a:cxn>
                  <a:cxn ang="0">
                    <a:pos x="104" y="178"/>
                  </a:cxn>
                  <a:cxn ang="0">
                    <a:pos x="80" y="176"/>
                  </a:cxn>
                  <a:cxn ang="0">
                    <a:pos x="44" y="160"/>
                  </a:cxn>
                  <a:cxn ang="0">
                    <a:pos x="44" y="146"/>
                  </a:cxn>
                  <a:cxn ang="0">
                    <a:pos x="38" y="146"/>
                  </a:cxn>
                  <a:cxn ang="0">
                    <a:pos x="14" y="114"/>
                  </a:cxn>
                  <a:cxn ang="0">
                    <a:pos x="4" y="112"/>
                  </a:cxn>
                  <a:cxn ang="0">
                    <a:pos x="0" y="98"/>
                  </a:cxn>
                  <a:cxn ang="0">
                    <a:pos x="20" y="98"/>
                  </a:cxn>
                  <a:cxn ang="0">
                    <a:pos x="20" y="62"/>
                  </a:cxn>
                  <a:cxn ang="0">
                    <a:pos x="32" y="60"/>
                  </a:cxn>
                  <a:cxn ang="0">
                    <a:pos x="32" y="44"/>
                  </a:cxn>
                  <a:cxn ang="0">
                    <a:pos x="56" y="6"/>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7" name="Freeform 115">
                <a:extLst>
                  <a:ext uri="{FF2B5EF4-FFF2-40B4-BE49-F238E27FC236}">
                    <a16:creationId xmlns:a16="http://schemas.microsoft.com/office/drawing/2014/main" id="{71605F11-9AE8-4113-B53B-4B0299A0608C}"/>
                  </a:ext>
                </a:extLst>
              </p:cNvPr>
              <p:cNvSpPr>
                <a:spLocks/>
              </p:cNvSpPr>
              <p:nvPr/>
            </p:nvSpPr>
            <p:spPr bwMode="auto">
              <a:xfrm>
                <a:off x="6012828" y="3767206"/>
                <a:ext cx="218699" cy="342671"/>
              </a:xfrm>
              <a:custGeom>
                <a:avLst/>
                <a:gdLst/>
                <a:ahLst/>
                <a:cxnLst>
                  <a:cxn ang="0">
                    <a:pos x="91" y="0"/>
                  </a:cxn>
                  <a:cxn ang="0">
                    <a:pos x="99" y="12"/>
                  </a:cxn>
                  <a:cxn ang="0">
                    <a:pos x="101" y="36"/>
                  </a:cxn>
                  <a:cxn ang="0">
                    <a:pos x="107" y="46"/>
                  </a:cxn>
                  <a:cxn ang="0">
                    <a:pos x="87" y="46"/>
                  </a:cxn>
                  <a:cxn ang="0">
                    <a:pos x="85" y="56"/>
                  </a:cxn>
                  <a:cxn ang="0">
                    <a:pos x="115" y="88"/>
                  </a:cxn>
                  <a:cxn ang="0">
                    <a:pos x="95" y="104"/>
                  </a:cxn>
                  <a:cxn ang="0">
                    <a:pos x="95" y="120"/>
                  </a:cxn>
                  <a:cxn ang="0">
                    <a:pos x="105" y="146"/>
                  </a:cxn>
                  <a:cxn ang="0">
                    <a:pos x="119" y="162"/>
                  </a:cxn>
                  <a:cxn ang="0">
                    <a:pos x="117" y="176"/>
                  </a:cxn>
                  <a:cxn ang="0">
                    <a:pos x="99" y="178"/>
                  </a:cxn>
                  <a:cxn ang="0">
                    <a:pos x="99" y="170"/>
                  </a:cxn>
                  <a:cxn ang="0">
                    <a:pos x="18" y="170"/>
                  </a:cxn>
                  <a:cxn ang="0">
                    <a:pos x="18" y="146"/>
                  </a:cxn>
                  <a:cxn ang="0">
                    <a:pos x="10" y="138"/>
                  </a:cxn>
                  <a:cxn ang="0">
                    <a:pos x="0" y="132"/>
                  </a:cxn>
                  <a:cxn ang="0">
                    <a:pos x="2" y="114"/>
                  </a:cxn>
                  <a:cxn ang="0">
                    <a:pos x="22" y="96"/>
                  </a:cxn>
                  <a:cxn ang="0">
                    <a:pos x="32" y="96"/>
                  </a:cxn>
                  <a:cxn ang="0">
                    <a:pos x="43" y="104"/>
                  </a:cxn>
                  <a:cxn ang="0">
                    <a:pos x="83" y="28"/>
                  </a:cxn>
                  <a:cxn ang="0">
                    <a:pos x="93" y="26"/>
                  </a:cxn>
                  <a:cxn ang="0">
                    <a:pos x="91" y="12"/>
                  </a:cxn>
                  <a:cxn ang="0">
                    <a:pos x="91" y="0"/>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8" name="Freeform 116">
                <a:extLst>
                  <a:ext uri="{FF2B5EF4-FFF2-40B4-BE49-F238E27FC236}">
                    <a16:creationId xmlns:a16="http://schemas.microsoft.com/office/drawing/2014/main" id="{88776D6A-0399-44F3-91FD-B0CA03ACA4CF}"/>
                  </a:ext>
                </a:extLst>
              </p:cNvPr>
              <p:cNvSpPr>
                <a:spLocks/>
              </p:cNvSpPr>
              <p:nvPr/>
            </p:nvSpPr>
            <p:spPr bwMode="auto">
              <a:xfrm>
                <a:off x="5840085" y="3740228"/>
                <a:ext cx="343670" cy="288768"/>
              </a:xfrm>
              <a:custGeom>
                <a:avLst/>
                <a:gdLst/>
                <a:ahLst/>
                <a:cxnLst>
                  <a:cxn ang="0">
                    <a:pos x="94" y="146"/>
                  </a:cxn>
                  <a:cxn ang="0">
                    <a:pos x="64" y="150"/>
                  </a:cxn>
                  <a:cxn ang="0">
                    <a:pos x="44" y="148"/>
                  </a:cxn>
                  <a:cxn ang="0">
                    <a:pos x="46" y="132"/>
                  </a:cxn>
                  <a:cxn ang="0">
                    <a:pos x="22" y="118"/>
                  </a:cxn>
                  <a:cxn ang="0">
                    <a:pos x="2" y="116"/>
                  </a:cxn>
                  <a:cxn ang="0">
                    <a:pos x="0" y="78"/>
                  </a:cxn>
                  <a:cxn ang="0">
                    <a:pos x="22" y="52"/>
                  </a:cxn>
                  <a:cxn ang="0">
                    <a:pos x="10" y="42"/>
                  </a:cxn>
                  <a:cxn ang="0">
                    <a:pos x="12" y="34"/>
                  </a:cxn>
                  <a:cxn ang="0">
                    <a:pos x="24" y="2"/>
                  </a:cxn>
                  <a:cxn ang="0">
                    <a:pos x="54" y="2"/>
                  </a:cxn>
                  <a:cxn ang="0">
                    <a:pos x="70" y="14"/>
                  </a:cxn>
                  <a:cxn ang="0">
                    <a:pos x="80" y="8"/>
                  </a:cxn>
                  <a:cxn ang="0">
                    <a:pos x="108" y="18"/>
                  </a:cxn>
                  <a:cxn ang="0">
                    <a:pos x="114" y="10"/>
                  </a:cxn>
                  <a:cxn ang="0">
                    <a:pos x="149" y="14"/>
                  </a:cxn>
                  <a:cxn ang="0">
                    <a:pos x="171" y="0"/>
                  </a:cxn>
                  <a:cxn ang="0">
                    <a:pos x="185" y="14"/>
                  </a:cxn>
                  <a:cxn ang="0">
                    <a:pos x="187" y="40"/>
                  </a:cxn>
                  <a:cxn ang="0">
                    <a:pos x="177" y="42"/>
                  </a:cxn>
                  <a:cxn ang="0">
                    <a:pos x="137" y="118"/>
                  </a:cxn>
                  <a:cxn ang="0">
                    <a:pos x="126" y="110"/>
                  </a:cxn>
                  <a:cxn ang="0">
                    <a:pos x="116" y="110"/>
                  </a:cxn>
                  <a:cxn ang="0">
                    <a:pos x="96" y="128"/>
                  </a:cxn>
                  <a:cxn ang="0">
                    <a:pos x="94" y="146"/>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9" name="Freeform 117">
                <a:extLst>
                  <a:ext uri="{FF2B5EF4-FFF2-40B4-BE49-F238E27FC236}">
                    <a16:creationId xmlns:a16="http://schemas.microsoft.com/office/drawing/2014/main" id="{224B6FE2-9020-43D9-8154-88990D96CB8D}"/>
                  </a:ext>
                </a:extLst>
              </p:cNvPr>
              <p:cNvSpPr>
                <a:spLocks/>
              </p:cNvSpPr>
              <p:nvPr/>
            </p:nvSpPr>
            <p:spPr bwMode="auto">
              <a:xfrm>
                <a:off x="5781255" y="3786434"/>
                <a:ext cx="99241" cy="184811"/>
              </a:xfrm>
              <a:custGeom>
                <a:avLst/>
                <a:gdLst/>
                <a:ahLst/>
                <a:cxnLst>
                  <a:cxn ang="0">
                    <a:pos x="20" y="2"/>
                  </a:cxn>
                  <a:cxn ang="0">
                    <a:pos x="34" y="0"/>
                  </a:cxn>
                  <a:cxn ang="0">
                    <a:pos x="44" y="10"/>
                  </a:cxn>
                  <a:cxn ang="0">
                    <a:pos x="42" y="18"/>
                  </a:cxn>
                  <a:cxn ang="0">
                    <a:pos x="54" y="28"/>
                  </a:cxn>
                  <a:cxn ang="0">
                    <a:pos x="32" y="54"/>
                  </a:cxn>
                  <a:cxn ang="0">
                    <a:pos x="34" y="92"/>
                  </a:cxn>
                  <a:cxn ang="0">
                    <a:pos x="12" y="96"/>
                  </a:cxn>
                  <a:cxn ang="0">
                    <a:pos x="12" y="48"/>
                  </a:cxn>
                  <a:cxn ang="0">
                    <a:pos x="0" y="32"/>
                  </a:cxn>
                  <a:cxn ang="0">
                    <a:pos x="4" y="20"/>
                  </a:cxn>
                  <a:cxn ang="0">
                    <a:pos x="20" y="16"/>
                  </a:cxn>
                  <a:cxn ang="0">
                    <a:pos x="20" y="2"/>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0" name="Freeform 118">
                <a:extLst>
                  <a:ext uri="{FF2B5EF4-FFF2-40B4-BE49-F238E27FC236}">
                    <a16:creationId xmlns:a16="http://schemas.microsoft.com/office/drawing/2014/main" id="{FBCA356A-00AE-44E4-9CE7-8FD81CCA2ADB}"/>
                  </a:ext>
                </a:extLst>
              </p:cNvPr>
              <p:cNvSpPr>
                <a:spLocks/>
              </p:cNvSpPr>
              <p:nvPr/>
            </p:nvSpPr>
            <p:spPr bwMode="auto">
              <a:xfrm>
                <a:off x="5748194" y="3824966"/>
                <a:ext cx="55133" cy="154010"/>
              </a:xfrm>
              <a:custGeom>
                <a:avLst/>
                <a:gdLst/>
                <a:ahLst/>
                <a:cxnLst>
                  <a:cxn ang="0">
                    <a:pos x="30" y="76"/>
                  </a:cxn>
                  <a:cxn ang="0">
                    <a:pos x="16" y="80"/>
                  </a:cxn>
                  <a:cxn ang="0">
                    <a:pos x="12" y="48"/>
                  </a:cxn>
                  <a:cxn ang="0">
                    <a:pos x="8" y="34"/>
                  </a:cxn>
                  <a:cxn ang="0">
                    <a:pos x="12" y="18"/>
                  </a:cxn>
                  <a:cxn ang="0">
                    <a:pos x="0" y="0"/>
                  </a:cxn>
                  <a:cxn ang="0">
                    <a:pos x="22" y="0"/>
                  </a:cxn>
                  <a:cxn ang="0">
                    <a:pos x="18" y="12"/>
                  </a:cxn>
                  <a:cxn ang="0">
                    <a:pos x="30" y="28"/>
                  </a:cxn>
                  <a:cxn ang="0">
                    <a:pos x="30" y="76"/>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1" name="Freeform 119">
                <a:extLst>
                  <a:ext uri="{FF2B5EF4-FFF2-40B4-BE49-F238E27FC236}">
                    <a16:creationId xmlns:a16="http://schemas.microsoft.com/office/drawing/2014/main" id="{A4715BE9-E041-408F-85C9-B54C92799D3A}"/>
                  </a:ext>
                </a:extLst>
              </p:cNvPr>
              <p:cNvSpPr>
                <a:spLocks/>
              </p:cNvSpPr>
              <p:nvPr/>
            </p:nvSpPr>
            <p:spPr bwMode="auto">
              <a:xfrm>
                <a:off x="5406343" y="3393724"/>
                <a:ext cx="474155" cy="454330"/>
              </a:xfrm>
              <a:custGeom>
                <a:avLst/>
                <a:gdLst/>
                <a:ahLst/>
                <a:cxnLst>
                  <a:cxn ang="0">
                    <a:pos x="120" y="0"/>
                  </a:cxn>
                  <a:cxn ang="0">
                    <a:pos x="210" y="60"/>
                  </a:cxn>
                  <a:cxn ang="0">
                    <a:pos x="224" y="74"/>
                  </a:cxn>
                  <a:cxn ang="0">
                    <a:pos x="244" y="82"/>
                  </a:cxn>
                  <a:cxn ang="0">
                    <a:pos x="242" y="98"/>
                  </a:cxn>
                  <a:cxn ang="0">
                    <a:pos x="258" y="96"/>
                  </a:cxn>
                  <a:cxn ang="0">
                    <a:pos x="258" y="138"/>
                  </a:cxn>
                  <a:cxn ang="0">
                    <a:pos x="246" y="156"/>
                  </a:cxn>
                  <a:cxn ang="0">
                    <a:pos x="212" y="162"/>
                  </a:cxn>
                  <a:cxn ang="0">
                    <a:pos x="198" y="162"/>
                  </a:cxn>
                  <a:cxn ang="0">
                    <a:pos x="178" y="162"/>
                  </a:cxn>
                  <a:cxn ang="0">
                    <a:pos x="154" y="172"/>
                  </a:cxn>
                  <a:cxn ang="0">
                    <a:pos x="136" y="190"/>
                  </a:cxn>
                  <a:cxn ang="0">
                    <a:pos x="128" y="186"/>
                  </a:cxn>
                  <a:cxn ang="0">
                    <a:pos x="118" y="210"/>
                  </a:cxn>
                  <a:cxn ang="0">
                    <a:pos x="108" y="212"/>
                  </a:cxn>
                  <a:cxn ang="0">
                    <a:pos x="104" y="234"/>
                  </a:cxn>
                  <a:cxn ang="0">
                    <a:pos x="64" y="236"/>
                  </a:cxn>
                  <a:cxn ang="0">
                    <a:pos x="56" y="218"/>
                  </a:cxn>
                  <a:cxn ang="0">
                    <a:pos x="50" y="204"/>
                  </a:cxn>
                  <a:cxn ang="0">
                    <a:pos x="24" y="210"/>
                  </a:cxn>
                  <a:cxn ang="0">
                    <a:pos x="12" y="206"/>
                  </a:cxn>
                  <a:cxn ang="0">
                    <a:pos x="12" y="204"/>
                  </a:cxn>
                  <a:cxn ang="0">
                    <a:pos x="12" y="200"/>
                  </a:cxn>
                  <a:cxn ang="0">
                    <a:pos x="10" y="192"/>
                  </a:cxn>
                  <a:cxn ang="0">
                    <a:pos x="4" y="184"/>
                  </a:cxn>
                  <a:cxn ang="0">
                    <a:pos x="2" y="172"/>
                  </a:cxn>
                  <a:cxn ang="0">
                    <a:pos x="0" y="166"/>
                  </a:cxn>
                  <a:cxn ang="0">
                    <a:pos x="6" y="152"/>
                  </a:cxn>
                  <a:cxn ang="0">
                    <a:pos x="106" y="154"/>
                  </a:cxn>
                  <a:cxn ang="0">
                    <a:pos x="108" y="144"/>
                  </a:cxn>
                  <a:cxn ang="0">
                    <a:pos x="102" y="136"/>
                  </a:cxn>
                  <a:cxn ang="0">
                    <a:pos x="90" y="0"/>
                  </a:cxn>
                  <a:cxn ang="0">
                    <a:pos x="120" y="0"/>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2" name="Freeform 120">
                <a:extLst>
                  <a:ext uri="{FF2B5EF4-FFF2-40B4-BE49-F238E27FC236}">
                    <a16:creationId xmlns:a16="http://schemas.microsoft.com/office/drawing/2014/main" id="{D4597C6F-8A3F-43A3-AB30-83F26B8EE9CC}"/>
                  </a:ext>
                </a:extLst>
              </p:cNvPr>
              <p:cNvSpPr>
                <a:spLocks/>
              </p:cNvSpPr>
              <p:nvPr/>
            </p:nvSpPr>
            <p:spPr bwMode="auto">
              <a:xfrm>
                <a:off x="5597487" y="3705586"/>
                <a:ext cx="220536" cy="165561"/>
              </a:xfrm>
              <a:custGeom>
                <a:avLst/>
                <a:gdLst/>
                <a:ahLst/>
                <a:cxnLst>
                  <a:cxn ang="0">
                    <a:pos x="44" y="62"/>
                  </a:cxn>
                  <a:cxn ang="0">
                    <a:pos x="44" y="84"/>
                  </a:cxn>
                  <a:cxn ang="0">
                    <a:pos x="30" y="78"/>
                  </a:cxn>
                  <a:cxn ang="0">
                    <a:pos x="20" y="86"/>
                  </a:cxn>
                  <a:cxn ang="0">
                    <a:pos x="0" y="72"/>
                  </a:cxn>
                  <a:cxn ang="0">
                    <a:pos x="4" y="50"/>
                  </a:cxn>
                  <a:cxn ang="0">
                    <a:pos x="14" y="48"/>
                  </a:cxn>
                  <a:cxn ang="0">
                    <a:pos x="24" y="24"/>
                  </a:cxn>
                  <a:cxn ang="0">
                    <a:pos x="32" y="28"/>
                  </a:cxn>
                  <a:cxn ang="0">
                    <a:pos x="50" y="10"/>
                  </a:cxn>
                  <a:cxn ang="0">
                    <a:pos x="74" y="0"/>
                  </a:cxn>
                  <a:cxn ang="0">
                    <a:pos x="94" y="0"/>
                  </a:cxn>
                  <a:cxn ang="0">
                    <a:pos x="90" y="8"/>
                  </a:cxn>
                  <a:cxn ang="0">
                    <a:pos x="92" y="14"/>
                  </a:cxn>
                  <a:cxn ang="0">
                    <a:pos x="104" y="28"/>
                  </a:cxn>
                  <a:cxn ang="0">
                    <a:pos x="102" y="34"/>
                  </a:cxn>
                  <a:cxn ang="0">
                    <a:pos x="120" y="44"/>
                  </a:cxn>
                  <a:cxn ang="0">
                    <a:pos x="120" y="58"/>
                  </a:cxn>
                  <a:cxn ang="0">
                    <a:pos x="104" y="62"/>
                  </a:cxn>
                  <a:cxn ang="0">
                    <a:pos x="82" y="62"/>
                  </a:cxn>
                  <a:cxn ang="0">
                    <a:pos x="44" y="62"/>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3" name="Freeform 121">
                <a:extLst>
                  <a:ext uri="{FF2B5EF4-FFF2-40B4-BE49-F238E27FC236}">
                    <a16:creationId xmlns:a16="http://schemas.microsoft.com/office/drawing/2014/main" id="{158767F5-F9B5-44F4-9A04-6CB895F05778}"/>
                  </a:ext>
                </a:extLst>
              </p:cNvPr>
              <p:cNvSpPr>
                <a:spLocks/>
              </p:cNvSpPr>
              <p:nvPr/>
            </p:nvSpPr>
            <p:spPr bwMode="auto">
              <a:xfrm>
                <a:off x="5667314" y="3824950"/>
                <a:ext cx="110269" cy="192512"/>
              </a:xfrm>
              <a:custGeom>
                <a:avLst/>
                <a:gdLst/>
                <a:ahLst/>
                <a:cxnLst>
                  <a:cxn ang="0">
                    <a:pos x="60" y="80"/>
                  </a:cxn>
                  <a:cxn ang="0">
                    <a:pos x="48" y="86"/>
                  </a:cxn>
                  <a:cxn ang="0">
                    <a:pos x="36" y="96"/>
                  </a:cxn>
                  <a:cxn ang="0">
                    <a:pos x="20" y="100"/>
                  </a:cxn>
                  <a:cxn ang="0">
                    <a:pos x="8" y="94"/>
                  </a:cxn>
                  <a:cxn ang="0">
                    <a:pos x="0" y="72"/>
                  </a:cxn>
                  <a:cxn ang="0">
                    <a:pos x="10" y="50"/>
                  </a:cxn>
                  <a:cxn ang="0">
                    <a:pos x="6" y="22"/>
                  </a:cxn>
                  <a:cxn ang="0">
                    <a:pos x="6" y="0"/>
                  </a:cxn>
                  <a:cxn ang="0">
                    <a:pos x="44" y="0"/>
                  </a:cxn>
                  <a:cxn ang="0">
                    <a:pos x="56" y="18"/>
                  </a:cxn>
                  <a:cxn ang="0">
                    <a:pos x="52" y="30"/>
                  </a:cxn>
                  <a:cxn ang="0">
                    <a:pos x="54" y="40"/>
                  </a:cxn>
                  <a:cxn ang="0">
                    <a:pos x="56" y="48"/>
                  </a:cxn>
                  <a:cxn ang="0">
                    <a:pos x="60" y="80"/>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4" name="Freeform 122">
                <a:extLst>
                  <a:ext uri="{FF2B5EF4-FFF2-40B4-BE49-F238E27FC236}">
                    <a16:creationId xmlns:a16="http://schemas.microsoft.com/office/drawing/2014/main" id="{B7541358-5995-480D-9C4F-5215C5B23DDE}"/>
                  </a:ext>
                </a:extLst>
              </p:cNvPr>
              <p:cNvSpPr>
                <a:spLocks/>
              </p:cNvSpPr>
              <p:nvPr/>
            </p:nvSpPr>
            <p:spPr bwMode="auto">
              <a:xfrm>
                <a:off x="5512934" y="3844217"/>
                <a:ext cx="172754" cy="188662"/>
              </a:xfrm>
              <a:custGeom>
                <a:avLst/>
                <a:gdLst/>
                <a:ahLst/>
                <a:cxnLst>
                  <a:cxn ang="0">
                    <a:pos x="92" y="84"/>
                  </a:cxn>
                  <a:cxn ang="0">
                    <a:pos x="50" y="84"/>
                  </a:cxn>
                  <a:cxn ang="0">
                    <a:pos x="24" y="94"/>
                  </a:cxn>
                  <a:cxn ang="0">
                    <a:pos x="12" y="98"/>
                  </a:cxn>
                  <a:cxn ang="0">
                    <a:pos x="16" y="78"/>
                  </a:cxn>
                  <a:cxn ang="0">
                    <a:pos x="14" y="72"/>
                  </a:cxn>
                  <a:cxn ang="0">
                    <a:pos x="8" y="68"/>
                  </a:cxn>
                  <a:cxn ang="0">
                    <a:pos x="0" y="66"/>
                  </a:cxn>
                  <a:cxn ang="0">
                    <a:pos x="0" y="56"/>
                  </a:cxn>
                  <a:cxn ang="0">
                    <a:pos x="0" y="48"/>
                  </a:cxn>
                  <a:cxn ang="0">
                    <a:pos x="6" y="44"/>
                  </a:cxn>
                  <a:cxn ang="0">
                    <a:pos x="4" y="34"/>
                  </a:cxn>
                  <a:cxn ang="0">
                    <a:pos x="10" y="32"/>
                  </a:cxn>
                  <a:cxn ang="0">
                    <a:pos x="8" y="18"/>
                  </a:cxn>
                  <a:cxn ang="0">
                    <a:pos x="4" y="10"/>
                  </a:cxn>
                  <a:cxn ang="0">
                    <a:pos x="6" y="2"/>
                  </a:cxn>
                  <a:cxn ang="0">
                    <a:pos x="46" y="0"/>
                  </a:cxn>
                  <a:cxn ang="0">
                    <a:pos x="66" y="14"/>
                  </a:cxn>
                  <a:cxn ang="0">
                    <a:pos x="76" y="6"/>
                  </a:cxn>
                  <a:cxn ang="0">
                    <a:pos x="90" y="12"/>
                  </a:cxn>
                  <a:cxn ang="0">
                    <a:pos x="94" y="40"/>
                  </a:cxn>
                  <a:cxn ang="0">
                    <a:pos x="84" y="62"/>
                  </a:cxn>
                  <a:cxn ang="0">
                    <a:pos x="92" y="84"/>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5" name="Freeform 123">
                <a:extLst>
                  <a:ext uri="{FF2B5EF4-FFF2-40B4-BE49-F238E27FC236}">
                    <a16:creationId xmlns:a16="http://schemas.microsoft.com/office/drawing/2014/main" id="{5D73D5D2-CA95-43D7-85D7-A9726B7C60B2}"/>
                  </a:ext>
                </a:extLst>
              </p:cNvPr>
              <p:cNvSpPr>
                <a:spLocks/>
              </p:cNvSpPr>
              <p:nvPr/>
            </p:nvSpPr>
            <p:spPr bwMode="auto">
              <a:xfrm>
                <a:off x="6038560" y="4094470"/>
                <a:ext cx="53297" cy="46203"/>
              </a:xfrm>
              <a:custGeom>
                <a:avLst/>
                <a:gdLst/>
                <a:ahLst/>
                <a:cxnLst>
                  <a:cxn ang="0">
                    <a:pos x="4" y="0"/>
                  </a:cxn>
                  <a:cxn ang="0">
                    <a:pos x="29" y="0"/>
                  </a:cxn>
                  <a:cxn ang="0">
                    <a:pos x="26" y="22"/>
                  </a:cxn>
                  <a:cxn ang="0">
                    <a:pos x="2" y="24"/>
                  </a:cxn>
                  <a:cxn ang="0">
                    <a:pos x="0" y="10"/>
                  </a:cxn>
                  <a:cxn ang="0">
                    <a:pos x="4" y="0"/>
                  </a:cxn>
                </a:cxnLst>
                <a:rect l="0" t="0" r="r" b="b"/>
                <a:pathLst>
                  <a:path w="29" h="24">
                    <a:moveTo>
                      <a:pt x="4" y="0"/>
                    </a:moveTo>
                    <a:lnTo>
                      <a:pt x="29" y="0"/>
                    </a:lnTo>
                    <a:lnTo>
                      <a:pt x="26" y="22"/>
                    </a:lnTo>
                    <a:lnTo>
                      <a:pt x="2" y="24"/>
                    </a:lnTo>
                    <a:lnTo>
                      <a:pt x="0" y="10"/>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6" name="Freeform 124">
                <a:extLst>
                  <a:ext uri="{FF2B5EF4-FFF2-40B4-BE49-F238E27FC236}">
                    <a16:creationId xmlns:a16="http://schemas.microsoft.com/office/drawing/2014/main" id="{3E187872-B1CB-415E-8ADD-4D56F6EC2615}"/>
                  </a:ext>
                </a:extLst>
              </p:cNvPr>
              <p:cNvSpPr>
                <a:spLocks/>
              </p:cNvSpPr>
              <p:nvPr/>
            </p:nvSpPr>
            <p:spPr bwMode="auto">
              <a:xfrm>
                <a:off x="7021779" y="4533380"/>
                <a:ext cx="209511" cy="431228"/>
              </a:xfrm>
              <a:custGeom>
                <a:avLst/>
                <a:gdLst/>
                <a:ahLst/>
                <a:cxnLst>
                  <a:cxn ang="0">
                    <a:pos x="22" y="70"/>
                  </a:cxn>
                  <a:cxn ang="0">
                    <a:pos x="46" y="60"/>
                  </a:cxn>
                  <a:cxn ang="0">
                    <a:pos x="70" y="44"/>
                  </a:cxn>
                  <a:cxn ang="0">
                    <a:pos x="78" y="30"/>
                  </a:cxn>
                  <a:cxn ang="0">
                    <a:pos x="86" y="26"/>
                  </a:cxn>
                  <a:cxn ang="0">
                    <a:pos x="94" y="10"/>
                  </a:cxn>
                  <a:cxn ang="0">
                    <a:pos x="96" y="0"/>
                  </a:cxn>
                  <a:cxn ang="0">
                    <a:pos x="108" y="20"/>
                  </a:cxn>
                  <a:cxn ang="0">
                    <a:pos x="112" y="40"/>
                  </a:cxn>
                  <a:cxn ang="0">
                    <a:pos x="114" y="52"/>
                  </a:cxn>
                  <a:cxn ang="0">
                    <a:pos x="114" y="64"/>
                  </a:cxn>
                  <a:cxn ang="0">
                    <a:pos x="102" y="66"/>
                  </a:cxn>
                  <a:cxn ang="0">
                    <a:pos x="102" y="82"/>
                  </a:cxn>
                  <a:cxn ang="0">
                    <a:pos x="82" y="150"/>
                  </a:cxn>
                  <a:cxn ang="0">
                    <a:pos x="74" y="182"/>
                  </a:cxn>
                  <a:cxn ang="0">
                    <a:pos x="62" y="214"/>
                  </a:cxn>
                  <a:cxn ang="0">
                    <a:pos x="40" y="224"/>
                  </a:cxn>
                  <a:cxn ang="0">
                    <a:pos x="18" y="222"/>
                  </a:cxn>
                  <a:cxn ang="0">
                    <a:pos x="8" y="202"/>
                  </a:cxn>
                  <a:cxn ang="0">
                    <a:pos x="6" y="182"/>
                  </a:cxn>
                  <a:cxn ang="0">
                    <a:pos x="0" y="164"/>
                  </a:cxn>
                  <a:cxn ang="0">
                    <a:pos x="16" y="142"/>
                  </a:cxn>
                  <a:cxn ang="0">
                    <a:pos x="20" y="122"/>
                  </a:cxn>
                  <a:cxn ang="0">
                    <a:pos x="16" y="106"/>
                  </a:cxn>
                  <a:cxn ang="0">
                    <a:pos x="10" y="90"/>
                  </a:cxn>
                  <a:cxn ang="0">
                    <a:pos x="18" y="80"/>
                  </a:cxn>
                  <a:cxn ang="0">
                    <a:pos x="22" y="70"/>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7" name="Freeform 126">
                <a:extLst>
                  <a:ext uri="{FF2B5EF4-FFF2-40B4-BE49-F238E27FC236}">
                    <a16:creationId xmlns:a16="http://schemas.microsoft.com/office/drawing/2014/main" id="{7B6A9A68-669C-44CC-BF21-0D8FDF26032B}"/>
                  </a:ext>
                </a:extLst>
              </p:cNvPr>
              <p:cNvSpPr>
                <a:spLocks/>
              </p:cNvSpPr>
              <p:nvPr/>
            </p:nvSpPr>
            <p:spPr bwMode="auto">
              <a:xfrm>
                <a:off x="6499850" y="4652745"/>
                <a:ext cx="220536" cy="204064"/>
              </a:xfrm>
              <a:custGeom>
                <a:avLst/>
                <a:gdLst/>
                <a:ahLst/>
                <a:cxnLst>
                  <a:cxn ang="0">
                    <a:pos x="60" y="104"/>
                  </a:cxn>
                  <a:cxn ang="0">
                    <a:pos x="58" y="98"/>
                  </a:cxn>
                  <a:cxn ang="0">
                    <a:pos x="44" y="96"/>
                  </a:cxn>
                  <a:cxn ang="0">
                    <a:pos x="36" y="76"/>
                  </a:cxn>
                  <a:cxn ang="0">
                    <a:pos x="12" y="64"/>
                  </a:cxn>
                  <a:cxn ang="0">
                    <a:pos x="8" y="48"/>
                  </a:cxn>
                  <a:cxn ang="0">
                    <a:pos x="0" y="36"/>
                  </a:cxn>
                  <a:cxn ang="0">
                    <a:pos x="28" y="34"/>
                  </a:cxn>
                  <a:cxn ang="0">
                    <a:pos x="42" y="16"/>
                  </a:cxn>
                  <a:cxn ang="0">
                    <a:pos x="54" y="14"/>
                  </a:cxn>
                  <a:cxn ang="0">
                    <a:pos x="62" y="0"/>
                  </a:cxn>
                  <a:cxn ang="0">
                    <a:pos x="78" y="0"/>
                  </a:cxn>
                  <a:cxn ang="0">
                    <a:pos x="118" y="14"/>
                  </a:cxn>
                  <a:cxn ang="0">
                    <a:pos x="120" y="42"/>
                  </a:cxn>
                  <a:cxn ang="0">
                    <a:pos x="120" y="72"/>
                  </a:cxn>
                  <a:cxn ang="0">
                    <a:pos x="112" y="90"/>
                  </a:cxn>
                  <a:cxn ang="0">
                    <a:pos x="90" y="106"/>
                  </a:cxn>
                  <a:cxn ang="0">
                    <a:pos x="60" y="104"/>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8" name="Freeform 127">
                <a:extLst>
                  <a:ext uri="{FF2B5EF4-FFF2-40B4-BE49-F238E27FC236}">
                    <a16:creationId xmlns:a16="http://schemas.microsoft.com/office/drawing/2014/main" id="{CA5495A0-6028-4C26-8635-2DF596C7526D}"/>
                  </a:ext>
                </a:extLst>
              </p:cNvPr>
              <p:cNvSpPr>
                <a:spLocks/>
              </p:cNvSpPr>
              <p:nvPr/>
            </p:nvSpPr>
            <p:spPr bwMode="auto">
              <a:xfrm>
                <a:off x="6345482" y="4722060"/>
                <a:ext cx="264644" cy="281068"/>
              </a:xfrm>
              <a:custGeom>
                <a:avLst/>
                <a:gdLst/>
                <a:ahLst/>
                <a:cxnLst>
                  <a:cxn ang="0">
                    <a:pos x="0" y="114"/>
                  </a:cxn>
                  <a:cxn ang="0">
                    <a:pos x="0" y="66"/>
                  </a:cxn>
                  <a:cxn ang="0">
                    <a:pos x="14" y="66"/>
                  </a:cxn>
                  <a:cxn ang="0">
                    <a:pos x="16" y="4"/>
                  </a:cxn>
                  <a:cxn ang="0">
                    <a:pos x="50" y="0"/>
                  </a:cxn>
                  <a:cxn ang="0">
                    <a:pos x="56" y="8"/>
                  </a:cxn>
                  <a:cxn ang="0">
                    <a:pos x="84" y="0"/>
                  </a:cxn>
                  <a:cxn ang="0">
                    <a:pos x="92" y="12"/>
                  </a:cxn>
                  <a:cxn ang="0">
                    <a:pos x="96" y="28"/>
                  </a:cxn>
                  <a:cxn ang="0">
                    <a:pos x="120" y="40"/>
                  </a:cxn>
                  <a:cxn ang="0">
                    <a:pos x="128" y="60"/>
                  </a:cxn>
                  <a:cxn ang="0">
                    <a:pos x="142" y="62"/>
                  </a:cxn>
                  <a:cxn ang="0">
                    <a:pos x="144" y="70"/>
                  </a:cxn>
                  <a:cxn ang="0">
                    <a:pos x="142" y="74"/>
                  </a:cxn>
                  <a:cxn ang="0">
                    <a:pos x="132" y="74"/>
                  </a:cxn>
                  <a:cxn ang="0">
                    <a:pos x="94" y="114"/>
                  </a:cxn>
                  <a:cxn ang="0">
                    <a:pos x="86" y="128"/>
                  </a:cxn>
                  <a:cxn ang="0">
                    <a:pos x="66" y="130"/>
                  </a:cxn>
                  <a:cxn ang="0">
                    <a:pos x="56" y="122"/>
                  </a:cxn>
                  <a:cxn ang="0">
                    <a:pos x="46" y="122"/>
                  </a:cxn>
                  <a:cxn ang="0">
                    <a:pos x="42" y="134"/>
                  </a:cxn>
                  <a:cxn ang="0">
                    <a:pos x="28" y="146"/>
                  </a:cxn>
                  <a:cxn ang="0">
                    <a:pos x="12" y="146"/>
                  </a:cxn>
                  <a:cxn ang="0">
                    <a:pos x="12" y="126"/>
                  </a:cxn>
                  <a:cxn ang="0">
                    <a:pos x="0" y="114"/>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9" name="Freeform 128">
                <a:extLst>
                  <a:ext uri="{FF2B5EF4-FFF2-40B4-BE49-F238E27FC236}">
                    <a16:creationId xmlns:a16="http://schemas.microsoft.com/office/drawing/2014/main" id="{C24A9404-3CC2-410B-A6C1-B309AD68F9C4}"/>
                  </a:ext>
                </a:extLst>
              </p:cNvPr>
              <p:cNvSpPr>
                <a:spLocks/>
              </p:cNvSpPr>
              <p:nvPr/>
            </p:nvSpPr>
            <p:spPr bwMode="auto">
              <a:xfrm>
                <a:off x="6113899" y="4702816"/>
                <a:ext cx="260970" cy="369624"/>
              </a:xfrm>
              <a:custGeom>
                <a:avLst/>
                <a:gdLst/>
                <a:ahLst/>
                <a:cxnLst>
                  <a:cxn ang="0">
                    <a:pos x="0" y="0"/>
                  </a:cxn>
                  <a:cxn ang="0">
                    <a:pos x="98" y="0"/>
                  </a:cxn>
                  <a:cxn ang="0">
                    <a:pos x="106" y="6"/>
                  </a:cxn>
                  <a:cxn ang="0">
                    <a:pos x="134" y="8"/>
                  </a:cxn>
                  <a:cxn ang="0">
                    <a:pos x="142" y="14"/>
                  </a:cxn>
                  <a:cxn ang="0">
                    <a:pos x="140" y="76"/>
                  </a:cxn>
                  <a:cxn ang="0">
                    <a:pos x="126" y="76"/>
                  </a:cxn>
                  <a:cxn ang="0">
                    <a:pos x="126" y="182"/>
                  </a:cxn>
                  <a:cxn ang="0">
                    <a:pos x="110" y="192"/>
                  </a:cxn>
                  <a:cxn ang="0">
                    <a:pos x="94" y="192"/>
                  </a:cxn>
                  <a:cxn ang="0">
                    <a:pos x="86" y="188"/>
                  </a:cxn>
                  <a:cxn ang="0">
                    <a:pos x="80" y="180"/>
                  </a:cxn>
                  <a:cxn ang="0">
                    <a:pos x="72" y="186"/>
                  </a:cxn>
                  <a:cxn ang="0">
                    <a:pos x="52" y="164"/>
                  </a:cxn>
                  <a:cxn ang="0">
                    <a:pos x="44" y="126"/>
                  </a:cxn>
                  <a:cxn ang="0">
                    <a:pos x="38" y="114"/>
                  </a:cxn>
                  <a:cxn ang="0">
                    <a:pos x="38" y="82"/>
                  </a:cxn>
                  <a:cxn ang="0">
                    <a:pos x="12" y="36"/>
                  </a:cxn>
                  <a:cxn ang="0">
                    <a:pos x="0" y="16"/>
                  </a:cxn>
                  <a:cxn ang="0">
                    <a:pos x="0" y="0"/>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0" name="Freeform 129">
                <a:extLst>
                  <a:ext uri="{FF2B5EF4-FFF2-40B4-BE49-F238E27FC236}">
                    <a16:creationId xmlns:a16="http://schemas.microsoft.com/office/drawing/2014/main" id="{45708F71-6AAE-412E-B7A0-2F4D57712532}"/>
                  </a:ext>
                </a:extLst>
              </p:cNvPr>
              <p:cNvSpPr>
                <a:spLocks/>
              </p:cNvSpPr>
              <p:nvPr/>
            </p:nvSpPr>
            <p:spPr bwMode="auto">
              <a:xfrm>
                <a:off x="6650542" y="4487186"/>
                <a:ext cx="297724" cy="519783"/>
              </a:xfrm>
              <a:custGeom>
                <a:avLst/>
                <a:gdLst/>
                <a:ahLst/>
                <a:cxnLst>
                  <a:cxn ang="0">
                    <a:pos x="0" y="88"/>
                  </a:cxn>
                  <a:cxn ang="0">
                    <a:pos x="0" y="72"/>
                  </a:cxn>
                  <a:cxn ang="0">
                    <a:pos x="50" y="64"/>
                  </a:cxn>
                  <a:cxn ang="0">
                    <a:pos x="66" y="64"/>
                  </a:cxn>
                  <a:cxn ang="0">
                    <a:pos x="64" y="94"/>
                  </a:cxn>
                  <a:cxn ang="0">
                    <a:pos x="76" y="106"/>
                  </a:cxn>
                  <a:cxn ang="0">
                    <a:pos x="86" y="92"/>
                  </a:cxn>
                  <a:cxn ang="0">
                    <a:pos x="84" y="64"/>
                  </a:cxn>
                  <a:cxn ang="0">
                    <a:pos x="70" y="48"/>
                  </a:cxn>
                  <a:cxn ang="0">
                    <a:pos x="64" y="32"/>
                  </a:cxn>
                  <a:cxn ang="0">
                    <a:pos x="68" y="16"/>
                  </a:cxn>
                  <a:cxn ang="0">
                    <a:pos x="90" y="18"/>
                  </a:cxn>
                  <a:cxn ang="0">
                    <a:pos x="116" y="20"/>
                  </a:cxn>
                  <a:cxn ang="0">
                    <a:pos x="142" y="10"/>
                  </a:cxn>
                  <a:cxn ang="0">
                    <a:pos x="158" y="0"/>
                  </a:cxn>
                  <a:cxn ang="0">
                    <a:pos x="158" y="40"/>
                  </a:cxn>
                  <a:cxn ang="0">
                    <a:pos x="162" y="80"/>
                  </a:cxn>
                  <a:cxn ang="0">
                    <a:pos x="144" y="98"/>
                  </a:cxn>
                  <a:cxn ang="0">
                    <a:pos x="112" y="118"/>
                  </a:cxn>
                  <a:cxn ang="0">
                    <a:pos x="76" y="150"/>
                  </a:cxn>
                  <a:cxn ang="0">
                    <a:pos x="68" y="154"/>
                  </a:cxn>
                  <a:cxn ang="0">
                    <a:pos x="70" y="168"/>
                  </a:cxn>
                  <a:cxn ang="0">
                    <a:pos x="80" y="196"/>
                  </a:cxn>
                  <a:cxn ang="0">
                    <a:pos x="76" y="228"/>
                  </a:cxn>
                  <a:cxn ang="0">
                    <a:pos x="38" y="248"/>
                  </a:cxn>
                  <a:cxn ang="0">
                    <a:pos x="34" y="256"/>
                  </a:cxn>
                  <a:cxn ang="0">
                    <a:pos x="38" y="264"/>
                  </a:cxn>
                  <a:cxn ang="0">
                    <a:pos x="40" y="270"/>
                  </a:cxn>
                  <a:cxn ang="0">
                    <a:pos x="24" y="268"/>
                  </a:cxn>
                  <a:cxn ang="0">
                    <a:pos x="24" y="258"/>
                  </a:cxn>
                  <a:cxn ang="0">
                    <a:pos x="24" y="222"/>
                  </a:cxn>
                  <a:cxn ang="0">
                    <a:pos x="16" y="198"/>
                  </a:cxn>
                  <a:cxn ang="0">
                    <a:pos x="8" y="192"/>
                  </a:cxn>
                  <a:cxn ang="0">
                    <a:pos x="30" y="176"/>
                  </a:cxn>
                  <a:cxn ang="0">
                    <a:pos x="38" y="158"/>
                  </a:cxn>
                  <a:cxn ang="0">
                    <a:pos x="38" y="128"/>
                  </a:cxn>
                  <a:cxn ang="0">
                    <a:pos x="36" y="100"/>
                  </a:cxn>
                  <a:cxn ang="0">
                    <a:pos x="0" y="88"/>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1" name="Freeform 130">
                <a:extLst>
                  <a:ext uri="{FF2B5EF4-FFF2-40B4-BE49-F238E27FC236}">
                    <a16:creationId xmlns:a16="http://schemas.microsoft.com/office/drawing/2014/main" id="{F61B6526-B5E1-452C-87D9-E9C1578B3D70}"/>
                  </a:ext>
                </a:extLst>
              </p:cNvPr>
              <p:cNvSpPr>
                <a:spLocks/>
              </p:cNvSpPr>
              <p:nvPr/>
            </p:nvSpPr>
            <p:spPr bwMode="auto">
              <a:xfrm>
                <a:off x="6716722" y="4460257"/>
                <a:ext cx="91891" cy="231015"/>
              </a:xfrm>
              <a:custGeom>
                <a:avLst/>
                <a:gdLst/>
                <a:ahLst/>
                <a:cxnLst>
                  <a:cxn ang="0">
                    <a:pos x="4" y="50"/>
                  </a:cxn>
                  <a:cxn ang="0">
                    <a:pos x="10" y="44"/>
                  </a:cxn>
                  <a:cxn ang="0">
                    <a:pos x="12" y="18"/>
                  </a:cxn>
                  <a:cxn ang="0">
                    <a:pos x="14" y="14"/>
                  </a:cxn>
                  <a:cxn ang="0">
                    <a:pos x="8" y="0"/>
                  </a:cxn>
                  <a:cxn ang="0">
                    <a:pos x="22" y="0"/>
                  </a:cxn>
                  <a:cxn ang="0">
                    <a:pos x="30" y="12"/>
                  </a:cxn>
                  <a:cxn ang="0">
                    <a:pos x="32" y="30"/>
                  </a:cxn>
                  <a:cxn ang="0">
                    <a:pos x="28" y="46"/>
                  </a:cxn>
                  <a:cxn ang="0">
                    <a:pos x="34" y="62"/>
                  </a:cxn>
                  <a:cxn ang="0">
                    <a:pos x="48" y="78"/>
                  </a:cxn>
                  <a:cxn ang="0">
                    <a:pos x="50" y="106"/>
                  </a:cxn>
                  <a:cxn ang="0">
                    <a:pos x="40" y="120"/>
                  </a:cxn>
                  <a:cxn ang="0">
                    <a:pos x="28" y="108"/>
                  </a:cxn>
                  <a:cxn ang="0">
                    <a:pos x="30" y="78"/>
                  </a:cxn>
                  <a:cxn ang="0">
                    <a:pos x="10" y="78"/>
                  </a:cxn>
                  <a:cxn ang="0">
                    <a:pos x="0" y="64"/>
                  </a:cxn>
                  <a:cxn ang="0">
                    <a:pos x="4" y="50"/>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2" name="Freeform 131">
                <a:extLst>
                  <a:ext uri="{FF2B5EF4-FFF2-40B4-BE49-F238E27FC236}">
                    <a16:creationId xmlns:a16="http://schemas.microsoft.com/office/drawing/2014/main" id="{4496622F-67D8-4745-B167-7D6339086889}"/>
                  </a:ext>
                </a:extLst>
              </p:cNvPr>
              <p:cNvSpPr>
                <a:spLocks/>
              </p:cNvSpPr>
              <p:nvPr/>
            </p:nvSpPr>
            <p:spPr bwMode="auto">
              <a:xfrm>
                <a:off x="6404274" y="4421746"/>
                <a:ext cx="338158" cy="300320"/>
              </a:xfrm>
              <a:custGeom>
                <a:avLst/>
                <a:gdLst/>
                <a:ahLst/>
                <a:cxnLst>
                  <a:cxn ang="0">
                    <a:pos x="52" y="156"/>
                  </a:cxn>
                  <a:cxn ang="0">
                    <a:pos x="46" y="150"/>
                  </a:cxn>
                  <a:cxn ang="0">
                    <a:pos x="20" y="148"/>
                  </a:cxn>
                  <a:cxn ang="0">
                    <a:pos x="2" y="128"/>
                  </a:cxn>
                  <a:cxn ang="0">
                    <a:pos x="0" y="76"/>
                  </a:cxn>
                  <a:cxn ang="0">
                    <a:pos x="30" y="76"/>
                  </a:cxn>
                  <a:cxn ang="0">
                    <a:pos x="30" y="42"/>
                  </a:cxn>
                  <a:cxn ang="0">
                    <a:pos x="48" y="50"/>
                  </a:cxn>
                  <a:cxn ang="0">
                    <a:pos x="68" y="58"/>
                  </a:cxn>
                  <a:cxn ang="0">
                    <a:pos x="82" y="52"/>
                  </a:cxn>
                  <a:cxn ang="0">
                    <a:pos x="90" y="64"/>
                  </a:cxn>
                  <a:cxn ang="0">
                    <a:pos x="102" y="70"/>
                  </a:cxn>
                  <a:cxn ang="0">
                    <a:pos x="110" y="82"/>
                  </a:cxn>
                  <a:cxn ang="0">
                    <a:pos x="124" y="82"/>
                  </a:cxn>
                  <a:cxn ang="0">
                    <a:pos x="124" y="64"/>
                  </a:cxn>
                  <a:cxn ang="0">
                    <a:pos x="110" y="58"/>
                  </a:cxn>
                  <a:cxn ang="0">
                    <a:pos x="100" y="48"/>
                  </a:cxn>
                  <a:cxn ang="0">
                    <a:pos x="104" y="26"/>
                  </a:cxn>
                  <a:cxn ang="0">
                    <a:pos x="102" y="8"/>
                  </a:cxn>
                  <a:cxn ang="0">
                    <a:pos x="118" y="0"/>
                  </a:cxn>
                  <a:cxn ang="0">
                    <a:pos x="136" y="0"/>
                  </a:cxn>
                  <a:cxn ang="0">
                    <a:pos x="178" y="20"/>
                  </a:cxn>
                  <a:cxn ang="0">
                    <a:pos x="184" y="34"/>
                  </a:cxn>
                  <a:cxn ang="0">
                    <a:pos x="180" y="40"/>
                  </a:cxn>
                  <a:cxn ang="0">
                    <a:pos x="180" y="64"/>
                  </a:cxn>
                  <a:cxn ang="0">
                    <a:pos x="174" y="70"/>
                  </a:cxn>
                  <a:cxn ang="0">
                    <a:pos x="170" y="84"/>
                  </a:cxn>
                  <a:cxn ang="0">
                    <a:pos x="180" y="98"/>
                  </a:cxn>
                  <a:cxn ang="0">
                    <a:pos x="134" y="106"/>
                  </a:cxn>
                  <a:cxn ang="0">
                    <a:pos x="134" y="122"/>
                  </a:cxn>
                  <a:cxn ang="0">
                    <a:pos x="114" y="120"/>
                  </a:cxn>
                  <a:cxn ang="0">
                    <a:pos x="106" y="134"/>
                  </a:cxn>
                  <a:cxn ang="0">
                    <a:pos x="94" y="136"/>
                  </a:cxn>
                  <a:cxn ang="0">
                    <a:pos x="80" y="154"/>
                  </a:cxn>
                  <a:cxn ang="0">
                    <a:pos x="52" y="156"/>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3" name="Freeform 132">
                <a:extLst>
                  <a:ext uri="{FF2B5EF4-FFF2-40B4-BE49-F238E27FC236}">
                    <a16:creationId xmlns:a16="http://schemas.microsoft.com/office/drawing/2014/main" id="{9B4219FB-B365-4C77-B8FF-1F9FE8A149E1}"/>
                  </a:ext>
                </a:extLst>
              </p:cNvPr>
              <p:cNvSpPr>
                <a:spLocks/>
              </p:cNvSpPr>
              <p:nvPr/>
            </p:nvSpPr>
            <p:spPr bwMode="auto">
              <a:xfrm>
                <a:off x="6621157" y="4198408"/>
                <a:ext cx="319779" cy="327272"/>
              </a:xfrm>
              <a:custGeom>
                <a:avLst/>
                <a:gdLst/>
                <a:ahLst/>
                <a:cxnLst>
                  <a:cxn ang="0">
                    <a:pos x="18" y="116"/>
                  </a:cxn>
                  <a:cxn ang="0">
                    <a:pos x="16" y="100"/>
                  </a:cxn>
                  <a:cxn ang="0">
                    <a:pos x="2" y="82"/>
                  </a:cxn>
                  <a:cxn ang="0">
                    <a:pos x="0" y="56"/>
                  </a:cxn>
                  <a:cxn ang="0">
                    <a:pos x="20" y="34"/>
                  </a:cxn>
                  <a:cxn ang="0">
                    <a:pos x="16" y="20"/>
                  </a:cxn>
                  <a:cxn ang="0">
                    <a:pos x="22" y="12"/>
                  </a:cxn>
                  <a:cxn ang="0">
                    <a:pos x="16" y="0"/>
                  </a:cxn>
                  <a:cxn ang="0">
                    <a:pos x="38" y="0"/>
                  </a:cxn>
                  <a:cxn ang="0">
                    <a:pos x="76" y="2"/>
                  </a:cxn>
                  <a:cxn ang="0">
                    <a:pos x="128" y="30"/>
                  </a:cxn>
                  <a:cxn ang="0">
                    <a:pos x="132" y="40"/>
                  </a:cxn>
                  <a:cxn ang="0">
                    <a:pos x="156" y="58"/>
                  </a:cxn>
                  <a:cxn ang="0">
                    <a:pos x="150" y="72"/>
                  </a:cxn>
                  <a:cxn ang="0">
                    <a:pos x="148" y="86"/>
                  </a:cxn>
                  <a:cxn ang="0">
                    <a:pos x="156" y="98"/>
                  </a:cxn>
                  <a:cxn ang="0">
                    <a:pos x="156" y="126"/>
                  </a:cxn>
                  <a:cxn ang="0">
                    <a:pos x="174" y="150"/>
                  </a:cxn>
                  <a:cxn ang="0">
                    <a:pos x="158" y="160"/>
                  </a:cxn>
                  <a:cxn ang="0">
                    <a:pos x="132" y="170"/>
                  </a:cxn>
                  <a:cxn ang="0">
                    <a:pos x="84" y="166"/>
                  </a:cxn>
                  <a:cxn ang="0">
                    <a:pos x="82" y="148"/>
                  </a:cxn>
                  <a:cxn ang="0">
                    <a:pos x="74" y="136"/>
                  </a:cxn>
                  <a:cxn ang="0">
                    <a:pos x="60" y="136"/>
                  </a:cxn>
                  <a:cxn ang="0">
                    <a:pos x="18" y="116"/>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4" name="Freeform 133">
                <a:extLst>
                  <a:ext uri="{FF2B5EF4-FFF2-40B4-BE49-F238E27FC236}">
                    <a16:creationId xmlns:a16="http://schemas.microsoft.com/office/drawing/2014/main" id="{C402544D-3CA2-4F3C-BB45-2BE7AEFB353A}"/>
                  </a:ext>
                </a:extLst>
              </p:cNvPr>
              <p:cNvSpPr>
                <a:spLocks/>
              </p:cNvSpPr>
              <p:nvPr/>
            </p:nvSpPr>
            <p:spPr bwMode="auto">
              <a:xfrm>
                <a:off x="6617461" y="4236909"/>
                <a:ext cx="40431" cy="69305"/>
              </a:xfrm>
              <a:custGeom>
                <a:avLst/>
                <a:gdLst/>
                <a:ahLst/>
                <a:cxnLst>
                  <a:cxn ang="0">
                    <a:pos x="18" y="0"/>
                  </a:cxn>
                  <a:cxn ang="0">
                    <a:pos x="10" y="2"/>
                  </a:cxn>
                  <a:cxn ang="0">
                    <a:pos x="0" y="12"/>
                  </a:cxn>
                  <a:cxn ang="0">
                    <a:pos x="2" y="36"/>
                  </a:cxn>
                  <a:cxn ang="0">
                    <a:pos x="22" y="14"/>
                  </a:cxn>
                  <a:cxn ang="0">
                    <a:pos x="18" y="0"/>
                  </a:cxn>
                </a:cxnLst>
                <a:rect l="0" t="0" r="r" b="b"/>
                <a:pathLst>
                  <a:path w="22" h="36">
                    <a:moveTo>
                      <a:pt x="18" y="0"/>
                    </a:moveTo>
                    <a:lnTo>
                      <a:pt x="10" y="2"/>
                    </a:lnTo>
                    <a:lnTo>
                      <a:pt x="0" y="12"/>
                    </a:lnTo>
                    <a:lnTo>
                      <a:pt x="2" y="36"/>
                    </a:lnTo>
                    <a:lnTo>
                      <a:pt x="22" y="14"/>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6" name="Freeform 134">
                <a:extLst>
                  <a:ext uri="{FF2B5EF4-FFF2-40B4-BE49-F238E27FC236}">
                    <a16:creationId xmlns:a16="http://schemas.microsoft.com/office/drawing/2014/main" id="{08F3C7E7-38EA-4587-A9CD-BACFBEB701B8}"/>
                  </a:ext>
                </a:extLst>
              </p:cNvPr>
              <p:cNvSpPr>
                <a:spLocks/>
              </p:cNvSpPr>
              <p:nvPr/>
            </p:nvSpPr>
            <p:spPr bwMode="auto">
              <a:xfrm>
                <a:off x="6606449" y="4198431"/>
                <a:ext cx="55133" cy="61603"/>
              </a:xfrm>
              <a:custGeom>
                <a:avLst/>
                <a:gdLst/>
                <a:ahLst/>
                <a:cxnLst>
                  <a:cxn ang="0">
                    <a:pos x="10" y="2"/>
                  </a:cxn>
                  <a:cxn ang="0">
                    <a:pos x="24" y="0"/>
                  </a:cxn>
                  <a:cxn ang="0">
                    <a:pos x="30" y="12"/>
                  </a:cxn>
                  <a:cxn ang="0">
                    <a:pos x="24" y="20"/>
                  </a:cxn>
                  <a:cxn ang="0">
                    <a:pos x="16" y="22"/>
                  </a:cxn>
                  <a:cxn ang="0">
                    <a:pos x="6" y="32"/>
                  </a:cxn>
                  <a:cxn ang="0">
                    <a:pos x="0" y="16"/>
                  </a:cxn>
                  <a:cxn ang="0">
                    <a:pos x="10" y="2"/>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7" name="Freeform 135">
                <a:extLst>
                  <a:ext uri="{FF2B5EF4-FFF2-40B4-BE49-F238E27FC236}">
                    <a16:creationId xmlns:a16="http://schemas.microsoft.com/office/drawing/2014/main" id="{B493B981-E634-48A0-B567-22CE35782109}"/>
                  </a:ext>
                </a:extLst>
              </p:cNvPr>
              <p:cNvSpPr>
                <a:spLocks/>
              </p:cNvSpPr>
              <p:nvPr/>
            </p:nvSpPr>
            <p:spPr bwMode="auto">
              <a:xfrm>
                <a:off x="6624830" y="4040579"/>
                <a:ext cx="158052" cy="161709"/>
              </a:xfrm>
              <a:custGeom>
                <a:avLst/>
                <a:gdLst/>
                <a:ahLst/>
                <a:cxnLst>
                  <a:cxn ang="0">
                    <a:pos x="0" y="84"/>
                  </a:cxn>
                  <a:cxn ang="0">
                    <a:pos x="2" y="64"/>
                  </a:cxn>
                  <a:cxn ang="0">
                    <a:pos x="6" y="52"/>
                  </a:cxn>
                  <a:cxn ang="0">
                    <a:pos x="26" y="34"/>
                  </a:cxn>
                  <a:cxn ang="0">
                    <a:pos x="26" y="30"/>
                  </a:cxn>
                  <a:cxn ang="0">
                    <a:pos x="20" y="28"/>
                  </a:cxn>
                  <a:cxn ang="0">
                    <a:pos x="16" y="4"/>
                  </a:cxn>
                  <a:cxn ang="0">
                    <a:pos x="68" y="0"/>
                  </a:cxn>
                  <a:cxn ang="0">
                    <a:pos x="80" y="20"/>
                  </a:cxn>
                  <a:cxn ang="0">
                    <a:pos x="86" y="42"/>
                  </a:cxn>
                  <a:cxn ang="0">
                    <a:pos x="72" y="58"/>
                  </a:cxn>
                  <a:cxn ang="0">
                    <a:pos x="76" y="72"/>
                  </a:cxn>
                  <a:cxn ang="0">
                    <a:pos x="70" y="84"/>
                  </a:cxn>
                  <a:cxn ang="0">
                    <a:pos x="36" y="82"/>
                  </a:cxn>
                  <a:cxn ang="0">
                    <a:pos x="14" y="82"/>
                  </a:cxn>
                  <a:cxn ang="0">
                    <a:pos x="0" y="84"/>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8" name="Freeform 136">
                <a:extLst>
                  <a:ext uri="{FF2B5EF4-FFF2-40B4-BE49-F238E27FC236}">
                    <a16:creationId xmlns:a16="http://schemas.microsoft.com/office/drawing/2014/main" id="{A934D9C4-ABEC-4247-A3DF-C5302DC97CA0}"/>
                  </a:ext>
                </a:extLst>
              </p:cNvPr>
              <p:cNvSpPr>
                <a:spLocks/>
              </p:cNvSpPr>
              <p:nvPr/>
            </p:nvSpPr>
            <p:spPr bwMode="auto">
              <a:xfrm>
                <a:off x="6113898" y="4344733"/>
                <a:ext cx="385942" cy="392725"/>
              </a:xfrm>
              <a:custGeom>
                <a:avLst/>
                <a:gdLst/>
                <a:ahLst/>
                <a:cxnLst>
                  <a:cxn ang="0">
                    <a:pos x="0" y="186"/>
                  </a:cxn>
                  <a:cxn ang="0">
                    <a:pos x="0" y="162"/>
                  </a:cxn>
                  <a:cxn ang="0">
                    <a:pos x="8" y="126"/>
                  </a:cxn>
                  <a:cxn ang="0">
                    <a:pos x="28" y="94"/>
                  </a:cxn>
                  <a:cxn ang="0">
                    <a:pos x="28" y="78"/>
                  </a:cxn>
                  <a:cxn ang="0">
                    <a:pos x="16" y="52"/>
                  </a:cxn>
                  <a:cxn ang="0">
                    <a:pos x="20" y="38"/>
                  </a:cxn>
                  <a:cxn ang="0">
                    <a:pos x="0" y="2"/>
                  </a:cxn>
                  <a:cxn ang="0">
                    <a:pos x="10" y="0"/>
                  </a:cxn>
                  <a:cxn ang="0">
                    <a:pos x="72" y="0"/>
                  </a:cxn>
                  <a:cxn ang="0">
                    <a:pos x="76" y="14"/>
                  </a:cxn>
                  <a:cxn ang="0">
                    <a:pos x="86" y="32"/>
                  </a:cxn>
                  <a:cxn ang="0">
                    <a:pos x="116" y="34"/>
                  </a:cxn>
                  <a:cxn ang="0">
                    <a:pos x="126" y="18"/>
                  </a:cxn>
                  <a:cxn ang="0">
                    <a:pos x="152" y="24"/>
                  </a:cxn>
                  <a:cxn ang="0">
                    <a:pos x="154" y="64"/>
                  </a:cxn>
                  <a:cxn ang="0">
                    <a:pos x="164" y="70"/>
                  </a:cxn>
                  <a:cxn ang="0">
                    <a:pos x="162" y="82"/>
                  </a:cxn>
                  <a:cxn ang="0">
                    <a:pos x="188" y="82"/>
                  </a:cxn>
                  <a:cxn ang="0">
                    <a:pos x="188" y="116"/>
                  </a:cxn>
                  <a:cxn ang="0">
                    <a:pos x="158" y="116"/>
                  </a:cxn>
                  <a:cxn ang="0">
                    <a:pos x="160" y="168"/>
                  </a:cxn>
                  <a:cxn ang="0">
                    <a:pos x="178" y="188"/>
                  </a:cxn>
                  <a:cxn ang="0">
                    <a:pos x="204" y="190"/>
                  </a:cxn>
                  <a:cxn ang="0">
                    <a:pos x="210" y="196"/>
                  </a:cxn>
                  <a:cxn ang="0">
                    <a:pos x="204" y="196"/>
                  </a:cxn>
                  <a:cxn ang="0">
                    <a:pos x="182" y="204"/>
                  </a:cxn>
                  <a:cxn ang="0">
                    <a:pos x="176" y="196"/>
                  </a:cxn>
                  <a:cxn ang="0">
                    <a:pos x="142" y="200"/>
                  </a:cxn>
                  <a:cxn ang="0">
                    <a:pos x="134" y="194"/>
                  </a:cxn>
                  <a:cxn ang="0">
                    <a:pos x="106" y="192"/>
                  </a:cxn>
                  <a:cxn ang="0">
                    <a:pos x="98" y="186"/>
                  </a:cxn>
                  <a:cxn ang="0">
                    <a:pos x="0" y="186"/>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9" name="Freeform 137">
                <a:extLst>
                  <a:ext uri="{FF2B5EF4-FFF2-40B4-BE49-F238E27FC236}">
                    <a16:creationId xmlns:a16="http://schemas.microsoft.com/office/drawing/2014/main" id="{8DAB0C6B-251E-4F65-A0BD-EEB0969A6991}"/>
                  </a:ext>
                </a:extLst>
              </p:cNvPr>
              <p:cNvSpPr>
                <a:spLocks/>
              </p:cNvSpPr>
              <p:nvPr/>
            </p:nvSpPr>
            <p:spPr bwMode="auto">
              <a:xfrm>
                <a:off x="6124925" y="4002045"/>
                <a:ext cx="547668" cy="577537"/>
              </a:xfrm>
              <a:custGeom>
                <a:avLst/>
                <a:gdLst/>
                <a:ahLst/>
                <a:cxnLst>
                  <a:cxn ang="0">
                    <a:pos x="0" y="176"/>
                  </a:cxn>
                  <a:cxn ang="0">
                    <a:pos x="6" y="162"/>
                  </a:cxn>
                  <a:cxn ang="0">
                    <a:pos x="14" y="160"/>
                  </a:cxn>
                  <a:cxn ang="0">
                    <a:pos x="34" y="156"/>
                  </a:cxn>
                  <a:cxn ang="0">
                    <a:pos x="60" y="144"/>
                  </a:cxn>
                  <a:cxn ang="0">
                    <a:pos x="64" y="112"/>
                  </a:cxn>
                  <a:cxn ang="0">
                    <a:pos x="88" y="74"/>
                  </a:cxn>
                  <a:cxn ang="0">
                    <a:pos x="94" y="42"/>
                  </a:cxn>
                  <a:cxn ang="0">
                    <a:pos x="96" y="30"/>
                  </a:cxn>
                  <a:cxn ang="0">
                    <a:pos x="98" y="16"/>
                  </a:cxn>
                  <a:cxn ang="0">
                    <a:pos x="112" y="0"/>
                  </a:cxn>
                  <a:cxn ang="0">
                    <a:pos x="126" y="14"/>
                  </a:cxn>
                  <a:cxn ang="0">
                    <a:pos x="138" y="18"/>
                  </a:cxn>
                  <a:cxn ang="0">
                    <a:pos x="160" y="20"/>
                  </a:cxn>
                  <a:cxn ang="0">
                    <a:pos x="172" y="12"/>
                  </a:cxn>
                  <a:cxn ang="0">
                    <a:pos x="206" y="2"/>
                  </a:cxn>
                  <a:cxn ang="0">
                    <a:pos x="236" y="4"/>
                  </a:cxn>
                  <a:cxn ang="0">
                    <a:pos x="244" y="14"/>
                  </a:cxn>
                  <a:cxn ang="0">
                    <a:pos x="272" y="12"/>
                  </a:cxn>
                  <a:cxn ang="0">
                    <a:pos x="288" y="24"/>
                  </a:cxn>
                  <a:cxn ang="0">
                    <a:pos x="292" y="48"/>
                  </a:cxn>
                  <a:cxn ang="0">
                    <a:pos x="298" y="50"/>
                  </a:cxn>
                  <a:cxn ang="0">
                    <a:pos x="298" y="54"/>
                  </a:cxn>
                  <a:cxn ang="0">
                    <a:pos x="278" y="72"/>
                  </a:cxn>
                  <a:cxn ang="0">
                    <a:pos x="274" y="84"/>
                  </a:cxn>
                  <a:cxn ang="0">
                    <a:pos x="272" y="104"/>
                  </a:cxn>
                  <a:cxn ang="0">
                    <a:pos x="262" y="118"/>
                  </a:cxn>
                  <a:cxn ang="0">
                    <a:pos x="268" y="134"/>
                  </a:cxn>
                  <a:cxn ang="0">
                    <a:pos x="270" y="158"/>
                  </a:cxn>
                  <a:cxn ang="0">
                    <a:pos x="270" y="172"/>
                  </a:cxn>
                  <a:cxn ang="0">
                    <a:pos x="272" y="184"/>
                  </a:cxn>
                  <a:cxn ang="0">
                    <a:pos x="286" y="202"/>
                  </a:cxn>
                  <a:cxn ang="0">
                    <a:pos x="288" y="218"/>
                  </a:cxn>
                  <a:cxn ang="0">
                    <a:pos x="270" y="218"/>
                  </a:cxn>
                  <a:cxn ang="0">
                    <a:pos x="254" y="226"/>
                  </a:cxn>
                  <a:cxn ang="0">
                    <a:pos x="256" y="244"/>
                  </a:cxn>
                  <a:cxn ang="0">
                    <a:pos x="252" y="266"/>
                  </a:cxn>
                  <a:cxn ang="0">
                    <a:pos x="262" y="276"/>
                  </a:cxn>
                  <a:cxn ang="0">
                    <a:pos x="276" y="282"/>
                  </a:cxn>
                  <a:cxn ang="0">
                    <a:pos x="276" y="300"/>
                  </a:cxn>
                  <a:cxn ang="0">
                    <a:pos x="262" y="300"/>
                  </a:cxn>
                  <a:cxn ang="0">
                    <a:pos x="254" y="288"/>
                  </a:cxn>
                  <a:cxn ang="0">
                    <a:pos x="242" y="282"/>
                  </a:cxn>
                  <a:cxn ang="0">
                    <a:pos x="234" y="270"/>
                  </a:cxn>
                  <a:cxn ang="0">
                    <a:pos x="220" y="276"/>
                  </a:cxn>
                  <a:cxn ang="0">
                    <a:pos x="182" y="260"/>
                  </a:cxn>
                  <a:cxn ang="0">
                    <a:pos x="156" y="260"/>
                  </a:cxn>
                  <a:cxn ang="0">
                    <a:pos x="158" y="248"/>
                  </a:cxn>
                  <a:cxn ang="0">
                    <a:pos x="148" y="242"/>
                  </a:cxn>
                  <a:cxn ang="0">
                    <a:pos x="146" y="202"/>
                  </a:cxn>
                  <a:cxn ang="0">
                    <a:pos x="120" y="196"/>
                  </a:cxn>
                  <a:cxn ang="0">
                    <a:pos x="110" y="212"/>
                  </a:cxn>
                  <a:cxn ang="0">
                    <a:pos x="80" y="210"/>
                  </a:cxn>
                  <a:cxn ang="0">
                    <a:pos x="70" y="192"/>
                  </a:cxn>
                  <a:cxn ang="0">
                    <a:pos x="66" y="178"/>
                  </a:cxn>
                  <a:cxn ang="0">
                    <a:pos x="6" y="178"/>
                  </a:cxn>
                  <a:cxn ang="0">
                    <a:pos x="0" y="176"/>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0" name="Freeform 138">
                <a:extLst>
                  <a:ext uri="{FF2B5EF4-FFF2-40B4-BE49-F238E27FC236}">
                    <a16:creationId xmlns:a16="http://schemas.microsoft.com/office/drawing/2014/main" id="{E3D94B06-05EF-493C-88F5-E40901814A95}"/>
                  </a:ext>
                </a:extLst>
              </p:cNvPr>
              <p:cNvSpPr>
                <a:spLocks/>
              </p:cNvSpPr>
              <p:nvPr/>
            </p:nvSpPr>
            <p:spPr bwMode="auto">
              <a:xfrm>
                <a:off x="6113900" y="4302366"/>
                <a:ext cx="22054" cy="38501"/>
              </a:xfrm>
              <a:custGeom>
                <a:avLst/>
                <a:gdLst/>
                <a:ahLst/>
                <a:cxnLst>
                  <a:cxn ang="0">
                    <a:pos x="0" y="4"/>
                  </a:cxn>
                  <a:cxn ang="0">
                    <a:pos x="10" y="0"/>
                  </a:cxn>
                  <a:cxn ang="0">
                    <a:pos x="12" y="4"/>
                  </a:cxn>
                  <a:cxn ang="0">
                    <a:pos x="10" y="12"/>
                  </a:cxn>
                  <a:cxn ang="0">
                    <a:pos x="0" y="20"/>
                  </a:cxn>
                  <a:cxn ang="0">
                    <a:pos x="0" y="4"/>
                  </a:cxn>
                </a:cxnLst>
                <a:rect l="0" t="0" r="r" b="b"/>
                <a:pathLst>
                  <a:path w="12" h="20">
                    <a:moveTo>
                      <a:pt x="0" y="4"/>
                    </a:moveTo>
                    <a:lnTo>
                      <a:pt x="10" y="0"/>
                    </a:lnTo>
                    <a:lnTo>
                      <a:pt x="12" y="4"/>
                    </a:lnTo>
                    <a:lnTo>
                      <a:pt x="10" y="12"/>
                    </a:lnTo>
                    <a:lnTo>
                      <a:pt x="0" y="20"/>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1" name="Freeform 139">
                <a:extLst>
                  <a:ext uri="{FF2B5EF4-FFF2-40B4-BE49-F238E27FC236}">
                    <a16:creationId xmlns:a16="http://schemas.microsoft.com/office/drawing/2014/main" id="{DB9A0BAD-03CD-4EBE-A8D4-D777DE1DBE3E}"/>
                  </a:ext>
                </a:extLst>
              </p:cNvPr>
              <p:cNvSpPr>
                <a:spLocks/>
              </p:cNvSpPr>
              <p:nvPr/>
            </p:nvSpPr>
            <p:spPr bwMode="auto">
              <a:xfrm>
                <a:off x="6086350" y="4055950"/>
                <a:ext cx="215024" cy="254117"/>
              </a:xfrm>
              <a:custGeom>
                <a:avLst/>
                <a:gdLst/>
                <a:ahLst/>
                <a:cxnLst>
                  <a:cxn ang="0">
                    <a:pos x="0" y="116"/>
                  </a:cxn>
                  <a:cxn ang="0">
                    <a:pos x="15" y="116"/>
                  </a:cxn>
                  <a:cxn ang="0">
                    <a:pos x="15" y="106"/>
                  </a:cxn>
                  <a:cxn ang="0">
                    <a:pos x="7" y="106"/>
                  </a:cxn>
                  <a:cxn ang="0">
                    <a:pos x="7" y="94"/>
                  </a:cxn>
                  <a:cxn ang="0">
                    <a:pos x="15" y="94"/>
                  </a:cxn>
                  <a:cxn ang="0">
                    <a:pos x="25" y="86"/>
                  </a:cxn>
                  <a:cxn ang="0">
                    <a:pos x="31" y="94"/>
                  </a:cxn>
                  <a:cxn ang="0">
                    <a:pos x="49" y="96"/>
                  </a:cxn>
                  <a:cxn ang="0">
                    <a:pos x="53" y="88"/>
                  </a:cxn>
                  <a:cxn ang="0">
                    <a:pos x="53" y="68"/>
                  </a:cxn>
                  <a:cxn ang="0">
                    <a:pos x="45" y="62"/>
                  </a:cxn>
                  <a:cxn ang="0">
                    <a:pos x="45" y="50"/>
                  </a:cxn>
                  <a:cxn ang="0">
                    <a:pos x="53" y="44"/>
                  </a:cxn>
                  <a:cxn ang="0">
                    <a:pos x="49" y="34"/>
                  </a:cxn>
                  <a:cxn ang="0">
                    <a:pos x="35" y="36"/>
                  </a:cxn>
                  <a:cxn ang="0">
                    <a:pos x="31" y="20"/>
                  </a:cxn>
                  <a:cxn ang="0">
                    <a:pos x="59" y="20"/>
                  </a:cxn>
                  <a:cxn ang="0">
                    <a:pos x="59" y="28"/>
                  </a:cxn>
                  <a:cxn ang="0">
                    <a:pos x="77" y="26"/>
                  </a:cxn>
                  <a:cxn ang="0">
                    <a:pos x="79" y="12"/>
                  </a:cxn>
                  <a:cxn ang="0">
                    <a:pos x="87" y="0"/>
                  </a:cxn>
                  <a:cxn ang="0">
                    <a:pos x="117" y="2"/>
                  </a:cxn>
                  <a:cxn ang="0">
                    <a:pos x="109" y="46"/>
                  </a:cxn>
                  <a:cxn ang="0">
                    <a:pos x="85" y="84"/>
                  </a:cxn>
                  <a:cxn ang="0">
                    <a:pos x="81" y="116"/>
                  </a:cxn>
                  <a:cxn ang="0">
                    <a:pos x="55" y="128"/>
                  </a:cxn>
                  <a:cxn ang="0">
                    <a:pos x="27" y="132"/>
                  </a:cxn>
                  <a:cxn ang="0">
                    <a:pos x="25" y="128"/>
                  </a:cxn>
                  <a:cxn ang="0">
                    <a:pos x="15" y="132"/>
                  </a:cxn>
                  <a:cxn ang="0">
                    <a:pos x="0" y="116"/>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3" name="Freeform 140">
                <a:extLst>
                  <a:ext uri="{FF2B5EF4-FFF2-40B4-BE49-F238E27FC236}">
                    <a16:creationId xmlns:a16="http://schemas.microsoft.com/office/drawing/2014/main" id="{33A3AFE8-E8ED-44DD-B09A-A327C8DE8CAF}"/>
                  </a:ext>
                </a:extLst>
              </p:cNvPr>
              <p:cNvSpPr>
                <a:spLocks/>
              </p:cNvSpPr>
              <p:nvPr/>
            </p:nvSpPr>
            <p:spPr bwMode="auto">
              <a:xfrm>
                <a:off x="6749799" y="4025147"/>
                <a:ext cx="231564" cy="284919"/>
              </a:xfrm>
              <a:custGeom>
                <a:avLst/>
                <a:gdLst/>
                <a:ahLst/>
                <a:cxnLst>
                  <a:cxn ang="0">
                    <a:pos x="8" y="0"/>
                  </a:cxn>
                  <a:cxn ang="0">
                    <a:pos x="28" y="0"/>
                  </a:cxn>
                  <a:cxn ang="0">
                    <a:pos x="64" y="16"/>
                  </a:cxn>
                  <a:cxn ang="0">
                    <a:pos x="88" y="18"/>
                  </a:cxn>
                  <a:cxn ang="0">
                    <a:pos x="108" y="6"/>
                  </a:cxn>
                  <a:cxn ang="0">
                    <a:pos x="114" y="14"/>
                  </a:cxn>
                  <a:cxn ang="0">
                    <a:pos x="126" y="10"/>
                  </a:cxn>
                  <a:cxn ang="0">
                    <a:pos x="126" y="20"/>
                  </a:cxn>
                  <a:cxn ang="0">
                    <a:pos x="110" y="30"/>
                  </a:cxn>
                  <a:cxn ang="0">
                    <a:pos x="112" y="86"/>
                  </a:cxn>
                  <a:cxn ang="0">
                    <a:pos x="122" y="98"/>
                  </a:cxn>
                  <a:cxn ang="0">
                    <a:pos x="112" y="106"/>
                  </a:cxn>
                  <a:cxn ang="0">
                    <a:pos x="100" y="118"/>
                  </a:cxn>
                  <a:cxn ang="0">
                    <a:pos x="92" y="136"/>
                  </a:cxn>
                  <a:cxn ang="0">
                    <a:pos x="86" y="148"/>
                  </a:cxn>
                  <a:cxn ang="0">
                    <a:pos x="62" y="130"/>
                  </a:cxn>
                  <a:cxn ang="0">
                    <a:pos x="58" y="120"/>
                  </a:cxn>
                  <a:cxn ang="0">
                    <a:pos x="6" y="92"/>
                  </a:cxn>
                  <a:cxn ang="0">
                    <a:pos x="2" y="92"/>
                  </a:cxn>
                  <a:cxn ang="0">
                    <a:pos x="6" y="78"/>
                  </a:cxn>
                  <a:cxn ang="0">
                    <a:pos x="4" y="66"/>
                  </a:cxn>
                  <a:cxn ang="0">
                    <a:pos x="18" y="50"/>
                  </a:cxn>
                  <a:cxn ang="0">
                    <a:pos x="12" y="28"/>
                  </a:cxn>
                  <a:cxn ang="0">
                    <a:pos x="0" y="8"/>
                  </a:cxn>
                  <a:cxn ang="0">
                    <a:pos x="8" y="0"/>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4" name="Freeform 141">
                <a:extLst>
                  <a:ext uri="{FF2B5EF4-FFF2-40B4-BE49-F238E27FC236}">
                    <a16:creationId xmlns:a16="http://schemas.microsoft.com/office/drawing/2014/main" id="{8028DF48-D715-4F16-BA88-86157DC43513}"/>
                  </a:ext>
                </a:extLst>
              </p:cNvPr>
              <p:cNvSpPr>
                <a:spLocks/>
              </p:cNvSpPr>
              <p:nvPr/>
            </p:nvSpPr>
            <p:spPr bwMode="auto">
              <a:xfrm>
                <a:off x="6020170" y="4094452"/>
                <a:ext cx="163565" cy="184811"/>
              </a:xfrm>
              <a:custGeom>
                <a:avLst/>
                <a:gdLst/>
                <a:ahLst/>
                <a:cxnLst>
                  <a:cxn ang="0">
                    <a:pos x="39" y="0"/>
                  </a:cxn>
                  <a:cxn ang="0">
                    <a:pos x="67" y="0"/>
                  </a:cxn>
                  <a:cxn ang="0">
                    <a:pos x="71" y="16"/>
                  </a:cxn>
                  <a:cxn ang="0">
                    <a:pos x="85" y="14"/>
                  </a:cxn>
                  <a:cxn ang="0">
                    <a:pos x="89" y="24"/>
                  </a:cxn>
                  <a:cxn ang="0">
                    <a:pos x="81" y="30"/>
                  </a:cxn>
                  <a:cxn ang="0">
                    <a:pos x="81" y="42"/>
                  </a:cxn>
                  <a:cxn ang="0">
                    <a:pos x="89" y="48"/>
                  </a:cxn>
                  <a:cxn ang="0">
                    <a:pos x="89" y="68"/>
                  </a:cxn>
                  <a:cxn ang="0">
                    <a:pos x="85" y="76"/>
                  </a:cxn>
                  <a:cxn ang="0">
                    <a:pos x="67" y="74"/>
                  </a:cxn>
                  <a:cxn ang="0">
                    <a:pos x="61" y="66"/>
                  </a:cxn>
                  <a:cxn ang="0">
                    <a:pos x="51" y="74"/>
                  </a:cxn>
                  <a:cxn ang="0">
                    <a:pos x="43" y="74"/>
                  </a:cxn>
                  <a:cxn ang="0">
                    <a:pos x="43" y="86"/>
                  </a:cxn>
                  <a:cxn ang="0">
                    <a:pos x="51" y="86"/>
                  </a:cxn>
                  <a:cxn ang="0">
                    <a:pos x="51" y="96"/>
                  </a:cxn>
                  <a:cxn ang="0">
                    <a:pos x="36" y="96"/>
                  </a:cxn>
                  <a:cxn ang="0">
                    <a:pos x="18" y="82"/>
                  </a:cxn>
                  <a:cxn ang="0">
                    <a:pos x="10" y="68"/>
                  </a:cxn>
                  <a:cxn ang="0">
                    <a:pos x="0" y="48"/>
                  </a:cxn>
                  <a:cxn ang="0">
                    <a:pos x="10" y="32"/>
                  </a:cxn>
                  <a:cxn ang="0">
                    <a:pos x="12" y="24"/>
                  </a:cxn>
                  <a:cxn ang="0">
                    <a:pos x="36" y="22"/>
                  </a:cxn>
                  <a:cxn ang="0">
                    <a:pos x="39" y="0"/>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5" name="Freeform 142">
                <a:extLst>
                  <a:ext uri="{FF2B5EF4-FFF2-40B4-BE49-F238E27FC236}">
                    <a16:creationId xmlns:a16="http://schemas.microsoft.com/office/drawing/2014/main" id="{9D6825EB-F6CF-4E48-80F6-C74E781A1F02}"/>
                  </a:ext>
                </a:extLst>
              </p:cNvPr>
              <p:cNvSpPr>
                <a:spLocks/>
              </p:cNvSpPr>
              <p:nvPr/>
            </p:nvSpPr>
            <p:spPr bwMode="auto">
              <a:xfrm>
                <a:off x="5266689" y="3744080"/>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6" name="Freeform 143">
                <a:extLst>
                  <a:ext uri="{FF2B5EF4-FFF2-40B4-BE49-F238E27FC236}">
                    <a16:creationId xmlns:a16="http://schemas.microsoft.com/office/drawing/2014/main" id="{E6C050DE-67E3-4C2D-876A-20D01D586EA6}"/>
                  </a:ext>
                </a:extLst>
              </p:cNvPr>
              <p:cNvSpPr>
                <a:spLocks/>
              </p:cNvSpPr>
              <p:nvPr/>
            </p:nvSpPr>
            <p:spPr bwMode="auto">
              <a:xfrm>
                <a:off x="5266689" y="3744080"/>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67" name="Freeform 144">
                <a:extLst>
                  <a:ext uri="{FF2B5EF4-FFF2-40B4-BE49-F238E27FC236}">
                    <a16:creationId xmlns:a16="http://schemas.microsoft.com/office/drawing/2014/main" id="{B9A243C4-E665-4969-A81D-CB30A4F8DD8E}"/>
                  </a:ext>
                </a:extLst>
              </p:cNvPr>
              <p:cNvSpPr>
                <a:spLocks/>
              </p:cNvSpPr>
              <p:nvPr/>
            </p:nvSpPr>
            <p:spPr bwMode="auto">
              <a:xfrm>
                <a:off x="5259345" y="3651676"/>
                <a:ext cx="169077" cy="134758"/>
              </a:xfrm>
              <a:custGeom>
                <a:avLst/>
                <a:gdLst/>
                <a:ahLst/>
                <a:cxnLst>
                  <a:cxn ang="0">
                    <a:pos x="2" y="34"/>
                  </a:cxn>
                  <a:cxn ang="0">
                    <a:pos x="0" y="28"/>
                  </a:cxn>
                  <a:cxn ang="0">
                    <a:pos x="6" y="20"/>
                  </a:cxn>
                  <a:cxn ang="0">
                    <a:pos x="12" y="12"/>
                  </a:cxn>
                  <a:cxn ang="0">
                    <a:pos x="14" y="2"/>
                  </a:cxn>
                  <a:cxn ang="0">
                    <a:pos x="28" y="0"/>
                  </a:cxn>
                  <a:cxn ang="0">
                    <a:pos x="42" y="0"/>
                  </a:cxn>
                  <a:cxn ang="0">
                    <a:pos x="54" y="6"/>
                  </a:cxn>
                  <a:cxn ang="0">
                    <a:pos x="62" y="12"/>
                  </a:cxn>
                  <a:cxn ang="0">
                    <a:pos x="70" y="24"/>
                  </a:cxn>
                  <a:cxn ang="0">
                    <a:pos x="80" y="32"/>
                  </a:cxn>
                  <a:cxn ang="0">
                    <a:pos x="82" y="38"/>
                  </a:cxn>
                  <a:cxn ang="0">
                    <a:pos x="84" y="50"/>
                  </a:cxn>
                  <a:cxn ang="0">
                    <a:pos x="90" y="58"/>
                  </a:cxn>
                  <a:cxn ang="0">
                    <a:pos x="92" y="66"/>
                  </a:cxn>
                  <a:cxn ang="0">
                    <a:pos x="92" y="70"/>
                  </a:cxn>
                  <a:cxn ang="0">
                    <a:pos x="70" y="68"/>
                  </a:cxn>
                  <a:cxn ang="0">
                    <a:pos x="64" y="64"/>
                  </a:cxn>
                  <a:cxn ang="0">
                    <a:pos x="58" y="64"/>
                  </a:cxn>
                  <a:cxn ang="0">
                    <a:pos x="50" y="64"/>
                  </a:cxn>
                  <a:cxn ang="0">
                    <a:pos x="38" y="64"/>
                  </a:cxn>
                  <a:cxn ang="0">
                    <a:pos x="32" y="64"/>
                  </a:cxn>
                  <a:cxn ang="0">
                    <a:pos x="28" y="68"/>
                  </a:cxn>
                  <a:cxn ang="0">
                    <a:pos x="10" y="70"/>
                  </a:cxn>
                  <a:cxn ang="0">
                    <a:pos x="10" y="60"/>
                  </a:cxn>
                  <a:cxn ang="0">
                    <a:pos x="20" y="56"/>
                  </a:cxn>
                  <a:cxn ang="0">
                    <a:pos x="30" y="56"/>
                  </a:cxn>
                  <a:cxn ang="0">
                    <a:pos x="38" y="56"/>
                  </a:cxn>
                  <a:cxn ang="0">
                    <a:pos x="50" y="56"/>
                  </a:cxn>
                  <a:cxn ang="0">
                    <a:pos x="54" y="54"/>
                  </a:cxn>
                  <a:cxn ang="0">
                    <a:pos x="40" y="50"/>
                  </a:cxn>
                  <a:cxn ang="0">
                    <a:pos x="36" y="50"/>
                  </a:cxn>
                  <a:cxn ang="0">
                    <a:pos x="22" y="48"/>
                  </a:cxn>
                  <a:cxn ang="0">
                    <a:pos x="12" y="48"/>
                  </a:cxn>
                  <a:cxn ang="0">
                    <a:pos x="8" y="48"/>
                  </a:cxn>
                  <a:cxn ang="0">
                    <a:pos x="4" y="40"/>
                  </a:cxn>
                  <a:cxn ang="0">
                    <a:pos x="2" y="34"/>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2" name="Freeform 214">
                <a:extLst>
                  <a:ext uri="{FF2B5EF4-FFF2-40B4-BE49-F238E27FC236}">
                    <a16:creationId xmlns:a16="http://schemas.microsoft.com/office/drawing/2014/main" id="{896B623A-0D7F-4943-95DA-B86DE3C003F4}"/>
                  </a:ext>
                </a:extLst>
              </p:cNvPr>
              <p:cNvSpPr>
                <a:spLocks/>
              </p:cNvSpPr>
              <p:nvPr/>
            </p:nvSpPr>
            <p:spPr bwMode="auto">
              <a:xfrm>
                <a:off x="7065915" y="2881596"/>
                <a:ext cx="44107" cy="38501"/>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3" name="Freeform 234">
                <a:extLst>
                  <a:ext uri="{FF2B5EF4-FFF2-40B4-BE49-F238E27FC236}">
                    <a16:creationId xmlns:a16="http://schemas.microsoft.com/office/drawing/2014/main" id="{1F8794BE-3BA6-4DE3-BD4D-EA746A27365C}"/>
                  </a:ext>
                </a:extLst>
              </p:cNvPr>
              <p:cNvSpPr>
                <a:spLocks/>
              </p:cNvSpPr>
              <p:nvPr/>
            </p:nvSpPr>
            <p:spPr bwMode="auto">
              <a:xfrm>
                <a:off x="8749333" y="3717105"/>
                <a:ext cx="147026" cy="130909"/>
              </a:xfrm>
              <a:custGeom>
                <a:avLst/>
                <a:gdLst/>
                <a:ahLst/>
                <a:cxnLst>
                  <a:cxn ang="0">
                    <a:pos x="40" y="66"/>
                  </a:cxn>
                  <a:cxn ang="0">
                    <a:pos x="34" y="66"/>
                  </a:cxn>
                  <a:cxn ang="0">
                    <a:pos x="32" y="68"/>
                  </a:cxn>
                  <a:cxn ang="0">
                    <a:pos x="18" y="64"/>
                  </a:cxn>
                  <a:cxn ang="0">
                    <a:pos x="12" y="54"/>
                  </a:cxn>
                  <a:cxn ang="0">
                    <a:pos x="8" y="44"/>
                  </a:cxn>
                  <a:cxn ang="0">
                    <a:pos x="0" y="24"/>
                  </a:cxn>
                  <a:cxn ang="0">
                    <a:pos x="0" y="18"/>
                  </a:cxn>
                  <a:cxn ang="0">
                    <a:pos x="8" y="4"/>
                  </a:cxn>
                  <a:cxn ang="0">
                    <a:pos x="48" y="2"/>
                  </a:cxn>
                  <a:cxn ang="0">
                    <a:pos x="48" y="8"/>
                  </a:cxn>
                  <a:cxn ang="0">
                    <a:pos x="58" y="8"/>
                  </a:cxn>
                  <a:cxn ang="0">
                    <a:pos x="62" y="0"/>
                  </a:cxn>
                  <a:cxn ang="0">
                    <a:pos x="66" y="2"/>
                  </a:cxn>
                  <a:cxn ang="0">
                    <a:pos x="68" y="6"/>
                  </a:cxn>
                  <a:cxn ang="0">
                    <a:pos x="80" y="6"/>
                  </a:cxn>
                  <a:cxn ang="0">
                    <a:pos x="80" y="16"/>
                  </a:cxn>
                  <a:cxn ang="0">
                    <a:pos x="76" y="26"/>
                  </a:cxn>
                  <a:cxn ang="0">
                    <a:pos x="70" y="38"/>
                  </a:cxn>
                  <a:cxn ang="0">
                    <a:pos x="64" y="46"/>
                  </a:cxn>
                  <a:cxn ang="0">
                    <a:pos x="54" y="50"/>
                  </a:cxn>
                  <a:cxn ang="0">
                    <a:pos x="54" y="58"/>
                  </a:cxn>
                  <a:cxn ang="0">
                    <a:pos x="44" y="62"/>
                  </a:cxn>
                  <a:cxn ang="0">
                    <a:pos x="40" y="66"/>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4" name="Freeform 235">
                <a:extLst>
                  <a:ext uri="{FF2B5EF4-FFF2-40B4-BE49-F238E27FC236}">
                    <a16:creationId xmlns:a16="http://schemas.microsoft.com/office/drawing/2014/main" id="{B738C2AF-DD05-4672-9CEF-3493792CC62B}"/>
                  </a:ext>
                </a:extLst>
              </p:cNvPr>
              <p:cNvSpPr>
                <a:spLocks/>
              </p:cNvSpPr>
              <p:nvPr/>
            </p:nvSpPr>
            <p:spPr bwMode="auto">
              <a:xfrm>
                <a:off x="8745659" y="3451456"/>
                <a:ext cx="205837" cy="450481"/>
              </a:xfrm>
              <a:custGeom>
                <a:avLst/>
                <a:gdLst/>
                <a:ahLst/>
                <a:cxnLst>
                  <a:cxn ang="0">
                    <a:pos x="42" y="204"/>
                  </a:cxn>
                  <a:cxn ang="0">
                    <a:pos x="44" y="206"/>
                  </a:cxn>
                  <a:cxn ang="0">
                    <a:pos x="44" y="208"/>
                  </a:cxn>
                  <a:cxn ang="0">
                    <a:pos x="44" y="214"/>
                  </a:cxn>
                  <a:cxn ang="0">
                    <a:pos x="42" y="214"/>
                  </a:cxn>
                  <a:cxn ang="0">
                    <a:pos x="40" y="234"/>
                  </a:cxn>
                  <a:cxn ang="0">
                    <a:pos x="52" y="226"/>
                  </a:cxn>
                  <a:cxn ang="0">
                    <a:pos x="66" y="218"/>
                  </a:cxn>
                  <a:cxn ang="0">
                    <a:pos x="66" y="210"/>
                  </a:cxn>
                  <a:cxn ang="0">
                    <a:pos x="70" y="204"/>
                  </a:cxn>
                  <a:cxn ang="0">
                    <a:pos x="82" y="206"/>
                  </a:cxn>
                  <a:cxn ang="0">
                    <a:pos x="94" y="202"/>
                  </a:cxn>
                  <a:cxn ang="0">
                    <a:pos x="108" y="190"/>
                  </a:cxn>
                  <a:cxn ang="0">
                    <a:pos x="112" y="172"/>
                  </a:cxn>
                  <a:cxn ang="0">
                    <a:pos x="108" y="152"/>
                  </a:cxn>
                  <a:cxn ang="0">
                    <a:pos x="104" y="138"/>
                  </a:cxn>
                  <a:cxn ang="0">
                    <a:pos x="100" y="122"/>
                  </a:cxn>
                  <a:cxn ang="0">
                    <a:pos x="60" y="78"/>
                  </a:cxn>
                  <a:cxn ang="0">
                    <a:pos x="54" y="70"/>
                  </a:cxn>
                  <a:cxn ang="0">
                    <a:pos x="62" y="50"/>
                  </a:cxn>
                  <a:cxn ang="0">
                    <a:pos x="74" y="34"/>
                  </a:cxn>
                  <a:cxn ang="0">
                    <a:pos x="82" y="32"/>
                  </a:cxn>
                  <a:cxn ang="0">
                    <a:pos x="80" y="24"/>
                  </a:cxn>
                  <a:cxn ang="0">
                    <a:pos x="70" y="20"/>
                  </a:cxn>
                  <a:cxn ang="0">
                    <a:pos x="68" y="6"/>
                  </a:cxn>
                  <a:cxn ang="0">
                    <a:pos x="58" y="4"/>
                  </a:cxn>
                  <a:cxn ang="0">
                    <a:pos x="50" y="0"/>
                  </a:cxn>
                  <a:cxn ang="0">
                    <a:pos x="44" y="0"/>
                  </a:cxn>
                  <a:cxn ang="0">
                    <a:pos x="34" y="6"/>
                  </a:cxn>
                  <a:cxn ang="0">
                    <a:pos x="2" y="8"/>
                  </a:cxn>
                  <a:cxn ang="0">
                    <a:pos x="0" y="14"/>
                  </a:cxn>
                  <a:cxn ang="0">
                    <a:pos x="10" y="24"/>
                  </a:cxn>
                  <a:cxn ang="0">
                    <a:pos x="12" y="38"/>
                  </a:cxn>
                  <a:cxn ang="0">
                    <a:pos x="34" y="36"/>
                  </a:cxn>
                  <a:cxn ang="0">
                    <a:pos x="40" y="46"/>
                  </a:cxn>
                  <a:cxn ang="0">
                    <a:pos x="42" y="56"/>
                  </a:cxn>
                  <a:cxn ang="0">
                    <a:pos x="28" y="56"/>
                  </a:cxn>
                  <a:cxn ang="0">
                    <a:pos x="26" y="66"/>
                  </a:cxn>
                  <a:cxn ang="0">
                    <a:pos x="34" y="70"/>
                  </a:cxn>
                  <a:cxn ang="0">
                    <a:pos x="62" y="96"/>
                  </a:cxn>
                  <a:cxn ang="0">
                    <a:pos x="80" y="116"/>
                  </a:cxn>
                  <a:cxn ang="0">
                    <a:pos x="84" y="130"/>
                  </a:cxn>
                  <a:cxn ang="0">
                    <a:pos x="82" y="144"/>
                  </a:cxn>
                  <a:cxn ang="0">
                    <a:pos x="82" y="152"/>
                  </a:cxn>
                  <a:cxn ang="0">
                    <a:pos x="78" y="164"/>
                  </a:cxn>
                  <a:cxn ang="0">
                    <a:pos x="72" y="176"/>
                  </a:cxn>
                  <a:cxn ang="0">
                    <a:pos x="66" y="184"/>
                  </a:cxn>
                  <a:cxn ang="0">
                    <a:pos x="56" y="188"/>
                  </a:cxn>
                  <a:cxn ang="0">
                    <a:pos x="56" y="196"/>
                  </a:cxn>
                  <a:cxn ang="0">
                    <a:pos x="46" y="200"/>
                  </a:cxn>
                  <a:cxn ang="0">
                    <a:pos x="42" y="204"/>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5" name="Freeform 236">
                <a:extLst>
                  <a:ext uri="{FF2B5EF4-FFF2-40B4-BE49-F238E27FC236}">
                    <a16:creationId xmlns:a16="http://schemas.microsoft.com/office/drawing/2014/main" id="{B1617D11-1332-418B-BEE1-177DB0E23082}"/>
                  </a:ext>
                </a:extLst>
              </p:cNvPr>
              <p:cNvSpPr>
                <a:spLocks/>
              </p:cNvSpPr>
              <p:nvPr/>
            </p:nvSpPr>
            <p:spPr bwMode="auto">
              <a:xfrm>
                <a:off x="8036270" y="3016350"/>
                <a:ext cx="69836" cy="69305"/>
              </a:xfrm>
              <a:custGeom>
                <a:avLst/>
                <a:gdLst/>
                <a:ahLst/>
                <a:cxnLst>
                  <a:cxn ang="0">
                    <a:pos x="14" y="36"/>
                  </a:cxn>
                  <a:cxn ang="0">
                    <a:pos x="12" y="28"/>
                  </a:cxn>
                  <a:cxn ang="0">
                    <a:pos x="2" y="22"/>
                  </a:cxn>
                  <a:cxn ang="0">
                    <a:pos x="0" y="8"/>
                  </a:cxn>
                  <a:cxn ang="0">
                    <a:pos x="6" y="4"/>
                  </a:cxn>
                  <a:cxn ang="0">
                    <a:pos x="20" y="0"/>
                  </a:cxn>
                  <a:cxn ang="0">
                    <a:pos x="28" y="6"/>
                  </a:cxn>
                  <a:cxn ang="0">
                    <a:pos x="38" y="12"/>
                  </a:cxn>
                  <a:cxn ang="0">
                    <a:pos x="38" y="20"/>
                  </a:cxn>
                  <a:cxn ang="0">
                    <a:pos x="32" y="26"/>
                  </a:cxn>
                  <a:cxn ang="0">
                    <a:pos x="24" y="30"/>
                  </a:cxn>
                  <a:cxn ang="0">
                    <a:pos x="14" y="36"/>
                  </a:cxn>
                </a:cxnLst>
                <a:rect l="0" t="0" r="r" b="b"/>
                <a:pathLst>
                  <a:path w="38" h="36">
                    <a:moveTo>
                      <a:pt x="14" y="36"/>
                    </a:moveTo>
                    <a:lnTo>
                      <a:pt x="12" y="28"/>
                    </a:lnTo>
                    <a:lnTo>
                      <a:pt x="2" y="22"/>
                    </a:lnTo>
                    <a:lnTo>
                      <a:pt x="0" y="8"/>
                    </a:lnTo>
                    <a:lnTo>
                      <a:pt x="6" y="4"/>
                    </a:lnTo>
                    <a:lnTo>
                      <a:pt x="20" y="0"/>
                    </a:lnTo>
                    <a:lnTo>
                      <a:pt x="28" y="6"/>
                    </a:lnTo>
                    <a:lnTo>
                      <a:pt x="38" y="12"/>
                    </a:lnTo>
                    <a:lnTo>
                      <a:pt x="38" y="20"/>
                    </a:lnTo>
                    <a:lnTo>
                      <a:pt x="32" y="26"/>
                    </a:lnTo>
                    <a:lnTo>
                      <a:pt x="24" y="30"/>
                    </a:lnTo>
                    <a:lnTo>
                      <a:pt x="14"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6" name="Freeform 237">
                <a:extLst>
                  <a:ext uri="{FF2B5EF4-FFF2-40B4-BE49-F238E27FC236}">
                    <a16:creationId xmlns:a16="http://schemas.microsoft.com/office/drawing/2014/main" id="{3554D9F1-CD08-4E22-94AA-2B9E295D6FB9}"/>
                  </a:ext>
                </a:extLst>
              </p:cNvPr>
              <p:cNvSpPr>
                <a:spLocks/>
              </p:cNvSpPr>
              <p:nvPr/>
            </p:nvSpPr>
            <p:spPr bwMode="auto">
              <a:xfrm>
                <a:off x="8095086" y="3205015"/>
                <a:ext cx="238914" cy="138608"/>
              </a:xfrm>
              <a:custGeom>
                <a:avLst/>
                <a:gdLst/>
                <a:ahLst/>
                <a:cxnLst>
                  <a:cxn ang="0">
                    <a:pos x="16" y="6"/>
                  </a:cxn>
                  <a:cxn ang="0">
                    <a:pos x="30" y="0"/>
                  </a:cxn>
                  <a:cxn ang="0">
                    <a:pos x="44" y="14"/>
                  </a:cxn>
                  <a:cxn ang="0">
                    <a:pos x="60" y="22"/>
                  </a:cxn>
                  <a:cxn ang="0">
                    <a:pos x="72" y="30"/>
                  </a:cxn>
                  <a:cxn ang="0">
                    <a:pos x="88" y="40"/>
                  </a:cxn>
                  <a:cxn ang="0">
                    <a:pos x="104" y="44"/>
                  </a:cxn>
                  <a:cxn ang="0">
                    <a:pos x="128" y="46"/>
                  </a:cxn>
                  <a:cxn ang="0">
                    <a:pos x="128" y="58"/>
                  </a:cxn>
                  <a:cxn ang="0">
                    <a:pos x="130" y="70"/>
                  </a:cxn>
                  <a:cxn ang="0">
                    <a:pos x="102" y="72"/>
                  </a:cxn>
                  <a:cxn ang="0">
                    <a:pos x="88" y="66"/>
                  </a:cxn>
                  <a:cxn ang="0">
                    <a:pos x="72" y="54"/>
                  </a:cxn>
                  <a:cxn ang="0">
                    <a:pos x="48" y="52"/>
                  </a:cxn>
                  <a:cxn ang="0">
                    <a:pos x="34" y="46"/>
                  </a:cxn>
                  <a:cxn ang="0">
                    <a:pos x="20" y="36"/>
                  </a:cxn>
                  <a:cxn ang="0">
                    <a:pos x="0" y="30"/>
                  </a:cxn>
                  <a:cxn ang="0">
                    <a:pos x="4" y="14"/>
                  </a:cxn>
                  <a:cxn ang="0">
                    <a:pos x="16" y="6"/>
                  </a:cxn>
                </a:cxnLst>
                <a:rect l="0" t="0" r="r" b="b"/>
                <a:pathLst>
                  <a:path w="130" h="72">
                    <a:moveTo>
                      <a:pt x="16" y="6"/>
                    </a:moveTo>
                    <a:lnTo>
                      <a:pt x="30" y="0"/>
                    </a:lnTo>
                    <a:lnTo>
                      <a:pt x="44" y="14"/>
                    </a:lnTo>
                    <a:lnTo>
                      <a:pt x="60" y="22"/>
                    </a:lnTo>
                    <a:lnTo>
                      <a:pt x="72" y="30"/>
                    </a:lnTo>
                    <a:lnTo>
                      <a:pt x="88" y="40"/>
                    </a:lnTo>
                    <a:lnTo>
                      <a:pt x="104" y="44"/>
                    </a:lnTo>
                    <a:lnTo>
                      <a:pt x="128" y="46"/>
                    </a:lnTo>
                    <a:lnTo>
                      <a:pt x="128" y="58"/>
                    </a:lnTo>
                    <a:lnTo>
                      <a:pt x="130" y="70"/>
                    </a:lnTo>
                    <a:lnTo>
                      <a:pt x="102" y="72"/>
                    </a:lnTo>
                    <a:lnTo>
                      <a:pt x="88" y="66"/>
                    </a:lnTo>
                    <a:lnTo>
                      <a:pt x="72" y="54"/>
                    </a:lnTo>
                    <a:lnTo>
                      <a:pt x="48" y="52"/>
                    </a:lnTo>
                    <a:lnTo>
                      <a:pt x="34" y="46"/>
                    </a:lnTo>
                    <a:lnTo>
                      <a:pt x="20" y="36"/>
                    </a:lnTo>
                    <a:lnTo>
                      <a:pt x="0" y="30"/>
                    </a:lnTo>
                    <a:lnTo>
                      <a:pt x="4" y="14"/>
                    </a:lnTo>
                    <a:lnTo>
                      <a:pt x="1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7" name="Freeform 238">
                <a:extLst>
                  <a:ext uri="{FF2B5EF4-FFF2-40B4-BE49-F238E27FC236}">
                    <a16:creationId xmlns:a16="http://schemas.microsoft.com/office/drawing/2014/main" id="{1ABA4312-D83F-483B-9374-9E7BEAF02EAB}"/>
                  </a:ext>
                </a:extLst>
              </p:cNvPr>
              <p:cNvSpPr>
                <a:spLocks/>
              </p:cNvSpPr>
              <p:nvPr/>
            </p:nvSpPr>
            <p:spPr bwMode="auto">
              <a:xfrm>
                <a:off x="8359739" y="3282039"/>
                <a:ext cx="91891" cy="50053"/>
              </a:xfrm>
              <a:custGeom>
                <a:avLst/>
                <a:gdLst/>
                <a:ahLst/>
                <a:cxnLst>
                  <a:cxn ang="0">
                    <a:pos x="10" y="0"/>
                  </a:cxn>
                  <a:cxn ang="0">
                    <a:pos x="4" y="6"/>
                  </a:cxn>
                  <a:cxn ang="0">
                    <a:pos x="2" y="6"/>
                  </a:cxn>
                  <a:cxn ang="0">
                    <a:pos x="0" y="14"/>
                  </a:cxn>
                  <a:cxn ang="0">
                    <a:pos x="2" y="20"/>
                  </a:cxn>
                  <a:cxn ang="0">
                    <a:pos x="8" y="24"/>
                  </a:cxn>
                  <a:cxn ang="0">
                    <a:pos x="16" y="26"/>
                  </a:cxn>
                  <a:cxn ang="0">
                    <a:pos x="32" y="24"/>
                  </a:cxn>
                  <a:cxn ang="0">
                    <a:pos x="46" y="22"/>
                  </a:cxn>
                  <a:cxn ang="0">
                    <a:pos x="50" y="16"/>
                  </a:cxn>
                  <a:cxn ang="0">
                    <a:pos x="46" y="6"/>
                  </a:cxn>
                  <a:cxn ang="0">
                    <a:pos x="32" y="4"/>
                  </a:cxn>
                  <a:cxn ang="0">
                    <a:pos x="20" y="0"/>
                  </a:cxn>
                  <a:cxn ang="0">
                    <a:pos x="10" y="0"/>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8" name="Freeform 239">
                <a:extLst>
                  <a:ext uri="{FF2B5EF4-FFF2-40B4-BE49-F238E27FC236}">
                    <a16:creationId xmlns:a16="http://schemas.microsoft.com/office/drawing/2014/main" id="{C0FCF1DA-98F1-4B87-94AF-22A15CB5AE2D}"/>
                  </a:ext>
                </a:extLst>
              </p:cNvPr>
              <p:cNvSpPr>
                <a:spLocks/>
              </p:cNvSpPr>
              <p:nvPr/>
            </p:nvSpPr>
            <p:spPr bwMode="auto">
              <a:xfrm>
                <a:off x="8333995" y="3339774"/>
                <a:ext cx="128648" cy="173262"/>
              </a:xfrm>
              <a:custGeom>
                <a:avLst/>
                <a:gdLst/>
                <a:ahLst/>
                <a:cxnLst>
                  <a:cxn ang="0">
                    <a:pos x="14" y="74"/>
                  </a:cxn>
                  <a:cxn ang="0">
                    <a:pos x="10" y="50"/>
                  </a:cxn>
                  <a:cxn ang="0">
                    <a:pos x="8" y="38"/>
                  </a:cxn>
                  <a:cxn ang="0">
                    <a:pos x="2" y="34"/>
                  </a:cxn>
                  <a:cxn ang="0">
                    <a:pos x="0" y="26"/>
                  </a:cxn>
                  <a:cxn ang="0">
                    <a:pos x="12" y="20"/>
                  </a:cxn>
                  <a:cxn ang="0">
                    <a:pos x="4" y="12"/>
                  </a:cxn>
                  <a:cxn ang="0">
                    <a:pos x="4" y="6"/>
                  </a:cxn>
                  <a:cxn ang="0">
                    <a:pos x="10" y="0"/>
                  </a:cxn>
                  <a:cxn ang="0">
                    <a:pos x="14" y="6"/>
                  </a:cxn>
                  <a:cxn ang="0">
                    <a:pos x="24" y="10"/>
                  </a:cxn>
                  <a:cxn ang="0">
                    <a:pos x="30" y="22"/>
                  </a:cxn>
                  <a:cxn ang="0">
                    <a:pos x="64" y="22"/>
                  </a:cxn>
                  <a:cxn ang="0">
                    <a:pos x="64" y="34"/>
                  </a:cxn>
                  <a:cxn ang="0">
                    <a:pos x="56" y="38"/>
                  </a:cxn>
                  <a:cxn ang="0">
                    <a:pos x="52" y="40"/>
                  </a:cxn>
                  <a:cxn ang="0">
                    <a:pos x="48" y="46"/>
                  </a:cxn>
                  <a:cxn ang="0">
                    <a:pos x="48" y="50"/>
                  </a:cxn>
                  <a:cxn ang="0">
                    <a:pos x="48" y="54"/>
                  </a:cxn>
                  <a:cxn ang="0">
                    <a:pos x="56" y="58"/>
                  </a:cxn>
                  <a:cxn ang="0">
                    <a:pos x="60" y="46"/>
                  </a:cxn>
                  <a:cxn ang="0">
                    <a:pos x="70" y="48"/>
                  </a:cxn>
                  <a:cxn ang="0">
                    <a:pos x="68" y="60"/>
                  </a:cxn>
                  <a:cxn ang="0">
                    <a:pos x="68" y="70"/>
                  </a:cxn>
                  <a:cxn ang="0">
                    <a:pos x="70" y="76"/>
                  </a:cxn>
                  <a:cxn ang="0">
                    <a:pos x="70" y="86"/>
                  </a:cxn>
                  <a:cxn ang="0">
                    <a:pos x="64" y="90"/>
                  </a:cxn>
                  <a:cxn ang="0">
                    <a:pos x="60" y="82"/>
                  </a:cxn>
                  <a:cxn ang="0">
                    <a:pos x="58" y="68"/>
                  </a:cxn>
                  <a:cxn ang="0">
                    <a:pos x="54" y="64"/>
                  </a:cxn>
                  <a:cxn ang="0">
                    <a:pos x="48" y="62"/>
                  </a:cxn>
                  <a:cxn ang="0">
                    <a:pos x="40" y="56"/>
                  </a:cxn>
                  <a:cxn ang="0">
                    <a:pos x="36" y="62"/>
                  </a:cxn>
                  <a:cxn ang="0">
                    <a:pos x="36" y="74"/>
                  </a:cxn>
                  <a:cxn ang="0">
                    <a:pos x="26" y="74"/>
                  </a:cxn>
                  <a:cxn ang="0">
                    <a:pos x="14" y="74"/>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9" name="Freeform 240">
                <a:extLst>
                  <a:ext uri="{FF2B5EF4-FFF2-40B4-BE49-F238E27FC236}">
                    <a16:creationId xmlns:a16="http://schemas.microsoft.com/office/drawing/2014/main" id="{A141032C-6010-4DAD-8B0B-7207AA56B3D2}"/>
                  </a:ext>
                </a:extLst>
              </p:cNvPr>
              <p:cNvSpPr>
                <a:spLocks/>
              </p:cNvSpPr>
              <p:nvPr/>
            </p:nvSpPr>
            <p:spPr bwMode="auto">
              <a:xfrm>
                <a:off x="8091417" y="3867256"/>
                <a:ext cx="58809" cy="111656"/>
              </a:xfrm>
              <a:custGeom>
                <a:avLst/>
                <a:gdLst/>
                <a:ahLst/>
                <a:cxnLst>
                  <a:cxn ang="0">
                    <a:pos x="6" y="0"/>
                  </a:cxn>
                  <a:cxn ang="0">
                    <a:pos x="16" y="12"/>
                  </a:cxn>
                  <a:cxn ang="0">
                    <a:pos x="26" y="26"/>
                  </a:cxn>
                  <a:cxn ang="0">
                    <a:pos x="32" y="40"/>
                  </a:cxn>
                  <a:cxn ang="0">
                    <a:pos x="26" y="56"/>
                  </a:cxn>
                  <a:cxn ang="0">
                    <a:pos x="16" y="58"/>
                  </a:cxn>
                  <a:cxn ang="0">
                    <a:pos x="6" y="56"/>
                  </a:cxn>
                  <a:cxn ang="0">
                    <a:pos x="0" y="44"/>
                  </a:cxn>
                  <a:cxn ang="0">
                    <a:pos x="0" y="26"/>
                  </a:cxn>
                  <a:cxn ang="0">
                    <a:pos x="4" y="12"/>
                  </a:cxn>
                  <a:cxn ang="0">
                    <a:pos x="6" y="0"/>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0" name="Freeform 242">
                <a:extLst>
                  <a:ext uri="{FF2B5EF4-FFF2-40B4-BE49-F238E27FC236}">
                    <a16:creationId xmlns:a16="http://schemas.microsoft.com/office/drawing/2014/main" id="{04ECC644-630D-4A20-9D3A-E0EA802DEB62}"/>
                  </a:ext>
                </a:extLst>
              </p:cNvPr>
              <p:cNvSpPr>
                <a:spLocks/>
              </p:cNvSpPr>
              <p:nvPr/>
            </p:nvSpPr>
            <p:spPr bwMode="auto">
              <a:xfrm>
                <a:off x="8451625" y="3274339"/>
                <a:ext cx="246267" cy="569837"/>
              </a:xfrm>
              <a:custGeom>
                <a:avLst/>
                <a:gdLst/>
                <a:ahLst/>
                <a:cxnLst>
                  <a:cxn ang="0">
                    <a:pos x="6" y="120"/>
                  </a:cxn>
                  <a:cxn ang="0">
                    <a:pos x="12" y="104"/>
                  </a:cxn>
                  <a:cxn ang="0">
                    <a:pos x="32" y="74"/>
                  </a:cxn>
                  <a:cxn ang="0">
                    <a:pos x="44" y="46"/>
                  </a:cxn>
                  <a:cxn ang="0">
                    <a:pos x="62" y="20"/>
                  </a:cxn>
                  <a:cxn ang="0">
                    <a:pos x="76" y="10"/>
                  </a:cxn>
                  <a:cxn ang="0">
                    <a:pos x="90" y="2"/>
                  </a:cxn>
                  <a:cxn ang="0">
                    <a:pos x="104" y="18"/>
                  </a:cxn>
                  <a:cxn ang="0">
                    <a:pos x="94" y="52"/>
                  </a:cxn>
                  <a:cxn ang="0">
                    <a:pos x="86" y="68"/>
                  </a:cxn>
                  <a:cxn ang="0">
                    <a:pos x="106" y="88"/>
                  </a:cxn>
                  <a:cxn ang="0">
                    <a:pos x="116" y="108"/>
                  </a:cxn>
                  <a:cxn ang="0">
                    <a:pos x="124" y="116"/>
                  </a:cxn>
                  <a:cxn ang="0">
                    <a:pos x="134" y="126"/>
                  </a:cxn>
                  <a:cxn ang="0">
                    <a:pos x="106" y="144"/>
                  </a:cxn>
                  <a:cxn ang="0">
                    <a:pos x="88" y="158"/>
                  </a:cxn>
                  <a:cxn ang="0">
                    <a:pos x="84" y="168"/>
                  </a:cxn>
                  <a:cxn ang="0">
                    <a:pos x="88" y="184"/>
                  </a:cxn>
                  <a:cxn ang="0">
                    <a:pos x="104" y="208"/>
                  </a:cxn>
                  <a:cxn ang="0">
                    <a:pos x="96" y="228"/>
                  </a:cxn>
                  <a:cxn ang="0">
                    <a:pos x="110" y="248"/>
                  </a:cxn>
                  <a:cxn ang="0">
                    <a:pos x="116" y="274"/>
                  </a:cxn>
                  <a:cxn ang="0">
                    <a:pos x="100" y="296"/>
                  </a:cxn>
                  <a:cxn ang="0">
                    <a:pos x="100" y="280"/>
                  </a:cxn>
                  <a:cxn ang="0">
                    <a:pos x="100" y="256"/>
                  </a:cxn>
                  <a:cxn ang="0">
                    <a:pos x="90" y="230"/>
                  </a:cxn>
                  <a:cxn ang="0">
                    <a:pos x="84" y="200"/>
                  </a:cxn>
                  <a:cxn ang="0">
                    <a:pos x="68" y="200"/>
                  </a:cxn>
                  <a:cxn ang="0">
                    <a:pos x="54" y="212"/>
                  </a:cxn>
                  <a:cxn ang="0">
                    <a:pos x="36" y="204"/>
                  </a:cxn>
                  <a:cxn ang="0">
                    <a:pos x="38" y="176"/>
                  </a:cxn>
                  <a:cxn ang="0">
                    <a:pos x="26" y="158"/>
                  </a:cxn>
                  <a:cxn ang="0">
                    <a:pos x="0" y="124"/>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1" name="Freeform 243">
                <a:extLst>
                  <a:ext uri="{FF2B5EF4-FFF2-40B4-BE49-F238E27FC236}">
                    <a16:creationId xmlns:a16="http://schemas.microsoft.com/office/drawing/2014/main" id="{58E4B186-7E7D-46A3-AA9B-015B7F7A9679}"/>
                  </a:ext>
                </a:extLst>
              </p:cNvPr>
              <p:cNvSpPr>
                <a:spLocks/>
              </p:cNvSpPr>
              <p:nvPr/>
            </p:nvSpPr>
            <p:spPr bwMode="auto">
              <a:xfrm>
                <a:off x="8605998" y="3532295"/>
                <a:ext cx="238914" cy="462030"/>
              </a:xfrm>
              <a:custGeom>
                <a:avLst/>
                <a:gdLst/>
                <a:ahLst/>
                <a:cxnLst>
                  <a:cxn ang="0">
                    <a:pos x="20" y="198"/>
                  </a:cxn>
                  <a:cxn ang="0">
                    <a:pos x="14" y="174"/>
                  </a:cxn>
                  <a:cxn ang="0">
                    <a:pos x="28" y="152"/>
                  </a:cxn>
                  <a:cxn ang="0">
                    <a:pos x="26" y="130"/>
                  </a:cxn>
                  <a:cxn ang="0">
                    <a:pos x="18" y="102"/>
                  </a:cxn>
                  <a:cxn ang="0">
                    <a:pos x="20" y="74"/>
                  </a:cxn>
                  <a:cxn ang="0">
                    <a:pos x="4" y="50"/>
                  </a:cxn>
                  <a:cxn ang="0">
                    <a:pos x="4" y="24"/>
                  </a:cxn>
                  <a:cxn ang="0">
                    <a:pos x="22" y="10"/>
                  </a:cxn>
                  <a:cxn ang="0">
                    <a:pos x="48" y="6"/>
                  </a:cxn>
                  <a:cxn ang="0">
                    <a:pos x="56" y="16"/>
                  </a:cxn>
                  <a:cxn ang="0">
                    <a:pos x="56" y="34"/>
                  </a:cxn>
                  <a:cxn ang="0">
                    <a:pos x="68" y="42"/>
                  </a:cxn>
                  <a:cxn ang="0">
                    <a:pos x="88" y="40"/>
                  </a:cxn>
                  <a:cxn ang="0">
                    <a:pos x="116" y="50"/>
                  </a:cxn>
                  <a:cxn ang="0">
                    <a:pos x="130" y="76"/>
                  </a:cxn>
                  <a:cxn ang="0">
                    <a:pos x="126" y="98"/>
                  </a:cxn>
                  <a:cxn ang="0">
                    <a:pos x="78" y="112"/>
                  </a:cxn>
                  <a:cxn ang="0">
                    <a:pos x="82" y="130"/>
                  </a:cxn>
                  <a:cxn ang="0">
                    <a:pos x="84" y="144"/>
                  </a:cxn>
                  <a:cxn ang="0">
                    <a:pos x="56" y="126"/>
                  </a:cxn>
                  <a:cxn ang="0">
                    <a:pos x="44" y="116"/>
                  </a:cxn>
                  <a:cxn ang="0">
                    <a:pos x="40" y="132"/>
                  </a:cxn>
                  <a:cxn ang="0">
                    <a:pos x="32" y="154"/>
                  </a:cxn>
                  <a:cxn ang="0">
                    <a:pos x="24" y="178"/>
                  </a:cxn>
                  <a:cxn ang="0">
                    <a:pos x="40" y="186"/>
                  </a:cxn>
                  <a:cxn ang="0">
                    <a:pos x="46" y="210"/>
                  </a:cxn>
                  <a:cxn ang="0">
                    <a:pos x="64" y="222"/>
                  </a:cxn>
                  <a:cxn ang="0">
                    <a:pos x="68" y="234"/>
                  </a:cxn>
                  <a:cxn ang="0">
                    <a:pos x="56" y="238"/>
                  </a:cxn>
                  <a:cxn ang="0">
                    <a:pos x="52" y="226"/>
                  </a:cxn>
                  <a:cxn ang="0">
                    <a:pos x="34" y="214"/>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4" name="Freeform 244">
                <a:extLst>
                  <a:ext uri="{FF2B5EF4-FFF2-40B4-BE49-F238E27FC236}">
                    <a16:creationId xmlns:a16="http://schemas.microsoft.com/office/drawing/2014/main" id="{4E17006F-4CBD-4D25-BFAE-E3FC3C1223D8}"/>
                  </a:ext>
                </a:extLst>
              </p:cNvPr>
              <p:cNvSpPr>
                <a:spLocks/>
              </p:cNvSpPr>
              <p:nvPr/>
            </p:nvSpPr>
            <p:spPr bwMode="auto">
              <a:xfrm>
                <a:off x="8683171" y="3963531"/>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5" name="Freeform 245">
                <a:extLst>
                  <a:ext uri="{FF2B5EF4-FFF2-40B4-BE49-F238E27FC236}">
                    <a16:creationId xmlns:a16="http://schemas.microsoft.com/office/drawing/2014/main" id="{794EE780-7320-4E6E-9030-7444F1694334}"/>
                  </a:ext>
                </a:extLst>
              </p:cNvPr>
              <p:cNvSpPr>
                <a:spLocks/>
              </p:cNvSpPr>
              <p:nvPr/>
            </p:nvSpPr>
            <p:spPr bwMode="auto">
              <a:xfrm>
                <a:off x="8962515" y="3955834"/>
                <a:ext cx="283023" cy="180961"/>
              </a:xfrm>
              <a:custGeom>
                <a:avLst/>
                <a:gdLst/>
                <a:ahLst/>
                <a:cxnLst>
                  <a:cxn ang="0">
                    <a:pos x="0" y="84"/>
                  </a:cxn>
                  <a:cxn ang="0">
                    <a:pos x="10" y="94"/>
                  </a:cxn>
                  <a:cxn ang="0">
                    <a:pos x="22" y="94"/>
                  </a:cxn>
                  <a:cxn ang="0">
                    <a:pos x="30" y="92"/>
                  </a:cxn>
                  <a:cxn ang="0">
                    <a:pos x="44" y="86"/>
                  </a:cxn>
                  <a:cxn ang="0">
                    <a:pos x="52" y="84"/>
                  </a:cxn>
                  <a:cxn ang="0">
                    <a:pos x="60" y="92"/>
                  </a:cxn>
                  <a:cxn ang="0">
                    <a:pos x="72" y="86"/>
                  </a:cxn>
                  <a:cxn ang="0">
                    <a:pos x="84" y="74"/>
                  </a:cxn>
                  <a:cxn ang="0">
                    <a:pos x="94" y="56"/>
                  </a:cxn>
                  <a:cxn ang="0">
                    <a:pos x="96" y="44"/>
                  </a:cxn>
                  <a:cxn ang="0">
                    <a:pos x="102" y="40"/>
                  </a:cxn>
                  <a:cxn ang="0">
                    <a:pos x="118" y="38"/>
                  </a:cxn>
                  <a:cxn ang="0">
                    <a:pos x="126" y="44"/>
                  </a:cxn>
                  <a:cxn ang="0">
                    <a:pos x="138" y="44"/>
                  </a:cxn>
                  <a:cxn ang="0">
                    <a:pos x="142" y="40"/>
                  </a:cxn>
                  <a:cxn ang="0">
                    <a:pos x="134" y="34"/>
                  </a:cxn>
                  <a:cxn ang="0">
                    <a:pos x="140" y="30"/>
                  </a:cxn>
                  <a:cxn ang="0">
                    <a:pos x="148" y="30"/>
                  </a:cxn>
                  <a:cxn ang="0">
                    <a:pos x="154" y="28"/>
                  </a:cxn>
                  <a:cxn ang="0">
                    <a:pos x="140" y="20"/>
                  </a:cxn>
                  <a:cxn ang="0">
                    <a:pos x="132" y="16"/>
                  </a:cxn>
                  <a:cxn ang="0">
                    <a:pos x="124" y="8"/>
                  </a:cxn>
                  <a:cxn ang="0">
                    <a:pos x="120" y="2"/>
                  </a:cxn>
                  <a:cxn ang="0">
                    <a:pos x="110" y="0"/>
                  </a:cxn>
                  <a:cxn ang="0">
                    <a:pos x="102" y="10"/>
                  </a:cxn>
                  <a:cxn ang="0">
                    <a:pos x="96" y="18"/>
                  </a:cxn>
                  <a:cxn ang="0">
                    <a:pos x="92" y="22"/>
                  </a:cxn>
                  <a:cxn ang="0">
                    <a:pos x="88" y="28"/>
                  </a:cxn>
                  <a:cxn ang="0">
                    <a:pos x="98" y="36"/>
                  </a:cxn>
                  <a:cxn ang="0">
                    <a:pos x="94" y="40"/>
                  </a:cxn>
                  <a:cxn ang="0">
                    <a:pos x="88" y="36"/>
                  </a:cxn>
                  <a:cxn ang="0">
                    <a:pos x="84" y="38"/>
                  </a:cxn>
                  <a:cxn ang="0">
                    <a:pos x="82" y="46"/>
                  </a:cxn>
                  <a:cxn ang="0">
                    <a:pos x="76" y="46"/>
                  </a:cxn>
                  <a:cxn ang="0">
                    <a:pos x="68" y="40"/>
                  </a:cxn>
                  <a:cxn ang="0">
                    <a:pos x="60" y="54"/>
                  </a:cxn>
                  <a:cxn ang="0">
                    <a:pos x="52" y="64"/>
                  </a:cxn>
                  <a:cxn ang="0">
                    <a:pos x="40" y="62"/>
                  </a:cxn>
                  <a:cxn ang="0">
                    <a:pos x="28" y="66"/>
                  </a:cxn>
                  <a:cxn ang="0">
                    <a:pos x="22" y="78"/>
                  </a:cxn>
                  <a:cxn ang="0">
                    <a:pos x="26" y="84"/>
                  </a:cxn>
                  <a:cxn ang="0">
                    <a:pos x="28" y="88"/>
                  </a:cxn>
                  <a:cxn ang="0">
                    <a:pos x="20" y="92"/>
                  </a:cxn>
                  <a:cxn ang="0">
                    <a:pos x="14" y="84"/>
                  </a:cxn>
                  <a:cxn ang="0">
                    <a:pos x="10" y="80"/>
                  </a:cxn>
                  <a:cxn ang="0">
                    <a:pos x="0" y="84"/>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6" name="Freeform 246">
                <a:extLst>
                  <a:ext uri="{FF2B5EF4-FFF2-40B4-BE49-F238E27FC236}">
                    <a16:creationId xmlns:a16="http://schemas.microsoft.com/office/drawing/2014/main" id="{5FAF6DF3-CAE8-4EC5-9685-FFC03008A547}"/>
                  </a:ext>
                </a:extLst>
              </p:cNvPr>
              <p:cNvSpPr>
                <a:spLocks/>
              </p:cNvSpPr>
              <p:nvPr/>
            </p:nvSpPr>
            <p:spPr bwMode="auto">
              <a:xfrm>
                <a:off x="8936789" y="4028965"/>
                <a:ext cx="294050" cy="257966"/>
              </a:xfrm>
              <a:custGeom>
                <a:avLst/>
                <a:gdLst/>
                <a:ahLst/>
                <a:cxnLst>
                  <a:cxn ang="0">
                    <a:pos x="14" y="46"/>
                  </a:cxn>
                  <a:cxn ang="0">
                    <a:pos x="24" y="56"/>
                  </a:cxn>
                  <a:cxn ang="0">
                    <a:pos x="36" y="56"/>
                  </a:cxn>
                  <a:cxn ang="0">
                    <a:pos x="44" y="54"/>
                  </a:cxn>
                  <a:cxn ang="0">
                    <a:pos x="66" y="46"/>
                  </a:cxn>
                  <a:cxn ang="0">
                    <a:pos x="74" y="54"/>
                  </a:cxn>
                  <a:cxn ang="0">
                    <a:pos x="86" y="48"/>
                  </a:cxn>
                  <a:cxn ang="0">
                    <a:pos x="98" y="36"/>
                  </a:cxn>
                  <a:cxn ang="0">
                    <a:pos x="108" y="18"/>
                  </a:cxn>
                  <a:cxn ang="0">
                    <a:pos x="110" y="6"/>
                  </a:cxn>
                  <a:cxn ang="0">
                    <a:pos x="116" y="2"/>
                  </a:cxn>
                  <a:cxn ang="0">
                    <a:pos x="132" y="0"/>
                  </a:cxn>
                  <a:cxn ang="0">
                    <a:pos x="140" y="6"/>
                  </a:cxn>
                  <a:cxn ang="0">
                    <a:pos x="138" y="14"/>
                  </a:cxn>
                  <a:cxn ang="0">
                    <a:pos x="132" y="16"/>
                  </a:cxn>
                  <a:cxn ang="0">
                    <a:pos x="140" y="26"/>
                  </a:cxn>
                  <a:cxn ang="0">
                    <a:pos x="146" y="42"/>
                  </a:cxn>
                  <a:cxn ang="0">
                    <a:pos x="150" y="48"/>
                  </a:cxn>
                  <a:cxn ang="0">
                    <a:pos x="160" y="56"/>
                  </a:cxn>
                  <a:cxn ang="0">
                    <a:pos x="156" y="60"/>
                  </a:cxn>
                  <a:cxn ang="0">
                    <a:pos x="144" y="58"/>
                  </a:cxn>
                  <a:cxn ang="0">
                    <a:pos x="138" y="64"/>
                  </a:cxn>
                  <a:cxn ang="0">
                    <a:pos x="136" y="84"/>
                  </a:cxn>
                  <a:cxn ang="0">
                    <a:pos x="120" y="96"/>
                  </a:cxn>
                  <a:cxn ang="0">
                    <a:pos x="122" y="112"/>
                  </a:cxn>
                  <a:cxn ang="0">
                    <a:pos x="120" y="118"/>
                  </a:cxn>
                  <a:cxn ang="0">
                    <a:pos x="118" y="134"/>
                  </a:cxn>
                  <a:cxn ang="0">
                    <a:pos x="94" y="132"/>
                  </a:cxn>
                  <a:cxn ang="0">
                    <a:pos x="92" y="124"/>
                  </a:cxn>
                  <a:cxn ang="0">
                    <a:pos x="64" y="120"/>
                  </a:cxn>
                  <a:cxn ang="0">
                    <a:pos x="60" y="126"/>
                  </a:cxn>
                  <a:cxn ang="0">
                    <a:pos x="46" y="124"/>
                  </a:cxn>
                  <a:cxn ang="0">
                    <a:pos x="44" y="116"/>
                  </a:cxn>
                  <a:cxn ang="0">
                    <a:pos x="24" y="116"/>
                  </a:cxn>
                  <a:cxn ang="0">
                    <a:pos x="20" y="96"/>
                  </a:cxn>
                  <a:cxn ang="0">
                    <a:pos x="12" y="86"/>
                  </a:cxn>
                  <a:cxn ang="0">
                    <a:pos x="2" y="66"/>
                  </a:cxn>
                  <a:cxn ang="0">
                    <a:pos x="0" y="54"/>
                  </a:cxn>
                  <a:cxn ang="0">
                    <a:pos x="6" y="46"/>
                  </a:cxn>
                  <a:cxn ang="0">
                    <a:pos x="14" y="46"/>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7" name="Freeform 247">
                <a:extLst>
                  <a:ext uri="{FF2B5EF4-FFF2-40B4-BE49-F238E27FC236}">
                    <a16:creationId xmlns:a16="http://schemas.microsoft.com/office/drawing/2014/main" id="{831398E6-5A13-4782-BC47-6F841023DE0B}"/>
                  </a:ext>
                </a:extLst>
              </p:cNvPr>
              <p:cNvSpPr>
                <a:spLocks/>
              </p:cNvSpPr>
              <p:nvPr/>
            </p:nvSpPr>
            <p:spPr bwMode="auto">
              <a:xfrm>
                <a:off x="8536164" y="4002044"/>
                <a:ext cx="316104" cy="338823"/>
              </a:xfrm>
              <a:custGeom>
                <a:avLst/>
                <a:gdLst/>
                <a:ahLst/>
                <a:cxnLst>
                  <a:cxn ang="0">
                    <a:pos x="0" y="0"/>
                  </a:cxn>
                  <a:cxn ang="0">
                    <a:pos x="20" y="2"/>
                  </a:cxn>
                  <a:cxn ang="0">
                    <a:pos x="38" y="4"/>
                  </a:cxn>
                  <a:cxn ang="0">
                    <a:pos x="48" y="18"/>
                  </a:cxn>
                  <a:cxn ang="0">
                    <a:pos x="60" y="28"/>
                  </a:cxn>
                  <a:cxn ang="0">
                    <a:pos x="72" y="36"/>
                  </a:cxn>
                  <a:cxn ang="0">
                    <a:pos x="84" y="50"/>
                  </a:cxn>
                  <a:cxn ang="0">
                    <a:pos x="96" y="54"/>
                  </a:cxn>
                  <a:cxn ang="0">
                    <a:pos x="108" y="64"/>
                  </a:cxn>
                  <a:cxn ang="0">
                    <a:pos x="122" y="78"/>
                  </a:cxn>
                  <a:cxn ang="0">
                    <a:pos x="134" y="84"/>
                  </a:cxn>
                  <a:cxn ang="0">
                    <a:pos x="134" y="96"/>
                  </a:cxn>
                  <a:cxn ang="0">
                    <a:pos x="136" y="102"/>
                  </a:cxn>
                  <a:cxn ang="0">
                    <a:pos x="144" y="104"/>
                  </a:cxn>
                  <a:cxn ang="0">
                    <a:pos x="152" y="116"/>
                  </a:cxn>
                  <a:cxn ang="0">
                    <a:pos x="152" y="124"/>
                  </a:cxn>
                  <a:cxn ang="0">
                    <a:pos x="150" y="130"/>
                  </a:cxn>
                  <a:cxn ang="0">
                    <a:pos x="160" y="124"/>
                  </a:cxn>
                  <a:cxn ang="0">
                    <a:pos x="172" y="130"/>
                  </a:cxn>
                  <a:cxn ang="0">
                    <a:pos x="172" y="156"/>
                  </a:cxn>
                  <a:cxn ang="0">
                    <a:pos x="170" y="176"/>
                  </a:cxn>
                  <a:cxn ang="0">
                    <a:pos x="160" y="174"/>
                  </a:cxn>
                  <a:cxn ang="0">
                    <a:pos x="152" y="176"/>
                  </a:cxn>
                  <a:cxn ang="0">
                    <a:pos x="142" y="174"/>
                  </a:cxn>
                  <a:cxn ang="0">
                    <a:pos x="96" y="128"/>
                  </a:cxn>
                  <a:cxn ang="0">
                    <a:pos x="90" y="120"/>
                  </a:cxn>
                  <a:cxn ang="0">
                    <a:pos x="86" y="106"/>
                  </a:cxn>
                  <a:cxn ang="0">
                    <a:pos x="64" y="80"/>
                  </a:cxn>
                  <a:cxn ang="0">
                    <a:pos x="60" y="70"/>
                  </a:cxn>
                  <a:cxn ang="0">
                    <a:pos x="60" y="62"/>
                  </a:cxn>
                  <a:cxn ang="0">
                    <a:pos x="46" y="50"/>
                  </a:cxn>
                  <a:cxn ang="0">
                    <a:pos x="38" y="50"/>
                  </a:cxn>
                  <a:cxn ang="0">
                    <a:pos x="38" y="42"/>
                  </a:cxn>
                  <a:cxn ang="0">
                    <a:pos x="20" y="22"/>
                  </a:cxn>
                  <a:cxn ang="0">
                    <a:pos x="4" y="10"/>
                  </a:cxn>
                  <a:cxn ang="0">
                    <a:pos x="0" y="0"/>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8" name="Freeform 248">
                <a:extLst>
                  <a:ext uri="{FF2B5EF4-FFF2-40B4-BE49-F238E27FC236}">
                    <a16:creationId xmlns:a16="http://schemas.microsoft.com/office/drawing/2014/main" id="{77ED2892-6C29-4219-9D82-C9394E70EBDD}"/>
                  </a:ext>
                </a:extLst>
              </p:cNvPr>
              <p:cNvSpPr>
                <a:spLocks/>
              </p:cNvSpPr>
              <p:nvPr/>
            </p:nvSpPr>
            <p:spPr bwMode="auto">
              <a:xfrm>
                <a:off x="8896386" y="4244603"/>
                <a:ext cx="29405" cy="26952"/>
              </a:xfrm>
              <a:custGeom>
                <a:avLst/>
                <a:gdLst/>
                <a:ahLst/>
                <a:cxnLst>
                  <a:cxn ang="0">
                    <a:pos x="0" y="6"/>
                  </a:cxn>
                  <a:cxn ang="0">
                    <a:pos x="6" y="0"/>
                  </a:cxn>
                  <a:cxn ang="0">
                    <a:pos x="16" y="4"/>
                  </a:cxn>
                  <a:cxn ang="0">
                    <a:pos x="14" y="12"/>
                  </a:cxn>
                  <a:cxn ang="0">
                    <a:pos x="6" y="14"/>
                  </a:cxn>
                  <a:cxn ang="0">
                    <a:pos x="0" y="6"/>
                  </a:cxn>
                </a:cxnLst>
                <a:rect l="0" t="0" r="r" b="b"/>
                <a:pathLst>
                  <a:path w="16" h="14">
                    <a:moveTo>
                      <a:pt x="0" y="6"/>
                    </a:moveTo>
                    <a:lnTo>
                      <a:pt x="6" y="0"/>
                    </a:lnTo>
                    <a:lnTo>
                      <a:pt x="16" y="4"/>
                    </a:lnTo>
                    <a:lnTo>
                      <a:pt x="14" y="12"/>
                    </a:lnTo>
                    <a:lnTo>
                      <a:pt x="6" y="14"/>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9" name="Freeform 249">
                <a:extLst>
                  <a:ext uri="{FF2B5EF4-FFF2-40B4-BE49-F238E27FC236}">
                    <a16:creationId xmlns:a16="http://schemas.microsoft.com/office/drawing/2014/main" id="{D7B51E67-888B-4C87-A697-F7DE68A3F06D}"/>
                  </a:ext>
                </a:extLst>
              </p:cNvPr>
              <p:cNvSpPr>
                <a:spLocks/>
              </p:cNvSpPr>
              <p:nvPr/>
            </p:nvSpPr>
            <p:spPr bwMode="auto">
              <a:xfrm>
                <a:off x="8833869" y="4213800"/>
                <a:ext cx="47783" cy="53905"/>
              </a:xfrm>
              <a:custGeom>
                <a:avLst/>
                <a:gdLst/>
                <a:ahLst/>
                <a:cxnLst>
                  <a:cxn ang="0">
                    <a:pos x="0" y="0"/>
                  </a:cxn>
                  <a:cxn ang="0">
                    <a:pos x="12" y="0"/>
                  </a:cxn>
                  <a:cxn ang="0">
                    <a:pos x="14" y="10"/>
                  </a:cxn>
                  <a:cxn ang="0">
                    <a:pos x="18" y="16"/>
                  </a:cxn>
                  <a:cxn ang="0">
                    <a:pos x="24" y="18"/>
                  </a:cxn>
                  <a:cxn ang="0">
                    <a:pos x="26" y="26"/>
                  </a:cxn>
                  <a:cxn ang="0">
                    <a:pos x="20" y="28"/>
                  </a:cxn>
                  <a:cxn ang="0">
                    <a:pos x="14" y="24"/>
                  </a:cxn>
                  <a:cxn ang="0">
                    <a:pos x="12" y="16"/>
                  </a:cxn>
                  <a:cxn ang="0">
                    <a:pos x="6" y="10"/>
                  </a:cxn>
                  <a:cxn ang="0">
                    <a:pos x="0" y="8"/>
                  </a:cxn>
                  <a:cxn ang="0">
                    <a:pos x="0" y="0"/>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0" name="Freeform 250">
                <a:extLst>
                  <a:ext uri="{FF2B5EF4-FFF2-40B4-BE49-F238E27FC236}">
                    <a16:creationId xmlns:a16="http://schemas.microsoft.com/office/drawing/2014/main" id="{7AE452F9-2142-4D05-A51C-DCAE4C4E7053}"/>
                  </a:ext>
                </a:extLst>
              </p:cNvPr>
              <p:cNvSpPr>
                <a:spLocks/>
              </p:cNvSpPr>
              <p:nvPr/>
            </p:nvSpPr>
            <p:spPr bwMode="auto">
              <a:xfrm>
                <a:off x="8841240" y="4352420"/>
                <a:ext cx="290375" cy="84705"/>
              </a:xfrm>
              <a:custGeom>
                <a:avLst/>
                <a:gdLst/>
                <a:ahLst/>
                <a:cxnLst>
                  <a:cxn ang="0">
                    <a:pos x="8" y="2"/>
                  </a:cxn>
                  <a:cxn ang="0">
                    <a:pos x="28" y="0"/>
                  </a:cxn>
                  <a:cxn ang="0">
                    <a:pos x="46" y="10"/>
                  </a:cxn>
                  <a:cxn ang="0">
                    <a:pos x="56" y="14"/>
                  </a:cxn>
                  <a:cxn ang="0">
                    <a:pos x="74" y="14"/>
                  </a:cxn>
                  <a:cxn ang="0">
                    <a:pos x="84" y="10"/>
                  </a:cxn>
                  <a:cxn ang="0">
                    <a:pos x="100" y="10"/>
                  </a:cxn>
                  <a:cxn ang="0">
                    <a:pos x="112" y="18"/>
                  </a:cxn>
                  <a:cxn ang="0">
                    <a:pos x="114" y="24"/>
                  </a:cxn>
                  <a:cxn ang="0">
                    <a:pos x="134" y="26"/>
                  </a:cxn>
                  <a:cxn ang="0">
                    <a:pos x="142" y="26"/>
                  </a:cxn>
                  <a:cxn ang="0">
                    <a:pos x="144" y="32"/>
                  </a:cxn>
                  <a:cxn ang="0">
                    <a:pos x="154" y="36"/>
                  </a:cxn>
                  <a:cxn ang="0">
                    <a:pos x="158" y="42"/>
                  </a:cxn>
                  <a:cxn ang="0">
                    <a:pos x="144" y="44"/>
                  </a:cxn>
                  <a:cxn ang="0">
                    <a:pos x="126" y="40"/>
                  </a:cxn>
                  <a:cxn ang="0">
                    <a:pos x="116" y="38"/>
                  </a:cxn>
                  <a:cxn ang="0">
                    <a:pos x="108" y="38"/>
                  </a:cxn>
                  <a:cxn ang="0">
                    <a:pos x="78" y="36"/>
                  </a:cxn>
                  <a:cxn ang="0">
                    <a:pos x="68" y="28"/>
                  </a:cxn>
                  <a:cxn ang="0">
                    <a:pos x="36" y="28"/>
                  </a:cxn>
                  <a:cxn ang="0">
                    <a:pos x="26" y="24"/>
                  </a:cxn>
                  <a:cxn ang="0">
                    <a:pos x="14" y="20"/>
                  </a:cxn>
                  <a:cxn ang="0">
                    <a:pos x="10" y="16"/>
                  </a:cxn>
                  <a:cxn ang="0">
                    <a:pos x="0" y="10"/>
                  </a:cxn>
                  <a:cxn ang="0">
                    <a:pos x="8" y="2"/>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1" name="Freeform 251">
                <a:extLst>
                  <a:ext uri="{FF2B5EF4-FFF2-40B4-BE49-F238E27FC236}">
                    <a16:creationId xmlns:a16="http://schemas.microsoft.com/office/drawing/2014/main" id="{37441EC5-4A28-4A84-B522-EA1869601C6A}"/>
                  </a:ext>
                </a:extLst>
              </p:cNvPr>
              <p:cNvSpPr>
                <a:spLocks/>
              </p:cNvSpPr>
              <p:nvPr/>
            </p:nvSpPr>
            <p:spPr bwMode="auto">
              <a:xfrm>
                <a:off x="9370537" y="4417841"/>
                <a:ext cx="102918" cy="69305"/>
              </a:xfrm>
              <a:custGeom>
                <a:avLst/>
                <a:gdLst/>
                <a:ahLst/>
                <a:cxnLst>
                  <a:cxn ang="0">
                    <a:pos x="0" y="36"/>
                  </a:cxn>
                  <a:cxn ang="0">
                    <a:pos x="18" y="28"/>
                  </a:cxn>
                  <a:cxn ang="0">
                    <a:pos x="30" y="18"/>
                  </a:cxn>
                  <a:cxn ang="0">
                    <a:pos x="54" y="8"/>
                  </a:cxn>
                  <a:cxn ang="0">
                    <a:pos x="56" y="2"/>
                  </a:cxn>
                  <a:cxn ang="0">
                    <a:pos x="38" y="0"/>
                  </a:cxn>
                  <a:cxn ang="0">
                    <a:pos x="24" y="8"/>
                  </a:cxn>
                  <a:cxn ang="0">
                    <a:pos x="14" y="16"/>
                  </a:cxn>
                  <a:cxn ang="0">
                    <a:pos x="8" y="18"/>
                  </a:cxn>
                  <a:cxn ang="0">
                    <a:pos x="2" y="22"/>
                  </a:cxn>
                  <a:cxn ang="0">
                    <a:pos x="0" y="36"/>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2" name="Freeform 252">
                <a:extLst>
                  <a:ext uri="{FF2B5EF4-FFF2-40B4-BE49-F238E27FC236}">
                    <a16:creationId xmlns:a16="http://schemas.microsoft.com/office/drawing/2014/main" id="{CADA7339-F9EA-4726-A922-83458284024F}"/>
                  </a:ext>
                </a:extLst>
              </p:cNvPr>
              <p:cNvSpPr>
                <a:spLocks/>
              </p:cNvSpPr>
              <p:nvPr/>
            </p:nvSpPr>
            <p:spPr bwMode="auto">
              <a:xfrm>
                <a:off x="9234530" y="4452496"/>
                <a:ext cx="55133" cy="30803"/>
              </a:xfrm>
              <a:custGeom>
                <a:avLst/>
                <a:gdLst/>
                <a:ahLst/>
                <a:cxnLst>
                  <a:cxn ang="0">
                    <a:pos x="2" y="0"/>
                  </a:cxn>
                  <a:cxn ang="0">
                    <a:pos x="14" y="0"/>
                  </a:cxn>
                  <a:cxn ang="0">
                    <a:pos x="24" y="6"/>
                  </a:cxn>
                  <a:cxn ang="0">
                    <a:pos x="30" y="12"/>
                  </a:cxn>
                  <a:cxn ang="0">
                    <a:pos x="26" y="16"/>
                  </a:cxn>
                  <a:cxn ang="0">
                    <a:pos x="14" y="14"/>
                  </a:cxn>
                  <a:cxn ang="0">
                    <a:pos x="4" y="8"/>
                  </a:cxn>
                  <a:cxn ang="0">
                    <a:pos x="0" y="4"/>
                  </a:cxn>
                  <a:cxn ang="0">
                    <a:pos x="2" y="0"/>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3" name="Freeform 253">
                <a:extLst>
                  <a:ext uri="{FF2B5EF4-FFF2-40B4-BE49-F238E27FC236}">
                    <a16:creationId xmlns:a16="http://schemas.microsoft.com/office/drawing/2014/main" id="{E5464D95-2244-4DCB-BD88-205E89917B73}"/>
                  </a:ext>
                </a:extLst>
              </p:cNvPr>
              <p:cNvSpPr>
                <a:spLocks/>
              </p:cNvSpPr>
              <p:nvPr/>
            </p:nvSpPr>
            <p:spPr bwMode="auto">
              <a:xfrm>
                <a:off x="9260255" y="4417865"/>
                <a:ext cx="69836" cy="19252"/>
              </a:xfrm>
              <a:custGeom>
                <a:avLst/>
                <a:gdLst/>
                <a:ahLst/>
                <a:cxnLst>
                  <a:cxn ang="0">
                    <a:pos x="0" y="10"/>
                  </a:cxn>
                  <a:cxn ang="0">
                    <a:pos x="18" y="10"/>
                  </a:cxn>
                  <a:cxn ang="0">
                    <a:pos x="38" y="10"/>
                  </a:cxn>
                  <a:cxn ang="0">
                    <a:pos x="38" y="4"/>
                  </a:cxn>
                  <a:cxn ang="0">
                    <a:pos x="24" y="4"/>
                  </a:cxn>
                  <a:cxn ang="0">
                    <a:pos x="18" y="2"/>
                  </a:cxn>
                  <a:cxn ang="0">
                    <a:pos x="8" y="0"/>
                  </a:cxn>
                  <a:cxn ang="0">
                    <a:pos x="4" y="2"/>
                  </a:cxn>
                  <a:cxn ang="0">
                    <a:pos x="0" y="10"/>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4" name="Freeform 254">
                <a:extLst>
                  <a:ext uri="{FF2B5EF4-FFF2-40B4-BE49-F238E27FC236}">
                    <a16:creationId xmlns:a16="http://schemas.microsoft.com/office/drawing/2014/main" id="{E7785B38-F16F-4D08-9375-1E40AABBC272}"/>
                  </a:ext>
                </a:extLst>
              </p:cNvPr>
              <p:cNvSpPr>
                <a:spLocks/>
              </p:cNvSpPr>
              <p:nvPr/>
            </p:nvSpPr>
            <p:spPr bwMode="auto">
              <a:xfrm>
                <a:off x="9205107" y="4417865"/>
                <a:ext cx="36756" cy="19252"/>
              </a:xfrm>
              <a:custGeom>
                <a:avLst/>
                <a:gdLst/>
                <a:ahLst/>
                <a:cxnLst>
                  <a:cxn ang="0">
                    <a:pos x="0" y="2"/>
                  </a:cxn>
                  <a:cxn ang="0">
                    <a:pos x="0" y="10"/>
                  </a:cxn>
                  <a:cxn ang="0">
                    <a:pos x="20" y="10"/>
                  </a:cxn>
                  <a:cxn ang="0">
                    <a:pos x="18" y="2"/>
                  </a:cxn>
                  <a:cxn ang="0">
                    <a:pos x="8" y="0"/>
                  </a:cxn>
                  <a:cxn ang="0">
                    <a:pos x="0" y="2"/>
                  </a:cxn>
                </a:cxnLst>
                <a:rect l="0" t="0" r="r" b="b"/>
                <a:pathLst>
                  <a:path w="20" h="10">
                    <a:moveTo>
                      <a:pt x="0" y="2"/>
                    </a:moveTo>
                    <a:lnTo>
                      <a:pt x="0" y="10"/>
                    </a:lnTo>
                    <a:lnTo>
                      <a:pt x="20" y="10"/>
                    </a:lnTo>
                    <a:lnTo>
                      <a:pt x="18" y="2"/>
                    </a:lnTo>
                    <a:lnTo>
                      <a:pt x="8" y="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5" name="Freeform 255">
                <a:extLst>
                  <a:ext uri="{FF2B5EF4-FFF2-40B4-BE49-F238E27FC236}">
                    <a16:creationId xmlns:a16="http://schemas.microsoft.com/office/drawing/2014/main" id="{1ED07388-F4DA-4490-B6F8-8DF1DD6F0563}"/>
                  </a:ext>
                </a:extLst>
              </p:cNvPr>
              <p:cNvSpPr>
                <a:spLocks/>
              </p:cNvSpPr>
              <p:nvPr/>
            </p:nvSpPr>
            <p:spPr bwMode="auto">
              <a:xfrm>
                <a:off x="9146301" y="4417873"/>
                <a:ext cx="47783" cy="34653"/>
              </a:xfrm>
              <a:custGeom>
                <a:avLst/>
                <a:gdLst/>
                <a:ahLst/>
                <a:cxnLst>
                  <a:cxn ang="0">
                    <a:pos x="2" y="0"/>
                  </a:cxn>
                  <a:cxn ang="0">
                    <a:pos x="14" y="2"/>
                  </a:cxn>
                  <a:cxn ang="0">
                    <a:pos x="26" y="4"/>
                  </a:cxn>
                  <a:cxn ang="0">
                    <a:pos x="26" y="10"/>
                  </a:cxn>
                  <a:cxn ang="0">
                    <a:pos x="24" y="18"/>
                  </a:cxn>
                  <a:cxn ang="0">
                    <a:pos x="12" y="14"/>
                  </a:cxn>
                  <a:cxn ang="0">
                    <a:pos x="0" y="10"/>
                  </a:cxn>
                  <a:cxn ang="0">
                    <a:pos x="2" y="0"/>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6" name="Freeform 256">
                <a:extLst>
                  <a:ext uri="{FF2B5EF4-FFF2-40B4-BE49-F238E27FC236}">
                    <a16:creationId xmlns:a16="http://schemas.microsoft.com/office/drawing/2014/main" id="{16DC2564-6CA7-42BE-89BE-8E9B6BAD0DFB}"/>
                  </a:ext>
                </a:extLst>
              </p:cNvPr>
              <p:cNvSpPr>
                <a:spLocks/>
              </p:cNvSpPr>
              <p:nvPr/>
            </p:nvSpPr>
            <p:spPr bwMode="auto">
              <a:xfrm>
                <a:off x="9230867" y="4113676"/>
                <a:ext cx="180106" cy="227164"/>
              </a:xfrm>
              <a:custGeom>
                <a:avLst/>
                <a:gdLst/>
                <a:ahLst/>
                <a:cxnLst>
                  <a:cxn ang="0">
                    <a:pos x="12" y="36"/>
                  </a:cxn>
                  <a:cxn ang="0">
                    <a:pos x="12" y="26"/>
                  </a:cxn>
                  <a:cxn ang="0">
                    <a:pos x="20" y="14"/>
                  </a:cxn>
                  <a:cxn ang="0">
                    <a:pos x="32" y="8"/>
                  </a:cxn>
                  <a:cxn ang="0">
                    <a:pos x="48" y="10"/>
                  </a:cxn>
                  <a:cxn ang="0">
                    <a:pos x="58" y="14"/>
                  </a:cxn>
                  <a:cxn ang="0">
                    <a:pos x="74" y="14"/>
                  </a:cxn>
                  <a:cxn ang="0">
                    <a:pos x="84" y="12"/>
                  </a:cxn>
                  <a:cxn ang="0">
                    <a:pos x="90" y="8"/>
                  </a:cxn>
                  <a:cxn ang="0">
                    <a:pos x="98" y="0"/>
                  </a:cxn>
                  <a:cxn ang="0">
                    <a:pos x="98" y="8"/>
                  </a:cxn>
                  <a:cxn ang="0">
                    <a:pos x="88" y="20"/>
                  </a:cxn>
                  <a:cxn ang="0">
                    <a:pos x="80" y="26"/>
                  </a:cxn>
                  <a:cxn ang="0">
                    <a:pos x="56" y="22"/>
                  </a:cxn>
                  <a:cxn ang="0">
                    <a:pos x="42" y="20"/>
                  </a:cxn>
                  <a:cxn ang="0">
                    <a:pos x="30" y="20"/>
                  </a:cxn>
                  <a:cxn ang="0">
                    <a:pos x="24" y="20"/>
                  </a:cxn>
                  <a:cxn ang="0">
                    <a:pos x="18" y="26"/>
                  </a:cxn>
                  <a:cxn ang="0">
                    <a:pos x="18" y="36"/>
                  </a:cxn>
                  <a:cxn ang="0">
                    <a:pos x="22" y="42"/>
                  </a:cxn>
                  <a:cxn ang="0">
                    <a:pos x="26" y="46"/>
                  </a:cxn>
                  <a:cxn ang="0">
                    <a:pos x="28" y="50"/>
                  </a:cxn>
                  <a:cxn ang="0">
                    <a:pos x="32" y="52"/>
                  </a:cxn>
                  <a:cxn ang="0">
                    <a:pos x="38" y="44"/>
                  </a:cxn>
                  <a:cxn ang="0">
                    <a:pos x="42" y="42"/>
                  </a:cxn>
                  <a:cxn ang="0">
                    <a:pos x="52" y="44"/>
                  </a:cxn>
                  <a:cxn ang="0">
                    <a:pos x="60" y="40"/>
                  </a:cxn>
                  <a:cxn ang="0">
                    <a:pos x="70" y="40"/>
                  </a:cxn>
                  <a:cxn ang="0">
                    <a:pos x="68" y="46"/>
                  </a:cxn>
                  <a:cxn ang="0">
                    <a:pos x="56" y="48"/>
                  </a:cxn>
                  <a:cxn ang="0">
                    <a:pos x="50" y="54"/>
                  </a:cxn>
                  <a:cxn ang="0">
                    <a:pos x="44" y="60"/>
                  </a:cxn>
                  <a:cxn ang="0">
                    <a:pos x="44" y="62"/>
                  </a:cxn>
                  <a:cxn ang="0">
                    <a:pos x="48" y="68"/>
                  </a:cxn>
                  <a:cxn ang="0">
                    <a:pos x="54" y="80"/>
                  </a:cxn>
                  <a:cxn ang="0">
                    <a:pos x="54" y="84"/>
                  </a:cxn>
                  <a:cxn ang="0">
                    <a:pos x="56" y="92"/>
                  </a:cxn>
                  <a:cxn ang="0">
                    <a:pos x="62" y="96"/>
                  </a:cxn>
                  <a:cxn ang="0">
                    <a:pos x="54" y="100"/>
                  </a:cxn>
                  <a:cxn ang="0">
                    <a:pos x="46" y="98"/>
                  </a:cxn>
                  <a:cxn ang="0">
                    <a:pos x="44" y="104"/>
                  </a:cxn>
                  <a:cxn ang="0">
                    <a:pos x="38" y="94"/>
                  </a:cxn>
                  <a:cxn ang="0">
                    <a:pos x="34" y="84"/>
                  </a:cxn>
                  <a:cxn ang="0">
                    <a:pos x="32" y="70"/>
                  </a:cxn>
                  <a:cxn ang="0">
                    <a:pos x="24" y="70"/>
                  </a:cxn>
                  <a:cxn ang="0">
                    <a:pos x="22" y="76"/>
                  </a:cxn>
                  <a:cxn ang="0">
                    <a:pos x="24" y="92"/>
                  </a:cxn>
                  <a:cxn ang="0">
                    <a:pos x="24" y="98"/>
                  </a:cxn>
                  <a:cxn ang="0">
                    <a:pos x="24" y="112"/>
                  </a:cxn>
                  <a:cxn ang="0">
                    <a:pos x="22" y="118"/>
                  </a:cxn>
                  <a:cxn ang="0">
                    <a:pos x="10" y="116"/>
                  </a:cxn>
                  <a:cxn ang="0">
                    <a:pos x="10" y="102"/>
                  </a:cxn>
                  <a:cxn ang="0">
                    <a:pos x="12" y="90"/>
                  </a:cxn>
                  <a:cxn ang="0">
                    <a:pos x="10" y="84"/>
                  </a:cxn>
                  <a:cxn ang="0">
                    <a:pos x="0" y="80"/>
                  </a:cxn>
                  <a:cxn ang="0">
                    <a:pos x="0" y="68"/>
                  </a:cxn>
                  <a:cxn ang="0">
                    <a:pos x="4" y="58"/>
                  </a:cxn>
                  <a:cxn ang="0">
                    <a:pos x="8" y="42"/>
                  </a:cxn>
                  <a:cxn ang="0">
                    <a:pos x="12" y="36"/>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7" name="Freeform 257">
                <a:extLst>
                  <a:ext uri="{FF2B5EF4-FFF2-40B4-BE49-F238E27FC236}">
                    <a16:creationId xmlns:a16="http://schemas.microsoft.com/office/drawing/2014/main" id="{80F04713-11EA-482A-A54D-C912003565BC}"/>
                  </a:ext>
                </a:extLst>
              </p:cNvPr>
              <p:cNvSpPr>
                <a:spLocks/>
              </p:cNvSpPr>
              <p:nvPr/>
            </p:nvSpPr>
            <p:spPr bwMode="auto">
              <a:xfrm>
                <a:off x="9576350" y="4182977"/>
                <a:ext cx="297724" cy="261815"/>
              </a:xfrm>
              <a:custGeom>
                <a:avLst/>
                <a:gdLst/>
                <a:ahLst/>
                <a:cxnLst>
                  <a:cxn ang="0">
                    <a:pos x="2" y="8"/>
                  </a:cxn>
                  <a:cxn ang="0">
                    <a:pos x="20" y="2"/>
                  </a:cxn>
                  <a:cxn ang="0">
                    <a:pos x="30" y="0"/>
                  </a:cxn>
                  <a:cxn ang="0">
                    <a:pos x="48" y="2"/>
                  </a:cxn>
                  <a:cxn ang="0">
                    <a:pos x="56" y="10"/>
                  </a:cxn>
                  <a:cxn ang="0">
                    <a:pos x="54" y="22"/>
                  </a:cxn>
                  <a:cxn ang="0">
                    <a:pos x="54" y="30"/>
                  </a:cxn>
                  <a:cxn ang="0">
                    <a:pos x="60" y="34"/>
                  </a:cxn>
                  <a:cxn ang="0">
                    <a:pos x="62" y="42"/>
                  </a:cxn>
                  <a:cxn ang="0">
                    <a:pos x="70" y="44"/>
                  </a:cxn>
                  <a:cxn ang="0">
                    <a:pos x="80" y="42"/>
                  </a:cxn>
                  <a:cxn ang="0">
                    <a:pos x="86" y="32"/>
                  </a:cxn>
                  <a:cxn ang="0">
                    <a:pos x="94" y="26"/>
                  </a:cxn>
                  <a:cxn ang="0">
                    <a:pos x="104" y="22"/>
                  </a:cxn>
                  <a:cxn ang="0">
                    <a:pos x="110" y="16"/>
                  </a:cxn>
                  <a:cxn ang="0">
                    <a:pos x="128" y="22"/>
                  </a:cxn>
                  <a:cxn ang="0">
                    <a:pos x="142" y="26"/>
                  </a:cxn>
                  <a:cxn ang="0">
                    <a:pos x="158" y="32"/>
                  </a:cxn>
                  <a:cxn ang="0">
                    <a:pos x="162" y="34"/>
                  </a:cxn>
                  <a:cxn ang="0">
                    <a:pos x="162" y="136"/>
                  </a:cxn>
                  <a:cxn ang="0">
                    <a:pos x="148" y="124"/>
                  </a:cxn>
                  <a:cxn ang="0">
                    <a:pos x="138" y="120"/>
                  </a:cxn>
                  <a:cxn ang="0">
                    <a:pos x="130" y="120"/>
                  </a:cxn>
                  <a:cxn ang="0">
                    <a:pos x="124" y="124"/>
                  </a:cxn>
                  <a:cxn ang="0">
                    <a:pos x="110" y="126"/>
                  </a:cxn>
                  <a:cxn ang="0">
                    <a:pos x="108" y="118"/>
                  </a:cxn>
                  <a:cxn ang="0">
                    <a:pos x="110" y="114"/>
                  </a:cxn>
                  <a:cxn ang="0">
                    <a:pos x="116" y="112"/>
                  </a:cxn>
                  <a:cxn ang="0">
                    <a:pos x="124" y="110"/>
                  </a:cxn>
                  <a:cxn ang="0">
                    <a:pos x="126" y="98"/>
                  </a:cxn>
                  <a:cxn ang="0">
                    <a:pos x="122" y="90"/>
                  </a:cxn>
                  <a:cxn ang="0">
                    <a:pos x="112" y="80"/>
                  </a:cxn>
                  <a:cxn ang="0">
                    <a:pos x="90" y="68"/>
                  </a:cxn>
                  <a:cxn ang="0">
                    <a:pos x="66" y="62"/>
                  </a:cxn>
                  <a:cxn ang="0">
                    <a:pos x="60" y="56"/>
                  </a:cxn>
                  <a:cxn ang="0">
                    <a:pos x="54" y="54"/>
                  </a:cxn>
                  <a:cxn ang="0">
                    <a:pos x="48" y="40"/>
                  </a:cxn>
                  <a:cxn ang="0">
                    <a:pos x="42" y="42"/>
                  </a:cxn>
                  <a:cxn ang="0">
                    <a:pos x="42" y="48"/>
                  </a:cxn>
                  <a:cxn ang="0">
                    <a:pos x="42" y="58"/>
                  </a:cxn>
                  <a:cxn ang="0">
                    <a:pos x="32" y="56"/>
                  </a:cxn>
                  <a:cxn ang="0">
                    <a:pos x="32" y="46"/>
                  </a:cxn>
                  <a:cxn ang="0">
                    <a:pos x="30" y="40"/>
                  </a:cxn>
                  <a:cxn ang="0">
                    <a:pos x="20" y="38"/>
                  </a:cxn>
                  <a:cxn ang="0">
                    <a:pos x="30" y="32"/>
                  </a:cxn>
                  <a:cxn ang="0">
                    <a:pos x="42" y="34"/>
                  </a:cxn>
                  <a:cxn ang="0">
                    <a:pos x="50" y="32"/>
                  </a:cxn>
                  <a:cxn ang="0">
                    <a:pos x="46" y="24"/>
                  </a:cxn>
                  <a:cxn ang="0">
                    <a:pos x="30" y="24"/>
                  </a:cxn>
                  <a:cxn ang="0">
                    <a:pos x="20" y="26"/>
                  </a:cxn>
                  <a:cxn ang="0">
                    <a:pos x="16" y="16"/>
                  </a:cxn>
                  <a:cxn ang="0">
                    <a:pos x="6" y="16"/>
                  </a:cxn>
                  <a:cxn ang="0">
                    <a:pos x="0" y="14"/>
                  </a:cxn>
                  <a:cxn ang="0">
                    <a:pos x="2" y="8"/>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8" name="Freeform 258">
                <a:extLst>
                  <a:ext uri="{FF2B5EF4-FFF2-40B4-BE49-F238E27FC236}">
                    <a16:creationId xmlns:a16="http://schemas.microsoft.com/office/drawing/2014/main" id="{8DA4292D-9CE6-4160-8C2A-1BBFDB404966}"/>
                  </a:ext>
                </a:extLst>
              </p:cNvPr>
              <p:cNvSpPr>
                <a:spLocks/>
              </p:cNvSpPr>
              <p:nvPr/>
            </p:nvSpPr>
            <p:spPr bwMode="auto">
              <a:xfrm>
                <a:off x="9491805" y="4252281"/>
                <a:ext cx="88214" cy="30803"/>
              </a:xfrm>
              <a:custGeom>
                <a:avLst/>
                <a:gdLst/>
                <a:ahLst/>
                <a:cxnLst>
                  <a:cxn ang="0">
                    <a:pos x="4" y="2"/>
                  </a:cxn>
                  <a:cxn ang="0">
                    <a:pos x="20" y="0"/>
                  </a:cxn>
                  <a:cxn ang="0">
                    <a:pos x="38" y="2"/>
                  </a:cxn>
                  <a:cxn ang="0">
                    <a:pos x="48" y="10"/>
                  </a:cxn>
                  <a:cxn ang="0">
                    <a:pos x="46" y="16"/>
                  </a:cxn>
                  <a:cxn ang="0">
                    <a:pos x="34" y="12"/>
                  </a:cxn>
                  <a:cxn ang="0">
                    <a:pos x="24" y="10"/>
                  </a:cxn>
                  <a:cxn ang="0">
                    <a:pos x="12" y="10"/>
                  </a:cxn>
                  <a:cxn ang="0">
                    <a:pos x="8" y="14"/>
                  </a:cxn>
                  <a:cxn ang="0">
                    <a:pos x="2" y="14"/>
                  </a:cxn>
                  <a:cxn ang="0">
                    <a:pos x="0" y="6"/>
                  </a:cxn>
                  <a:cxn ang="0">
                    <a:pos x="4" y="2"/>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9" name="Freeform 259">
                <a:extLst>
                  <a:ext uri="{FF2B5EF4-FFF2-40B4-BE49-F238E27FC236}">
                    <a16:creationId xmlns:a16="http://schemas.microsoft.com/office/drawing/2014/main" id="{D3AB0C43-CDFA-4BC6-96ED-51E6C1B9B222}"/>
                  </a:ext>
                </a:extLst>
              </p:cNvPr>
              <p:cNvSpPr>
                <a:spLocks/>
              </p:cNvSpPr>
              <p:nvPr/>
            </p:nvSpPr>
            <p:spPr bwMode="auto">
              <a:xfrm>
                <a:off x="9444044" y="4263852"/>
                <a:ext cx="33079" cy="19252"/>
              </a:xfrm>
              <a:custGeom>
                <a:avLst/>
                <a:gdLst/>
                <a:ahLst/>
                <a:cxnLst>
                  <a:cxn ang="0">
                    <a:pos x="2" y="0"/>
                  </a:cxn>
                  <a:cxn ang="0">
                    <a:pos x="12" y="0"/>
                  </a:cxn>
                  <a:cxn ang="0">
                    <a:pos x="18" y="4"/>
                  </a:cxn>
                  <a:cxn ang="0">
                    <a:pos x="14" y="10"/>
                  </a:cxn>
                  <a:cxn ang="0">
                    <a:pos x="4" y="10"/>
                  </a:cxn>
                  <a:cxn ang="0">
                    <a:pos x="0" y="6"/>
                  </a:cxn>
                  <a:cxn ang="0">
                    <a:pos x="2" y="0"/>
                  </a:cxn>
                </a:cxnLst>
                <a:rect l="0" t="0" r="r" b="b"/>
                <a:pathLst>
                  <a:path w="18" h="10">
                    <a:moveTo>
                      <a:pt x="2" y="0"/>
                    </a:moveTo>
                    <a:lnTo>
                      <a:pt x="12" y="0"/>
                    </a:lnTo>
                    <a:lnTo>
                      <a:pt x="18" y="4"/>
                    </a:lnTo>
                    <a:lnTo>
                      <a:pt x="14" y="10"/>
                    </a:lnTo>
                    <a:lnTo>
                      <a:pt x="4" y="10"/>
                    </a:lnTo>
                    <a:lnTo>
                      <a:pt x="0" y="6"/>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0" name="Freeform 260">
                <a:extLst>
                  <a:ext uri="{FF2B5EF4-FFF2-40B4-BE49-F238E27FC236}">
                    <a16:creationId xmlns:a16="http://schemas.microsoft.com/office/drawing/2014/main" id="{1FCA9D56-4C28-462B-B947-9FED36DA1139}"/>
                  </a:ext>
                </a:extLst>
              </p:cNvPr>
              <p:cNvSpPr>
                <a:spLocks/>
              </p:cNvSpPr>
              <p:nvPr/>
            </p:nvSpPr>
            <p:spPr bwMode="auto">
              <a:xfrm>
                <a:off x="9480782" y="4105993"/>
                <a:ext cx="40431" cy="96257"/>
              </a:xfrm>
              <a:custGeom>
                <a:avLst/>
                <a:gdLst/>
                <a:ahLst/>
                <a:cxnLst>
                  <a:cxn ang="0">
                    <a:pos x="0" y="0"/>
                  </a:cxn>
                  <a:cxn ang="0">
                    <a:pos x="6" y="2"/>
                  </a:cxn>
                  <a:cxn ang="0">
                    <a:pos x="8" y="10"/>
                  </a:cxn>
                  <a:cxn ang="0">
                    <a:pos x="8" y="14"/>
                  </a:cxn>
                  <a:cxn ang="0">
                    <a:pos x="14" y="6"/>
                  </a:cxn>
                  <a:cxn ang="0">
                    <a:pos x="20" y="4"/>
                  </a:cxn>
                  <a:cxn ang="0">
                    <a:pos x="22" y="14"/>
                  </a:cxn>
                  <a:cxn ang="0">
                    <a:pos x="16" y="16"/>
                  </a:cxn>
                  <a:cxn ang="0">
                    <a:pos x="14" y="20"/>
                  </a:cxn>
                  <a:cxn ang="0">
                    <a:pos x="18" y="22"/>
                  </a:cxn>
                  <a:cxn ang="0">
                    <a:pos x="20" y="26"/>
                  </a:cxn>
                  <a:cxn ang="0">
                    <a:pos x="8" y="26"/>
                  </a:cxn>
                  <a:cxn ang="0">
                    <a:pos x="8" y="30"/>
                  </a:cxn>
                  <a:cxn ang="0">
                    <a:pos x="10" y="38"/>
                  </a:cxn>
                  <a:cxn ang="0">
                    <a:pos x="16" y="44"/>
                  </a:cxn>
                  <a:cxn ang="0">
                    <a:pos x="18" y="46"/>
                  </a:cxn>
                  <a:cxn ang="0">
                    <a:pos x="18" y="48"/>
                  </a:cxn>
                  <a:cxn ang="0">
                    <a:pos x="16" y="50"/>
                  </a:cxn>
                  <a:cxn ang="0">
                    <a:pos x="12" y="50"/>
                  </a:cxn>
                  <a:cxn ang="0">
                    <a:pos x="8" y="48"/>
                  </a:cxn>
                  <a:cxn ang="0">
                    <a:pos x="6" y="46"/>
                  </a:cxn>
                  <a:cxn ang="0">
                    <a:pos x="2" y="32"/>
                  </a:cxn>
                  <a:cxn ang="0">
                    <a:pos x="0" y="22"/>
                  </a:cxn>
                  <a:cxn ang="0">
                    <a:pos x="2" y="12"/>
                  </a:cxn>
                  <a:cxn ang="0">
                    <a:pos x="0" y="0"/>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1" name="Freeform 261">
                <a:extLst>
                  <a:ext uri="{FF2B5EF4-FFF2-40B4-BE49-F238E27FC236}">
                    <a16:creationId xmlns:a16="http://schemas.microsoft.com/office/drawing/2014/main" id="{ED7AA5E4-06F2-4CC6-9E17-6202236D0DDF}"/>
                  </a:ext>
                </a:extLst>
              </p:cNvPr>
              <p:cNvSpPr>
                <a:spLocks/>
              </p:cNvSpPr>
              <p:nvPr/>
            </p:nvSpPr>
            <p:spPr bwMode="auto">
              <a:xfrm>
                <a:off x="9874073" y="4248452"/>
                <a:ext cx="283023" cy="250266"/>
              </a:xfrm>
              <a:custGeom>
                <a:avLst/>
                <a:gdLst/>
                <a:ahLst/>
                <a:cxnLst>
                  <a:cxn ang="0">
                    <a:pos x="0" y="0"/>
                  </a:cxn>
                  <a:cxn ang="0">
                    <a:pos x="14" y="4"/>
                  </a:cxn>
                  <a:cxn ang="0">
                    <a:pos x="32" y="10"/>
                  </a:cxn>
                  <a:cxn ang="0">
                    <a:pos x="50" y="18"/>
                  </a:cxn>
                  <a:cxn ang="0">
                    <a:pos x="66" y="28"/>
                  </a:cxn>
                  <a:cxn ang="0">
                    <a:pos x="74" y="38"/>
                  </a:cxn>
                  <a:cxn ang="0">
                    <a:pos x="84" y="44"/>
                  </a:cxn>
                  <a:cxn ang="0">
                    <a:pos x="100" y="52"/>
                  </a:cxn>
                  <a:cxn ang="0">
                    <a:pos x="108" y="58"/>
                  </a:cxn>
                  <a:cxn ang="0">
                    <a:pos x="108" y="62"/>
                  </a:cxn>
                  <a:cxn ang="0">
                    <a:pos x="110" y="64"/>
                  </a:cxn>
                  <a:cxn ang="0">
                    <a:pos x="108" y="66"/>
                  </a:cxn>
                  <a:cxn ang="0">
                    <a:pos x="94" y="66"/>
                  </a:cxn>
                  <a:cxn ang="0">
                    <a:pos x="100" y="72"/>
                  </a:cxn>
                  <a:cxn ang="0">
                    <a:pos x="110" y="86"/>
                  </a:cxn>
                  <a:cxn ang="0">
                    <a:pos x="124" y="102"/>
                  </a:cxn>
                  <a:cxn ang="0">
                    <a:pos x="130" y="106"/>
                  </a:cxn>
                  <a:cxn ang="0">
                    <a:pos x="138" y="114"/>
                  </a:cxn>
                  <a:cxn ang="0">
                    <a:pos x="154" y="124"/>
                  </a:cxn>
                  <a:cxn ang="0">
                    <a:pos x="152" y="130"/>
                  </a:cxn>
                  <a:cxn ang="0">
                    <a:pos x="136" y="122"/>
                  </a:cxn>
                  <a:cxn ang="0">
                    <a:pos x="124" y="120"/>
                  </a:cxn>
                  <a:cxn ang="0">
                    <a:pos x="104" y="118"/>
                  </a:cxn>
                  <a:cxn ang="0">
                    <a:pos x="94" y="106"/>
                  </a:cxn>
                  <a:cxn ang="0">
                    <a:pos x="84" y="92"/>
                  </a:cxn>
                  <a:cxn ang="0">
                    <a:pos x="72" y="84"/>
                  </a:cxn>
                  <a:cxn ang="0">
                    <a:pos x="60" y="76"/>
                  </a:cxn>
                  <a:cxn ang="0">
                    <a:pos x="46" y="70"/>
                  </a:cxn>
                  <a:cxn ang="0">
                    <a:pos x="46" y="80"/>
                  </a:cxn>
                  <a:cxn ang="0">
                    <a:pos x="42" y="86"/>
                  </a:cxn>
                  <a:cxn ang="0">
                    <a:pos x="28" y="88"/>
                  </a:cxn>
                  <a:cxn ang="0">
                    <a:pos x="30" y="96"/>
                  </a:cxn>
                  <a:cxn ang="0">
                    <a:pos x="38" y="100"/>
                  </a:cxn>
                  <a:cxn ang="0">
                    <a:pos x="32" y="106"/>
                  </a:cxn>
                  <a:cxn ang="0">
                    <a:pos x="18" y="102"/>
                  </a:cxn>
                  <a:cxn ang="0">
                    <a:pos x="8" y="102"/>
                  </a:cxn>
                  <a:cxn ang="0">
                    <a:pos x="0" y="102"/>
                  </a:cxn>
                  <a:cxn ang="0">
                    <a:pos x="0" y="0"/>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2" name="Freeform 262">
                <a:extLst>
                  <a:ext uri="{FF2B5EF4-FFF2-40B4-BE49-F238E27FC236}">
                    <a16:creationId xmlns:a16="http://schemas.microsoft.com/office/drawing/2014/main" id="{D184F136-CCB9-4433-B636-4FF59B5B14A8}"/>
                  </a:ext>
                </a:extLst>
              </p:cNvPr>
              <p:cNvSpPr>
                <a:spLocks/>
              </p:cNvSpPr>
              <p:nvPr/>
            </p:nvSpPr>
            <p:spPr bwMode="auto">
              <a:xfrm>
                <a:off x="10101979" y="4294634"/>
                <a:ext cx="106593" cy="69305"/>
              </a:xfrm>
              <a:custGeom>
                <a:avLst/>
                <a:gdLst/>
                <a:ahLst/>
                <a:cxnLst>
                  <a:cxn ang="0">
                    <a:pos x="0" y="22"/>
                  </a:cxn>
                  <a:cxn ang="0">
                    <a:pos x="14" y="22"/>
                  </a:cxn>
                  <a:cxn ang="0">
                    <a:pos x="34" y="22"/>
                  </a:cxn>
                  <a:cxn ang="0">
                    <a:pos x="40" y="16"/>
                  </a:cxn>
                  <a:cxn ang="0">
                    <a:pos x="50" y="6"/>
                  </a:cxn>
                  <a:cxn ang="0">
                    <a:pos x="56" y="0"/>
                  </a:cxn>
                  <a:cxn ang="0">
                    <a:pos x="58" y="10"/>
                  </a:cxn>
                  <a:cxn ang="0">
                    <a:pos x="54" y="18"/>
                  </a:cxn>
                  <a:cxn ang="0">
                    <a:pos x="46" y="22"/>
                  </a:cxn>
                  <a:cxn ang="0">
                    <a:pos x="38" y="28"/>
                  </a:cxn>
                  <a:cxn ang="0">
                    <a:pos x="32" y="34"/>
                  </a:cxn>
                  <a:cxn ang="0">
                    <a:pos x="20" y="36"/>
                  </a:cxn>
                  <a:cxn ang="0">
                    <a:pos x="6" y="32"/>
                  </a:cxn>
                  <a:cxn ang="0">
                    <a:pos x="0" y="28"/>
                  </a:cxn>
                  <a:cxn ang="0">
                    <a:pos x="0" y="22"/>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3" name="Freeform 263">
                <a:extLst>
                  <a:ext uri="{FF2B5EF4-FFF2-40B4-BE49-F238E27FC236}">
                    <a16:creationId xmlns:a16="http://schemas.microsoft.com/office/drawing/2014/main" id="{F7D9D942-3FE0-4EC7-85C5-B28F58EEEF29}"/>
                  </a:ext>
                </a:extLst>
              </p:cNvPr>
              <p:cNvSpPr>
                <a:spLocks/>
              </p:cNvSpPr>
              <p:nvPr/>
            </p:nvSpPr>
            <p:spPr bwMode="auto">
              <a:xfrm>
                <a:off x="10271039" y="4329308"/>
                <a:ext cx="40431" cy="53905"/>
              </a:xfrm>
              <a:custGeom>
                <a:avLst/>
                <a:gdLst/>
                <a:ahLst/>
                <a:cxnLst>
                  <a:cxn ang="0">
                    <a:pos x="0" y="0"/>
                  </a:cxn>
                  <a:cxn ang="0">
                    <a:pos x="10" y="6"/>
                  </a:cxn>
                  <a:cxn ang="0">
                    <a:pos x="20" y="16"/>
                  </a:cxn>
                  <a:cxn ang="0">
                    <a:pos x="22" y="28"/>
                  </a:cxn>
                  <a:cxn ang="0">
                    <a:pos x="12" y="22"/>
                  </a:cxn>
                  <a:cxn ang="0">
                    <a:pos x="8" y="14"/>
                  </a:cxn>
                  <a:cxn ang="0">
                    <a:pos x="2" y="8"/>
                  </a:cxn>
                  <a:cxn ang="0">
                    <a:pos x="0" y="0"/>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4" name="Freeform 264">
                <a:extLst>
                  <a:ext uri="{FF2B5EF4-FFF2-40B4-BE49-F238E27FC236}">
                    <a16:creationId xmlns:a16="http://schemas.microsoft.com/office/drawing/2014/main" id="{B6AAFA14-685E-4C45-AD27-29BD20D87D79}"/>
                  </a:ext>
                </a:extLst>
              </p:cNvPr>
              <p:cNvSpPr>
                <a:spLocks/>
              </p:cNvSpPr>
              <p:nvPr/>
            </p:nvSpPr>
            <p:spPr bwMode="auto">
              <a:xfrm>
                <a:off x="10414389" y="4452503"/>
                <a:ext cx="36756" cy="23102"/>
              </a:xfrm>
              <a:custGeom>
                <a:avLst/>
                <a:gdLst/>
                <a:ahLst/>
                <a:cxnLst>
                  <a:cxn ang="0">
                    <a:pos x="4" y="0"/>
                  </a:cxn>
                  <a:cxn ang="0">
                    <a:pos x="10" y="0"/>
                  </a:cxn>
                  <a:cxn ang="0">
                    <a:pos x="20" y="8"/>
                  </a:cxn>
                  <a:cxn ang="0">
                    <a:pos x="20" y="10"/>
                  </a:cxn>
                  <a:cxn ang="0">
                    <a:pos x="20" y="12"/>
                  </a:cxn>
                  <a:cxn ang="0">
                    <a:pos x="18" y="12"/>
                  </a:cxn>
                  <a:cxn ang="0">
                    <a:pos x="4" y="10"/>
                  </a:cxn>
                  <a:cxn ang="0">
                    <a:pos x="0" y="4"/>
                  </a:cxn>
                  <a:cxn ang="0">
                    <a:pos x="4" y="0"/>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5" name="Freeform 265">
                <a:extLst>
                  <a:ext uri="{FF2B5EF4-FFF2-40B4-BE49-F238E27FC236}">
                    <a16:creationId xmlns:a16="http://schemas.microsoft.com/office/drawing/2014/main" id="{68C5DFFE-0D90-4173-B874-82790A76132A}"/>
                  </a:ext>
                </a:extLst>
              </p:cNvPr>
              <p:cNvSpPr>
                <a:spLocks/>
              </p:cNvSpPr>
              <p:nvPr/>
            </p:nvSpPr>
            <p:spPr bwMode="auto">
              <a:xfrm>
                <a:off x="10443825" y="4421693"/>
                <a:ext cx="29405" cy="38501"/>
              </a:xfrm>
              <a:custGeom>
                <a:avLst/>
                <a:gdLst/>
                <a:ahLst/>
                <a:cxnLst>
                  <a:cxn ang="0">
                    <a:pos x="0" y="0"/>
                  </a:cxn>
                  <a:cxn ang="0">
                    <a:pos x="2" y="8"/>
                  </a:cxn>
                  <a:cxn ang="0">
                    <a:pos x="6" y="18"/>
                  </a:cxn>
                  <a:cxn ang="0">
                    <a:pos x="16" y="20"/>
                  </a:cxn>
                  <a:cxn ang="0">
                    <a:pos x="14" y="8"/>
                  </a:cxn>
                  <a:cxn ang="0">
                    <a:pos x="8" y="4"/>
                  </a:cxn>
                  <a:cxn ang="0">
                    <a:pos x="0" y="0"/>
                  </a:cxn>
                </a:cxnLst>
                <a:rect l="0" t="0" r="r" b="b"/>
                <a:pathLst>
                  <a:path w="16" h="20">
                    <a:moveTo>
                      <a:pt x="0" y="0"/>
                    </a:moveTo>
                    <a:lnTo>
                      <a:pt x="2" y="8"/>
                    </a:lnTo>
                    <a:lnTo>
                      <a:pt x="6" y="18"/>
                    </a:lnTo>
                    <a:lnTo>
                      <a:pt x="16" y="20"/>
                    </a:lnTo>
                    <a:lnTo>
                      <a:pt x="14" y="8"/>
                    </a:lnTo>
                    <a:lnTo>
                      <a:pt x="8" y="4"/>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6" name="Freeform 266">
                <a:extLst>
                  <a:ext uri="{FF2B5EF4-FFF2-40B4-BE49-F238E27FC236}">
                    <a16:creationId xmlns:a16="http://schemas.microsoft.com/office/drawing/2014/main" id="{A6BF27AC-A658-4E58-B2C4-DAF207E91DE6}"/>
                  </a:ext>
                </a:extLst>
              </p:cNvPr>
              <p:cNvSpPr>
                <a:spLocks/>
              </p:cNvSpPr>
              <p:nvPr/>
            </p:nvSpPr>
            <p:spPr bwMode="auto">
              <a:xfrm>
                <a:off x="10469524" y="4483319"/>
                <a:ext cx="25728" cy="19252"/>
              </a:xfrm>
              <a:custGeom>
                <a:avLst/>
                <a:gdLst/>
                <a:ahLst/>
                <a:cxnLst>
                  <a:cxn ang="0">
                    <a:pos x="0" y="2"/>
                  </a:cxn>
                  <a:cxn ang="0">
                    <a:pos x="6" y="0"/>
                  </a:cxn>
                  <a:cxn ang="0">
                    <a:pos x="14" y="4"/>
                  </a:cxn>
                  <a:cxn ang="0">
                    <a:pos x="14" y="10"/>
                  </a:cxn>
                  <a:cxn ang="0">
                    <a:pos x="6" y="8"/>
                  </a:cxn>
                  <a:cxn ang="0">
                    <a:pos x="0" y="2"/>
                  </a:cxn>
                </a:cxnLst>
                <a:rect l="0" t="0" r="r" b="b"/>
                <a:pathLst>
                  <a:path w="14" h="10">
                    <a:moveTo>
                      <a:pt x="0" y="2"/>
                    </a:moveTo>
                    <a:lnTo>
                      <a:pt x="6" y="0"/>
                    </a:lnTo>
                    <a:lnTo>
                      <a:pt x="14" y="4"/>
                    </a:lnTo>
                    <a:lnTo>
                      <a:pt x="14" y="10"/>
                    </a:lnTo>
                    <a:lnTo>
                      <a:pt x="6" y="8"/>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7" name="Freeform 267">
                <a:extLst>
                  <a:ext uri="{FF2B5EF4-FFF2-40B4-BE49-F238E27FC236}">
                    <a16:creationId xmlns:a16="http://schemas.microsoft.com/office/drawing/2014/main" id="{C2CEF8B1-3DBA-4437-B833-895AD3EDB4DD}"/>
                  </a:ext>
                </a:extLst>
              </p:cNvPr>
              <p:cNvSpPr>
                <a:spLocks/>
              </p:cNvSpPr>
              <p:nvPr/>
            </p:nvSpPr>
            <p:spPr bwMode="auto">
              <a:xfrm>
                <a:off x="10550388" y="4795164"/>
                <a:ext cx="80865" cy="69305"/>
              </a:xfrm>
              <a:custGeom>
                <a:avLst/>
                <a:gdLst/>
                <a:ahLst/>
                <a:cxnLst>
                  <a:cxn ang="0">
                    <a:pos x="0" y="0"/>
                  </a:cxn>
                  <a:cxn ang="0">
                    <a:pos x="14" y="6"/>
                  </a:cxn>
                  <a:cxn ang="0">
                    <a:pos x="24" y="18"/>
                  </a:cxn>
                  <a:cxn ang="0">
                    <a:pos x="34" y="24"/>
                  </a:cxn>
                  <a:cxn ang="0">
                    <a:pos x="44" y="32"/>
                  </a:cxn>
                  <a:cxn ang="0">
                    <a:pos x="42" y="36"/>
                  </a:cxn>
                  <a:cxn ang="0">
                    <a:pos x="30" y="28"/>
                  </a:cxn>
                  <a:cxn ang="0">
                    <a:pos x="20" y="20"/>
                  </a:cxn>
                  <a:cxn ang="0">
                    <a:pos x="10" y="12"/>
                  </a:cxn>
                  <a:cxn ang="0">
                    <a:pos x="2" y="8"/>
                  </a:cxn>
                  <a:cxn ang="0">
                    <a:pos x="0" y="0"/>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538" name="Group 537">
                <a:extLst>
                  <a:ext uri="{FF2B5EF4-FFF2-40B4-BE49-F238E27FC236}">
                    <a16:creationId xmlns:a16="http://schemas.microsoft.com/office/drawing/2014/main" id="{40E1E1D8-1556-4403-97CD-646664949E9F}"/>
                  </a:ext>
                </a:extLst>
              </p:cNvPr>
              <p:cNvGrpSpPr/>
              <p:nvPr/>
            </p:nvGrpSpPr>
            <p:grpSpPr>
              <a:xfrm>
                <a:off x="9061802" y="4502559"/>
                <a:ext cx="1176200" cy="1089617"/>
                <a:chOff x="6942765" y="3216091"/>
                <a:chExt cx="961469" cy="776924"/>
              </a:xfrm>
              <a:grpFill/>
              <a:effectLst/>
            </p:grpSpPr>
            <p:sp>
              <p:nvSpPr>
                <p:cNvPr id="614" name="Freeform 270">
                  <a:extLst>
                    <a:ext uri="{FF2B5EF4-FFF2-40B4-BE49-F238E27FC236}">
                      <a16:creationId xmlns:a16="http://schemas.microsoft.com/office/drawing/2014/main" id="{0D7B712A-42AA-4871-B57E-0481E951BAFA}"/>
                    </a:ext>
                  </a:extLst>
                </p:cNvPr>
                <p:cNvSpPr>
                  <a:spLocks/>
                </p:cNvSpPr>
                <p:nvPr/>
              </p:nvSpPr>
              <p:spPr bwMode="auto">
                <a:xfrm>
                  <a:off x="7693912" y="3913401"/>
                  <a:ext cx="87133" cy="79614"/>
                </a:xfrm>
                <a:custGeom>
                  <a:avLst/>
                  <a:gdLst/>
                  <a:ahLst/>
                  <a:cxnLst>
                    <a:cxn ang="0">
                      <a:pos x="2" y="0"/>
                    </a:cxn>
                    <a:cxn ang="0">
                      <a:pos x="12" y="6"/>
                    </a:cxn>
                    <a:cxn ang="0">
                      <a:pos x="26" y="12"/>
                    </a:cxn>
                    <a:cxn ang="0">
                      <a:pos x="40" y="10"/>
                    </a:cxn>
                    <a:cxn ang="0">
                      <a:pos x="52" y="8"/>
                    </a:cxn>
                    <a:cxn ang="0">
                      <a:pos x="58" y="10"/>
                    </a:cxn>
                    <a:cxn ang="0">
                      <a:pos x="58" y="26"/>
                    </a:cxn>
                    <a:cxn ang="0">
                      <a:pos x="54" y="34"/>
                    </a:cxn>
                    <a:cxn ang="0">
                      <a:pos x="52" y="42"/>
                    </a:cxn>
                    <a:cxn ang="0">
                      <a:pos x="48" y="46"/>
                    </a:cxn>
                    <a:cxn ang="0">
                      <a:pos x="42" y="46"/>
                    </a:cxn>
                    <a:cxn ang="0">
                      <a:pos x="40" y="50"/>
                    </a:cxn>
                    <a:cxn ang="0">
                      <a:pos x="32" y="58"/>
                    </a:cxn>
                    <a:cxn ang="0">
                      <a:pos x="24" y="56"/>
                    </a:cxn>
                    <a:cxn ang="0">
                      <a:pos x="16" y="48"/>
                    </a:cxn>
                    <a:cxn ang="0">
                      <a:pos x="10" y="40"/>
                    </a:cxn>
                    <a:cxn ang="0">
                      <a:pos x="12" y="26"/>
                    </a:cxn>
                    <a:cxn ang="0">
                      <a:pos x="8" y="18"/>
                    </a:cxn>
                    <a:cxn ang="0">
                      <a:pos x="0" y="12"/>
                    </a:cxn>
                    <a:cxn ang="0">
                      <a:pos x="2" y="0"/>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15" name="Freeform 271">
                  <a:extLst>
                    <a:ext uri="{FF2B5EF4-FFF2-40B4-BE49-F238E27FC236}">
                      <a16:creationId xmlns:a16="http://schemas.microsoft.com/office/drawing/2014/main" id="{6E7E7D66-D92D-4E4D-AA2E-E7EEBE75BEC8}"/>
                    </a:ext>
                  </a:extLst>
                </p:cNvPr>
                <p:cNvSpPr>
                  <a:spLocks/>
                </p:cNvSpPr>
                <p:nvPr/>
              </p:nvSpPr>
              <p:spPr bwMode="auto">
                <a:xfrm>
                  <a:off x="6942765" y="3216091"/>
                  <a:ext cx="961469" cy="653386"/>
                </a:xfrm>
                <a:custGeom>
                  <a:avLst/>
                  <a:gdLst/>
                  <a:ahLst/>
                  <a:cxnLst>
                    <a:cxn ang="0">
                      <a:pos x="308" y="18"/>
                    </a:cxn>
                    <a:cxn ang="0">
                      <a:pos x="308" y="4"/>
                    </a:cxn>
                    <a:cxn ang="0">
                      <a:pos x="340" y="18"/>
                    </a:cxn>
                    <a:cxn ang="0">
                      <a:pos x="362" y="22"/>
                    </a:cxn>
                    <a:cxn ang="0">
                      <a:pos x="372" y="30"/>
                    </a:cxn>
                    <a:cxn ang="0">
                      <a:pos x="352" y="54"/>
                    </a:cxn>
                    <a:cxn ang="0">
                      <a:pos x="372" y="78"/>
                    </a:cxn>
                    <a:cxn ang="0">
                      <a:pos x="416" y="102"/>
                    </a:cxn>
                    <a:cxn ang="0">
                      <a:pos x="450" y="84"/>
                    </a:cxn>
                    <a:cxn ang="0">
                      <a:pos x="456" y="22"/>
                    </a:cxn>
                    <a:cxn ang="0">
                      <a:pos x="470" y="6"/>
                    </a:cxn>
                    <a:cxn ang="0">
                      <a:pos x="484" y="54"/>
                    </a:cxn>
                    <a:cxn ang="0">
                      <a:pos x="510" y="72"/>
                    </a:cxn>
                    <a:cxn ang="0">
                      <a:pos x="522" y="102"/>
                    </a:cxn>
                    <a:cxn ang="0">
                      <a:pos x="532" y="134"/>
                    </a:cxn>
                    <a:cxn ang="0">
                      <a:pos x="568" y="162"/>
                    </a:cxn>
                    <a:cxn ang="0">
                      <a:pos x="582" y="188"/>
                    </a:cxn>
                    <a:cxn ang="0">
                      <a:pos x="612" y="214"/>
                    </a:cxn>
                    <a:cxn ang="0">
                      <a:pos x="634" y="254"/>
                    </a:cxn>
                    <a:cxn ang="0">
                      <a:pos x="640" y="300"/>
                    </a:cxn>
                    <a:cxn ang="0">
                      <a:pos x="624" y="358"/>
                    </a:cxn>
                    <a:cxn ang="0">
                      <a:pos x="596" y="402"/>
                    </a:cxn>
                    <a:cxn ang="0">
                      <a:pos x="582" y="450"/>
                    </a:cxn>
                    <a:cxn ang="0">
                      <a:pos x="550" y="452"/>
                    </a:cxn>
                    <a:cxn ang="0">
                      <a:pos x="532" y="474"/>
                    </a:cxn>
                    <a:cxn ang="0">
                      <a:pos x="516" y="468"/>
                    </a:cxn>
                    <a:cxn ang="0">
                      <a:pos x="500" y="460"/>
                    </a:cxn>
                    <a:cxn ang="0">
                      <a:pos x="462" y="464"/>
                    </a:cxn>
                    <a:cxn ang="0">
                      <a:pos x="430" y="452"/>
                    </a:cxn>
                    <a:cxn ang="0">
                      <a:pos x="418" y="424"/>
                    </a:cxn>
                    <a:cxn ang="0">
                      <a:pos x="400" y="408"/>
                    </a:cxn>
                    <a:cxn ang="0">
                      <a:pos x="390" y="402"/>
                    </a:cxn>
                    <a:cxn ang="0">
                      <a:pos x="392" y="382"/>
                    </a:cxn>
                    <a:cxn ang="0">
                      <a:pos x="382" y="376"/>
                    </a:cxn>
                    <a:cxn ang="0">
                      <a:pos x="360" y="402"/>
                    </a:cxn>
                    <a:cxn ang="0">
                      <a:pos x="340" y="372"/>
                    </a:cxn>
                    <a:cxn ang="0">
                      <a:pos x="298" y="350"/>
                    </a:cxn>
                    <a:cxn ang="0">
                      <a:pos x="228" y="356"/>
                    </a:cxn>
                    <a:cxn ang="0">
                      <a:pos x="172" y="372"/>
                    </a:cxn>
                    <a:cxn ang="0">
                      <a:pos x="108" y="386"/>
                    </a:cxn>
                    <a:cxn ang="0">
                      <a:pos x="80" y="406"/>
                    </a:cxn>
                    <a:cxn ang="0">
                      <a:pos x="30" y="394"/>
                    </a:cxn>
                    <a:cxn ang="0">
                      <a:pos x="40" y="356"/>
                    </a:cxn>
                    <a:cxn ang="0">
                      <a:pos x="30" y="310"/>
                    </a:cxn>
                    <a:cxn ang="0">
                      <a:pos x="4" y="254"/>
                    </a:cxn>
                    <a:cxn ang="0">
                      <a:pos x="10" y="254"/>
                    </a:cxn>
                    <a:cxn ang="0">
                      <a:pos x="12" y="238"/>
                    </a:cxn>
                    <a:cxn ang="0">
                      <a:pos x="12" y="188"/>
                    </a:cxn>
                    <a:cxn ang="0">
                      <a:pos x="24" y="178"/>
                    </a:cxn>
                    <a:cxn ang="0">
                      <a:pos x="62" y="158"/>
                    </a:cxn>
                    <a:cxn ang="0">
                      <a:pos x="122" y="144"/>
                    </a:cxn>
                    <a:cxn ang="0">
                      <a:pos x="146" y="98"/>
                    </a:cxn>
                    <a:cxn ang="0">
                      <a:pos x="164" y="102"/>
                    </a:cxn>
                    <a:cxn ang="0">
                      <a:pos x="176" y="88"/>
                    </a:cxn>
                    <a:cxn ang="0">
                      <a:pos x="192" y="66"/>
                    </a:cxn>
                    <a:cxn ang="0">
                      <a:pos x="220" y="48"/>
                    </a:cxn>
                    <a:cxn ang="0">
                      <a:pos x="242" y="66"/>
                    </a:cxn>
                    <a:cxn ang="0">
                      <a:pos x="256" y="52"/>
                    </a:cxn>
                    <a:cxn ang="0">
                      <a:pos x="282" y="24"/>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539" name="Freeform 272">
                <a:extLst>
                  <a:ext uri="{FF2B5EF4-FFF2-40B4-BE49-F238E27FC236}">
                    <a16:creationId xmlns:a16="http://schemas.microsoft.com/office/drawing/2014/main" id="{8B00A286-8CD1-427F-8337-63095C21F450}"/>
                  </a:ext>
                </a:extLst>
              </p:cNvPr>
              <p:cNvSpPr>
                <a:spLocks/>
              </p:cNvSpPr>
              <p:nvPr/>
            </p:nvSpPr>
            <p:spPr bwMode="auto">
              <a:xfrm>
                <a:off x="9256582" y="3597744"/>
                <a:ext cx="128648" cy="184811"/>
              </a:xfrm>
              <a:custGeom>
                <a:avLst/>
                <a:gdLst/>
                <a:ahLst/>
                <a:cxnLst>
                  <a:cxn ang="0">
                    <a:pos x="4" y="58"/>
                  </a:cxn>
                  <a:cxn ang="0">
                    <a:pos x="14" y="64"/>
                  </a:cxn>
                  <a:cxn ang="0">
                    <a:pos x="16" y="76"/>
                  </a:cxn>
                  <a:cxn ang="0">
                    <a:pos x="24" y="78"/>
                  </a:cxn>
                  <a:cxn ang="0">
                    <a:pos x="30" y="72"/>
                  </a:cxn>
                  <a:cxn ang="0">
                    <a:pos x="38" y="74"/>
                  </a:cxn>
                  <a:cxn ang="0">
                    <a:pos x="40" y="82"/>
                  </a:cxn>
                  <a:cxn ang="0">
                    <a:pos x="48" y="80"/>
                  </a:cxn>
                  <a:cxn ang="0">
                    <a:pos x="52" y="84"/>
                  </a:cxn>
                  <a:cxn ang="0">
                    <a:pos x="62" y="90"/>
                  </a:cxn>
                  <a:cxn ang="0">
                    <a:pos x="66" y="96"/>
                  </a:cxn>
                  <a:cxn ang="0">
                    <a:pos x="70" y="90"/>
                  </a:cxn>
                  <a:cxn ang="0">
                    <a:pos x="62" y="84"/>
                  </a:cxn>
                  <a:cxn ang="0">
                    <a:pos x="62" y="78"/>
                  </a:cxn>
                  <a:cxn ang="0">
                    <a:pos x="58" y="72"/>
                  </a:cxn>
                  <a:cxn ang="0">
                    <a:pos x="50" y="72"/>
                  </a:cxn>
                  <a:cxn ang="0">
                    <a:pos x="46" y="68"/>
                  </a:cxn>
                  <a:cxn ang="0">
                    <a:pos x="40" y="70"/>
                  </a:cxn>
                  <a:cxn ang="0">
                    <a:pos x="32" y="66"/>
                  </a:cxn>
                  <a:cxn ang="0">
                    <a:pos x="28" y="62"/>
                  </a:cxn>
                  <a:cxn ang="0">
                    <a:pos x="26" y="54"/>
                  </a:cxn>
                  <a:cxn ang="0">
                    <a:pos x="28" y="42"/>
                  </a:cxn>
                  <a:cxn ang="0">
                    <a:pos x="34" y="40"/>
                  </a:cxn>
                  <a:cxn ang="0">
                    <a:pos x="40" y="26"/>
                  </a:cxn>
                  <a:cxn ang="0">
                    <a:pos x="38" y="14"/>
                  </a:cxn>
                  <a:cxn ang="0">
                    <a:pos x="38" y="4"/>
                  </a:cxn>
                  <a:cxn ang="0">
                    <a:pos x="28" y="2"/>
                  </a:cxn>
                  <a:cxn ang="0">
                    <a:pos x="12" y="0"/>
                  </a:cxn>
                  <a:cxn ang="0">
                    <a:pos x="10" y="16"/>
                  </a:cxn>
                  <a:cxn ang="0">
                    <a:pos x="10" y="28"/>
                  </a:cxn>
                  <a:cxn ang="0">
                    <a:pos x="12" y="36"/>
                  </a:cxn>
                  <a:cxn ang="0">
                    <a:pos x="0" y="38"/>
                  </a:cxn>
                  <a:cxn ang="0">
                    <a:pos x="2" y="44"/>
                  </a:cxn>
                  <a:cxn ang="0">
                    <a:pos x="4" y="48"/>
                  </a:cxn>
                  <a:cxn ang="0">
                    <a:pos x="4" y="58"/>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0" name="Freeform 273">
                <a:extLst>
                  <a:ext uri="{FF2B5EF4-FFF2-40B4-BE49-F238E27FC236}">
                    <a16:creationId xmlns:a16="http://schemas.microsoft.com/office/drawing/2014/main" id="{756438A8-6101-4DF6-91C6-ADEA45A5CB43}"/>
                  </a:ext>
                </a:extLst>
              </p:cNvPr>
              <p:cNvSpPr>
                <a:spLocks/>
              </p:cNvSpPr>
              <p:nvPr/>
            </p:nvSpPr>
            <p:spPr bwMode="auto">
              <a:xfrm>
                <a:off x="9179386" y="3824920"/>
                <a:ext cx="77187" cy="88554"/>
              </a:xfrm>
              <a:custGeom>
                <a:avLst/>
                <a:gdLst/>
                <a:ahLst/>
                <a:cxnLst>
                  <a:cxn ang="0">
                    <a:pos x="0" y="46"/>
                  </a:cxn>
                  <a:cxn ang="0">
                    <a:pos x="8" y="34"/>
                  </a:cxn>
                  <a:cxn ang="0">
                    <a:pos x="20" y="20"/>
                  </a:cxn>
                  <a:cxn ang="0">
                    <a:pos x="32" y="10"/>
                  </a:cxn>
                  <a:cxn ang="0">
                    <a:pos x="36" y="0"/>
                  </a:cxn>
                  <a:cxn ang="0">
                    <a:pos x="38" y="6"/>
                  </a:cxn>
                  <a:cxn ang="0">
                    <a:pos x="42" y="12"/>
                  </a:cxn>
                  <a:cxn ang="0">
                    <a:pos x="32" y="16"/>
                  </a:cxn>
                  <a:cxn ang="0">
                    <a:pos x="20" y="30"/>
                  </a:cxn>
                  <a:cxn ang="0">
                    <a:pos x="14" y="38"/>
                  </a:cxn>
                  <a:cxn ang="0">
                    <a:pos x="0" y="46"/>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1" name="Freeform 274">
                <a:extLst>
                  <a:ext uri="{FF2B5EF4-FFF2-40B4-BE49-F238E27FC236}">
                    <a16:creationId xmlns:a16="http://schemas.microsoft.com/office/drawing/2014/main" id="{EE4C7573-D15E-48E0-8008-22D03BE3A145}"/>
                  </a:ext>
                </a:extLst>
              </p:cNvPr>
              <p:cNvSpPr>
                <a:spLocks/>
              </p:cNvSpPr>
              <p:nvPr/>
            </p:nvSpPr>
            <p:spPr bwMode="auto">
              <a:xfrm>
                <a:off x="9315380" y="3871124"/>
                <a:ext cx="135999" cy="115508"/>
              </a:xfrm>
              <a:custGeom>
                <a:avLst/>
                <a:gdLst/>
                <a:ahLst/>
                <a:cxnLst>
                  <a:cxn ang="0">
                    <a:pos x="58" y="58"/>
                  </a:cxn>
                  <a:cxn ang="0">
                    <a:pos x="40" y="60"/>
                  </a:cxn>
                  <a:cxn ang="0">
                    <a:pos x="34" y="48"/>
                  </a:cxn>
                  <a:cxn ang="0">
                    <a:pos x="34" y="38"/>
                  </a:cxn>
                  <a:cxn ang="0">
                    <a:pos x="40" y="36"/>
                  </a:cxn>
                  <a:cxn ang="0">
                    <a:pos x="32" y="30"/>
                  </a:cxn>
                  <a:cxn ang="0">
                    <a:pos x="24" y="32"/>
                  </a:cxn>
                  <a:cxn ang="0">
                    <a:pos x="18" y="34"/>
                  </a:cxn>
                  <a:cxn ang="0">
                    <a:pos x="12" y="36"/>
                  </a:cxn>
                  <a:cxn ang="0">
                    <a:pos x="8" y="44"/>
                  </a:cxn>
                  <a:cxn ang="0">
                    <a:pos x="4" y="50"/>
                  </a:cxn>
                  <a:cxn ang="0">
                    <a:pos x="0" y="38"/>
                  </a:cxn>
                  <a:cxn ang="0">
                    <a:pos x="4" y="28"/>
                  </a:cxn>
                  <a:cxn ang="0">
                    <a:pos x="14" y="24"/>
                  </a:cxn>
                  <a:cxn ang="0">
                    <a:pos x="22" y="20"/>
                  </a:cxn>
                  <a:cxn ang="0">
                    <a:pos x="26" y="14"/>
                  </a:cxn>
                  <a:cxn ang="0">
                    <a:pos x="32" y="22"/>
                  </a:cxn>
                  <a:cxn ang="0">
                    <a:pos x="36" y="24"/>
                  </a:cxn>
                  <a:cxn ang="0">
                    <a:pos x="42" y="18"/>
                  </a:cxn>
                  <a:cxn ang="0">
                    <a:pos x="50" y="8"/>
                  </a:cxn>
                  <a:cxn ang="0">
                    <a:pos x="54" y="10"/>
                  </a:cxn>
                  <a:cxn ang="0">
                    <a:pos x="58" y="10"/>
                  </a:cxn>
                  <a:cxn ang="0">
                    <a:pos x="58" y="4"/>
                  </a:cxn>
                  <a:cxn ang="0">
                    <a:pos x="62" y="0"/>
                  </a:cxn>
                  <a:cxn ang="0">
                    <a:pos x="68" y="6"/>
                  </a:cxn>
                  <a:cxn ang="0">
                    <a:pos x="72" y="14"/>
                  </a:cxn>
                  <a:cxn ang="0">
                    <a:pos x="74" y="28"/>
                  </a:cxn>
                  <a:cxn ang="0">
                    <a:pos x="74" y="42"/>
                  </a:cxn>
                  <a:cxn ang="0">
                    <a:pos x="66" y="44"/>
                  </a:cxn>
                  <a:cxn ang="0">
                    <a:pos x="64" y="36"/>
                  </a:cxn>
                  <a:cxn ang="0">
                    <a:pos x="58" y="42"/>
                  </a:cxn>
                  <a:cxn ang="0">
                    <a:pos x="54" y="46"/>
                  </a:cxn>
                  <a:cxn ang="0">
                    <a:pos x="58" y="58"/>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2" name="Freeform 275">
                <a:extLst>
                  <a:ext uri="{FF2B5EF4-FFF2-40B4-BE49-F238E27FC236}">
                    <a16:creationId xmlns:a16="http://schemas.microsoft.com/office/drawing/2014/main" id="{EAA90630-FE82-4DB1-B022-C8F5505154B5}"/>
                  </a:ext>
                </a:extLst>
              </p:cNvPr>
              <p:cNvSpPr>
                <a:spLocks/>
              </p:cNvSpPr>
              <p:nvPr/>
            </p:nvSpPr>
            <p:spPr bwMode="auto">
              <a:xfrm>
                <a:off x="9388918" y="3782554"/>
                <a:ext cx="33079" cy="42352"/>
              </a:xfrm>
              <a:custGeom>
                <a:avLst/>
                <a:gdLst/>
                <a:ahLst/>
                <a:cxnLst>
                  <a:cxn ang="0">
                    <a:pos x="0" y="4"/>
                  </a:cxn>
                  <a:cxn ang="0">
                    <a:pos x="12" y="0"/>
                  </a:cxn>
                  <a:cxn ang="0">
                    <a:pos x="18" y="2"/>
                  </a:cxn>
                  <a:cxn ang="0">
                    <a:pos x="18" y="16"/>
                  </a:cxn>
                  <a:cxn ang="0">
                    <a:pos x="18" y="22"/>
                  </a:cxn>
                  <a:cxn ang="0">
                    <a:pos x="10" y="18"/>
                  </a:cxn>
                  <a:cxn ang="0">
                    <a:pos x="4" y="12"/>
                  </a:cxn>
                  <a:cxn ang="0">
                    <a:pos x="0" y="4"/>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3" name="Freeform 276">
                <a:extLst>
                  <a:ext uri="{FF2B5EF4-FFF2-40B4-BE49-F238E27FC236}">
                    <a16:creationId xmlns:a16="http://schemas.microsoft.com/office/drawing/2014/main" id="{92EEDCF0-4AB1-44D2-B8DF-3E6ED4E8ED9E}"/>
                  </a:ext>
                </a:extLst>
              </p:cNvPr>
              <p:cNvSpPr>
                <a:spLocks/>
              </p:cNvSpPr>
              <p:nvPr/>
            </p:nvSpPr>
            <p:spPr bwMode="auto">
              <a:xfrm>
                <a:off x="9271276" y="3751758"/>
                <a:ext cx="36756" cy="46203"/>
              </a:xfrm>
              <a:custGeom>
                <a:avLst/>
                <a:gdLst/>
                <a:ahLst/>
                <a:cxnLst>
                  <a:cxn ang="0">
                    <a:pos x="0" y="0"/>
                  </a:cxn>
                  <a:cxn ang="0">
                    <a:pos x="10" y="2"/>
                  </a:cxn>
                  <a:cxn ang="0">
                    <a:pos x="20" y="10"/>
                  </a:cxn>
                  <a:cxn ang="0">
                    <a:pos x="18" y="22"/>
                  </a:cxn>
                  <a:cxn ang="0">
                    <a:pos x="12" y="24"/>
                  </a:cxn>
                  <a:cxn ang="0">
                    <a:pos x="6" y="10"/>
                  </a:cxn>
                  <a:cxn ang="0">
                    <a:pos x="2" y="6"/>
                  </a:cxn>
                  <a:cxn ang="0">
                    <a:pos x="0" y="0"/>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4" name="Freeform 277">
                <a:extLst>
                  <a:ext uri="{FF2B5EF4-FFF2-40B4-BE49-F238E27FC236}">
                    <a16:creationId xmlns:a16="http://schemas.microsoft.com/office/drawing/2014/main" id="{340A9EED-F020-49FF-A33C-FFB0607AE934}"/>
                  </a:ext>
                </a:extLst>
              </p:cNvPr>
              <p:cNvSpPr>
                <a:spLocks/>
              </p:cNvSpPr>
              <p:nvPr/>
            </p:nvSpPr>
            <p:spPr bwMode="auto">
              <a:xfrm>
                <a:off x="9319058" y="3809504"/>
                <a:ext cx="40431" cy="38501"/>
              </a:xfrm>
              <a:custGeom>
                <a:avLst/>
                <a:gdLst/>
                <a:ahLst/>
                <a:cxnLst>
                  <a:cxn ang="0">
                    <a:pos x="0" y="0"/>
                  </a:cxn>
                  <a:cxn ang="0">
                    <a:pos x="0" y="10"/>
                  </a:cxn>
                  <a:cxn ang="0">
                    <a:pos x="0" y="20"/>
                  </a:cxn>
                  <a:cxn ang="0">
                    <a:pos x="6" y="16"/>
                  </a:cxn>
                  <a:cxn ang="0">
                    <a:pos x="18" y="8"/>
                  </a:cxn>
                  <a:cxn ang="0">
                    <a:pos x="22" y="2"/>
                  </a:cxn>
                  <a:cxn ang="0">
                    <a:pos x="14" y="0"/>
                  </a:cxn>
                  <a:cxn ang="0">
                    <a:pos x="8" y="2"/>
                  </a:cxn>
                  <a:cxn ang="0">
                    <a:pos x="0" y="0"/>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5" name="Freeform 278">
                <a:extLst>
                  <a:ext uri="{FF2B5EF4-FFF2-40B4-BE49-F238E27FC236}">
                    <a16:creationId xmlns:a16="http://schemas.microsoft.com/office/drawing/2014/main" id="{665A9C94-945C-4E03-B665-44EA761392C4}"/>
                  </a:ext>
                </a:extLst>
              </p:cNvPr>
              <p:cNvSpPr>
                <a:spLocks/>
              </p:cNvSpPr>
              <p:nvPr/>
            </p:nvSpPr>
            <p:spPr bwMode="auto">
              <a:xfrm>
                <a:off x="9330106" y="3832628"/>
                <a:ext cx="44107" cy="53905"/>
              </a:xfrm>
              <a:custGeom>
                <a:avLst/>
                <a:gdLst/>
                <a:ahLst/>
                <a:cxnLst>
                  <a:cxn ang="0">
                    <a:pos x="0" y="18"/>
                  </a:cxn>
                  <a:cxn ang="0">
                    <a:pos x="6" y="26"/>
                  </a:cxn>
                  <a:cxn ang="0">
                    <a:pos x="14" y="28"/>
                  </a:cxn>
                  <a:cxn ang="0">
                    <a:pos x="14" y="16"/>
                  </a:cxn>
                  <a:cxn ang="0">
                    <a:pos x="18" y="12"/>
                  </a:cxn>
                  <a:cxn ang="0">
                    <a:pos x="24" y="8"/>
                  </a:cxn>
                  <a:cxn ang="0">
                    <a:pos x="22" y="4"/>
                  </a:cxn>
                  <a:cxn ang="0">
                    <a:pos x="16" y="0"/>
                  </a:cxn>
                  <a:cxn ang="0">
                    <a:pos x="10" y="2"/>
                  </a:cxn>
                  <a:cxn ang="0">
                    <a:pos x="8" y="10"/>
                  </a:cxn>
                  <a:cxn ang="0">
                    <a:pos x="4" y="16"/>
                  </a:cxn>
                  <a:cxn ang="0">
                    <a:pos x="0" y="18"/>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6" name="Freeform 279">
                <a:extLst>
                  <a:ext uri="{FF2B5EF4-FFF2-40B4-BE49-F238E27FC236}">
                    <a16:creationId xmlns:a16="http://schemas.microsoft.com/office/drawing/2014/main" id="{C429C865-8E06-49FE-B33F-E7C29BBB064F}"/>
                  </a:ext>
                </a:extLst>
              </p:cNvPr>
              <p:cNvSpPr>
                <a:spLocks/>
              </p:cNvSpPr>
              <p:nvPr/>
            </p:nvSpPr>
            <p:spPr bwMode="auto">
              <a:xfrm>
                <a:off x="9271290" y="3382127"/>
                <a:ext cx="55133"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7" name="Freeform 280">
                <a:extLst>
                  <a:ext uri="{FF2B5EF4-FFF2-40B4-BE49-F238E27FC236}">
                    <a16:creationId xmlns:a16="http://schemas.microsoft.com/office/drawing/2014/main" id="{BDC6A298-8C83-4170-8A33-93F4225BE86A}"/>
                  </a:ext>
                </a:extLst>
              </p:cNvPr>
              <p:cNvSpPr>
                <a:spLocks/>
              </p:cNvSpPr>
              <p:nvPr/>
            </p:nvSpPr>
            <p:spPr bwMode="auto">
              <a:xfrm>
                <a:off x="8929452" y="3547695"/>
                <a:ext cx="69836" cy="57754"/>
              </a:xfrm>
              <a:custGeom>
                <a:avLst/>
                <a:gdLst/>
                <a:ahLst/>
                <a:cxnLst>
                  <a:cxn ang="0">
                    <a:pos x="10" y="6"/>
                  </a:cxn>
                  <a:cxn ang="0">
                    <a:pos x="20" y="0"/>
                  </a:cxn>
                  <a:cxn ang="0">
                    <a:pos x="30" y="0"/>
                  </a:cxn>
                  <a:cxn ang="0">
                    <a:pos x="38" y="2"/>
                  </a:cxn>
                  <a:cxn ang="0">
                    <a:pos x="34" y="8"/>
                  </a:cxn>
                  <a:cxn ang="0">
                    <a:pos x="30" y="14"/>
                  </a:cxn>
                  <a:cxn ang="0">
                    <a:pos x="30" y="24"/>
                  </a:cxn>
                  <a:cxn ang="0">
                    <a:pos x="22" y="26"/>
                  </a:cxn>
                  <a:cxn ang="0">
                    <a:pos x="16" y="30"/>
                  </a:cxn>
                  <a:cxn ang="0">
                    <a:pos x="6" y="28"/>
                  </a:cxn>
                  <a:cxn ang="0">
                    <a:pos x="0" y="20"/>
                  </a:cxn>
                  <a:cxn ang="0">
                    <a:pos x="0" y="10"/>
                  </a:cxn>
                  <a:cxn ang="0">
                    <a:pos x="10" y="6"/>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548" name="Group 547">
                <a:extLst>
                  <a:ext uri="{FF2B5EF4-FFF2-40B4-BE49-F238E27FC236}">
                    <a16:creationId xmlns:a16="http://schemas.microsoft.com/office/drawing/2014/main" id="{E4222AA6-8910-4468-BC48-AD3D501E5665}"/>
                  </a:ext>
                </a:extLst>
              </p:cNvPr>
              <p:cNvGrpSpPr/>
              <p:nvPr/>
            </p:nvGrpSpPr>
            <p:grpSpPr>
              <a:xfrm>
                <a:off x="9539617" y="2677537"/>
                <a:ext cx="470479" cy="508234"/>
                <a:chOff x="7333362" y="1914811"/>
                <a:chExt cx="384587" cy="362382"/>
              </a:xfrm>
              <a:grpFill/>
              <a:effectLst/>
            </p:grpSpPr>
            <p:sp>
              <p:nvSpPr>
                <p:cNvPr id="609" name="Freeform 282">
                  <a:extLst>
                    <a:ext uri="{FF2B5EF4-FFF2-40B4-BE49-F238E27FC236}">
                      <a16:creationId xmlns:a16="http://schemas.microsoft.com/office/drawing/2014/main" id="{2ACCE1D1-0FD3-4E5A-92E9-2A047D8AB7A8}"/>
                    </a:ext>
                  </a:extLst>
                </p:cNvPr>
                <p:cNvSpPr>
                  <a:spLocks/>
                </p:cNvSpPr>
                <p:nvPr/>
              </p:nvSpPr>
              <p:spPr bwMode="auto">
                <a:xfrm>
                  <a:off x="7396458" y="2200324"/>
                  <a:ext cx="60092" cy="35689"/>
                </a:xfrm>
                <a:custGeom>
                  <a:avLst/>
                  <a:gdLst/>
                  <a:ahLst/>
                  <a:cxnLst>
                    <a:cxn ang="0">
                      <a:pos x="30" y="16"/>
                    </a:cxn>
                    <a:cxn ang="0">
                      <a:pos x="24" y="14"/>
                    </a:cxn>
                    <a:cxn ang="0">
                      <a:pos x="18" y="18"/>
                    </a:cxn>
                    <a:cxn ang="0">
                      <a:pos x="14" y="26"/>
                    </a:cxn>
                    <a:cxn ang="0">
                      <a:pos x="6" y="24"/>
                    </a:cxn>
                    <a:cxn ang="0">
                      <a:pos x="6" y="18"/>
                    </a:cxn>
                    <a:cxn ang="0">
                      <a:pos x="0" y="14"/>
                    </a:cxn>
                    <a:cxn ang="0">
                      <a:pos x="8" y="8"/>
                    </a:cxn>
                    <a:cxn ang="0">
                      <a:pos x="16" y="8"/>
                    </a:cxn>
                    <a:cxn ang="0">
                      <a:pos x="24" y="6"/>
                    </a:cxn>
                    <a:cxn ang="0">
                      <a:pos x="28" y="0"/>
                    </a:cxn>
                    <a:cxn ang="0">
                      <a:pos x="36" y="0"/>
                    </a:cxn>
                    <a:cxn ang="0">
                      <a:pos x="40" y="6"/>
                    </a:cxn>
                    <a:cxn ang="0">
                      <a:pos x="38" y="8"/>
                    </a:cxn>
                    <a:cxn ang="0">
                      <a:pos x="34" y="14"/>
                    </a:cxn>
                    <a:cxn ang="0">
                      <a:pos x="30" y="16"/>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10" name="Freeform 283">
                  <a:extLst>
                    <a:ext uri="{FF2B5EF4-FFF2-40B4-BE49-F238E27FC236}">
                      <a16:creationId xmlns:a16="http://schemas.microsoft.com/office/drawing/2014/main" id="{790E4D67-23AA-4288-96EB-BF5B8A0CEDD4}"/>
                    </a:ext>
                  </a:extLst>
                </p:cNvPr>
                <p:cNvSpPr>
                  <a:spLocks/>
                </p:cNvSpPr>
                <p:nvPr/>
              </p:nvSpPr>
              <p:spPr bwMode="auto">
                <a:xfrm>
                  <a:off x="7333362" y="2208560"/>
                  <a:ext cx="57087" cy="68633"/>
                </a:xfrm>
                <a:custGeom>
                  <a:avLst/>
                  <a:gdLst/>
                  <a:ahLst/>
                  <a:cxnLst>
                    <a:cxn ang="0">
                      <a:pos x="4" y="12"/>
                    </a:cxn>
                    <a:cxn ang="0">
                      <a:pos x="10" y="8"/>
                    </a:cxn>
                    <a:cxn ang="0">
                      <a:pos x="16" y="0"/>
                    </a:cxn>
                    <a:cxn ang="0">
                      <a:pos x="24" y="0"/>
                    </a:cxn>
                    <a:cxn ang="0">
                      <a:pos x="28" y="6"/>
                    </a:cxn>
                    <a:cxn ang="0">
                      <a:pos x="34" y="10"/>
                    </a:cxn>
                    <a:cxn ang="0">
                      <a:pos x="38" y="16"/>
                    </a:cxn>
                    <a:cxn ang="0">
                      <a:pos x="36" y="24"/>
                    </a:cxn>
                    <a:cxn ang="0">
                      <a:pos x="32" y="26"/>
                    </a:cxn>
                    <a:cxn ang="0">
                      <a:pos x="30" y="32"/>
                    </a:cxn>
                    <a:cxn ang="0">
                      <a:pos x="30" y="40"/>
                    </a:cxn>
                    <a:cxn ang="0">
                      <a:pos x="26" y="50"/>
                    </a:cxn>
                    <a:cxn ang="0">
                      <a:pos x="18" y="48"/>
                    </a:cxn>
                    <a:cxn ang="0">
                      <a:pos x="18" y="44"/>
                    </a:cxn>
                    <a:cxn ang="0">
                      <a:pos x="20" y="36"/>
                    </a:cxn>
                    <a:cxn ang="0">
                      <a:pos x="12" y="36"/>
                    </a:cxn>
                    <a:cxn ang="0">
                      <a:pos x="14" y="30"/>
                    </a:cxn>
                    <a:cxn ang="0">
                      <a:pos x="18" y="24"/>
                    </a:cxn>
                    <a:cxn ang="0">
                      <a:pos x="18" y="20"/>
                    </a:cxn>
                    <a:cxn ang="0">
                      <a:pos x="16" y="14"/>
                    </a:cxn>
                    <a:cxn ang="0">
                      <a:pos x="8" y="16"/>
                    </a:cxn>
                    <a:cxn ang="0">
                      <a:pos x="0" y="18"/>
                    </a:cxn>
                    <a:cxn ang="0">
                      <a:pos x="4" y="12"/>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611" name="Group 610">
                  <a:extLst>
                    <a:ext uri="{FF2B5EF4-FFF2-40B4-BE49-F238E27FC236}">
                      <a16:creationId xmlns:a16="http://schemas.microsoft.com/office/drawing/2014/main" id="{0FA887C1-265D-4E4C-82BF-2ACB850A8A54}"/>
                    </a:ext>
                  </a:extLst>
                </p:cNvPr>
                <p:cNvGrpSpPr/>
                <p:nvPr/>
              </p:nvGrpSpPr>
              <p:grpSpPr>
                <a:xfrm>
                  <a:off x="7369416" y="1914811"/>
                  <a:ext cx="348533" cy="304731"/>
                  <a:chOff x="7369416" y="1914811"/>
                  <a:chExt cx="348533" cy="304731"/>
                </a:xfrm>
                <a:grpFill/>
              </p:grpSpPr>
              <p:sp>
                <p:nvSpPr>
                  <p:cNvPr id="612" name="Freeform 281">
                    <a:extLst>
                      <a:ext uri="{FF2B5EF4-FFF2-40B4-BE49-F238E27FC236}">
                        <a16:creationId xmlns:a16="http://schemas.microsoft.com/office/drawing/2014/main" id="{E07B37C4-30C1-47EE-87BD-7E22941CD832}"/>
                      </a:ext>
                    </a:extLst>
                  </p:cNvPr>
                  <p:cNvSpPr>
                    <a:spLocks/>
                  </p:cNvSpPr>
                  <p:nvPr/>
                </p:nvSpPr>
                <p:spPr bwMode="auto">
                  <a:xfrm>
                    <a:off x="7579737" y="1914811"/>
                    <a:ext cx="138212" cy="107067"/>
                  </a:xfrm>
                  <a:custGeom>
                    <a:avLst/>
                    <a:gdLst/>
                    <a:ahLst/>
                    <a:cxnLst>
                      <a:cxn ang="0">
                        <a:pos x="30" y="0"/>
                      </a:cxn>
                      <a:cxn ang="0">
                        <a:pos x="38" y="6"/>
                      </a:cxn>
                      <a:cxn ang="0">
                        <a:pos x="48" y="16"/>
                      </a:cxn>
                      <a:cxn ang="0">
                        <a:pos x="66" y="26"/>
                      </a:cxn>
                      <a:cxn ang="0">
                        <a:pos x="76" y="30"/>
                      </a:cxn>
                      <a:cxn ang="0">
                        <a:pos x="84" y="24"/>
                      </a:cxn>
                      <a:cxn ang="0">
                        <a:pos x="90" y="24"/>
                      </a:cxn>
                      <a:cxn ang="0">
                        <a:pos x="84" y="30"/>
                      </a:cxn>
                      <a:cxn ang="0">
                        <a:pos x="88" y="36"/>
                      </a:cxn>
                      <a:cxn ang="0">
                        <a:pos x="92" y="40"/>
                      </a:cxn>
                      <a:cxn ang="0">
                        <a:pos x="84" y="46"/>
                      </a:cxn>
                      <a:cxn ang="0">
                        <a:pos x="80" y="48"/>
                      </a:cxn>
                      <a:cxn ang="0">
                        <a:pos x="74" y="46"/>
                      </a:cxn>
                      <a:cxn ang="0">
                        <a:pos x="68" y="48"/>
                      </a:cxn>
                      <a:cxn ang="0">
                        <a:pos x="58" y="52"/>
                      </a:cxn>
                      <a:cxn ang="0">
                        <a:pos x="52" y="60"/>
                      </a:cxn>
                      <a:cxn ang="0">
                        <a:pos x="52" y="66"/>
                      </a:cxn>
                      <a:cxn ang="0">
                        <a:pos x="44" y="62"/>
                      </a:cxn>
                      <a:cxn ang="0">
                        <a:pos x="36" y="56"/>
                      </a:cxn>
                      <a:cxn ang="0">
                        <a:pos x="28" y="54"/>
                      </a:cxn>
                      <a:cxn ang="0">
                        <a:pos x="24" y="56"/>
                      </a:cxn>
                      <a:cxn ang="0">
                        <a:pos x="22" y="60"/>
                      </a:cxn>
                      <a:cxn ang="0">
                        <a:pos x="16" y="56"/>
                      </a:cxn>
                      <a:cxn ang="0">
                        <a:pos x="10" y="54"/>
                      </a:cxn>
                      <a:cxn ang="0">
                        <a:pos x="8" y="58"/>
                      </a:cxn>
                      <a:cxn ang="0">
                        <a:pos x="10" y="64"/>
                      </a:cxn>
                      <a:cxn ang="0">
                        <a:pos x="16" y="66"/>
                      </a:cxn>
                      <a:cxn ang="0">
                        <a:pos x="14" y="72"/>
                      </a:cxn>
                      <a:cxn ang="0">
                        <a:pos x="8" y="74"/>
                      </a:cxn>
                      <a:cxn ang="0">
                        <a:pos x="2" y="78"/>
                      </a:cxn>
                      <a:cxn ang="0">
                        <a:pos x="2" y="68"/>
                      </a:cxn>
                      <a:cxn ang="0">
                        <a:pos x="0" y="60"/>
                      </a:cxn>
                      <a:cxn ang="0">
                        <a:pos x="0" y="52"/>
                      </a:cxn>
                      <a:cxn ang="0">
                        <a:pos x="6" y="50"/>
                      </a:cxn>
                      <a:cxn ang="0">
                        <a:pos x="10" y="44"/>
                      </a:cxn>
                      <a:cxn ang="0">
                        <a:pos x="10" y="38"/>
                      </a:cxn>
                      <a:cxn ang="0">
                        <a:pos x="16" y="38"/>
                      </a:cxn>
                      <a:cxn ang="0">
                        <a:pos x="22" y="42"/>
                      </a:cxn>
                      <a:cxn ang="0">
                        <a:pos x="28" y="40"/>
                      </a:cxn>
                      <a:cxn ang="0">
                        <a:pos x="30" y="16"/>
                      </a:cxn>
                      <a:cxn ang="0">
                        <a:pos x="30" y="0"/>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13" name="Freeform 284">
                    <a:extLst>
                      <a:ext uri="{FF2B5EF4-FFF2-40B4-BE49-F238E27FC236}">
                        <a16:creationId xmlns:a16="http://schemas.microsoft.com/office/drawing/2014/main" id="{CD4369BA-2543-47B8-9C71-CC8698CAD279}"/>
                      </a:ext>
                    </a:extLst>
                  </p:cNvPr>
                  <p:cNvSpPr>
                    <a:spLocks/>
                  </p:cNvSpPr>
                  <p:nvPr/>
                </p:nvSpPr>
                <p:spPr bwMode="auto">
                  <a:xfrm>
                    <a:off x="7369416" y="2016387"/>
                    <a:ext cx="261400" cy="203155"/>
                  </a:xfrm>
                  <a:custGeom>
                    <a:avLst/>
                    <a:gdLst/>
                    <a:ahLst/>
                    <a:cxnLst>
                      <a:cxn ang="0">
                        <a:pos x="12" y="128"/>
                      </a:cxn>
                      <a:cxn ang="0">
                        <a:pos x="32" y="112"/>
                      </a:cxn>
                      <a:cxn ang="0">
                        <a:pos x="60" y="110"/>
                      </a:cxn>
                      <a:cxn ang="0">
                        <a:pos x="80" y="100"/>
                      </a:cxn>
                      <a:cxn ang="0">
                        <a:pos x="92" y="82"/>
                      </a:cxn>
                      <a:cxn ang="0">
                        <a:pos x="100" y="80"/>
                      </a:cxn>
                      <a:cxn ang="0">
                        <a:pos x="110" y="82"/>
                      </a:cxn>
                      <a:cxn ang="0">
                        <a:pos x="140" y="52"/>
                      </a:cxn>
                      <a:cxn ang="0">
                        <a:pos x="144" y="30"/>
                      </a:cxn>
                      <a:cxn ang="0">
                        <a:pos x="146" y="10"/>
                      </a:cxn>
                      <a:cxn ang="0">
                        <a:pos x="160" y="12"/>
                      </a:cxn>
                      <a:cxn ang="0">
                        <a:pos x="158" y="2"/>
                      </a:cxn>
                      <a:cxn ang="0">
                        <a:pos x="166" y="10"/>
                      </a:cxn>
                      <a:cxn ang="0">
                        <a:pos x="172" y="28"/>
                      </a:cxn>
                      <a:cxn ang="0">
                        <a:pos x="168" y="48"/>
                      </a:cxn>
                      <a:cxn ang="0">
                        <a:pos x="158" y="66"/>
                      </a:cxn>
                      <a:cxn ang="0">
                        <a:pos x="154" y="86"/>
                      </a:cxn>
                      <a:cxn ang="0">
                        <a:pos x="152" y="98"/>
                      </a:cxn>
                      <a:cxn ang="0">
                        <a:pos x="152" y="108"/>
                      </a:cxn>
                      <a:cxn ang="0">
                        <a:pos x="148" y="118"/>
                      </a:cxn>
                      <a:cxn ang="0">
                        <a:pos x="138" y="116"/>
                      </a:cxn>
                      <a:cxn ang="0">
                        <a:pos x="126" y="116"/>
                      </a:cxn>
                      <a:cxn ang="0">
                        <a:pos x="126" y="128"/>
                      </a:cxn>
                      <a:cxn ang="0">
                        <a:pos x="116" y="126"/>
                      </a:cxn>
                      <a:cxn ang="0">
                        <a:pos x="102" y="126"/>
                      </a:cxn>
                      <a:cxn ang="0">
                        <a:pos x="90" y="122"/>
                      </a:cxn>
                      <a:cxn ang="0">
                        <a:pos x="92" y="132"/>
                      </a:cxn>
                      <a:cxn ang="0">
                        <a:pos x="80" y="144"/>
                      </a:cxn>
                      <a:cxn ang="0">
                        <a:pos x="68" y="140"/>
                      </a:cxn>
                      <a:cxn ang="0">
                        <a:pos x="70" y="130"/>
                      </a:cxn>
                      <a:cxn ang="0">
                        <a:pos x="56" y="124"/>
                      </a:cxn>
                      <a:cxn ang="0">
                        <a:pos x="38" y="130"/>
                      </a:cxn>
                      <a:cxn ang="0">
                        <a:pos x="18" y="134"/>
                      </a:cxn>
                      <a:cxn ang="0">
                        <a:pos x="2" y="138"/>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549" name="Freeform 285">
                <a:extLst>
                  <a:ext uri="{FF2B5EF4-FFF2-40B4-BE49-F238E27FC236}">
                    <a16:creationId xmlns:a16="http://schemas.microsoft.com/office/drawing/2014/main" id="{448F52EF-C5FC-40B4-B534-E7EAFB5E7F2D}"/>
                  </a:ext>
                </a:extLst>
              </p:cNvPr>
              <p:cNvSpPr>
                <a:spLocks/>
              </p:cNvSpPr>
              <p:nvPr/>
            </p:nvSpPr>
            <p:spPr bwMode="auto">
              <a:xfrm>
                <a:off x="9447727" y="2931673"/>
                <a:ext cx="91891" cy="138608"/>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0" name="Freeform 286">
                <a:extLst>
                  <a:ext uri="{FF2B5EF4-FFF2-40B4-BE49-F238E27FC236}">
                    <a16:creationId xmlns:a16="http://schemas.microsoft.com/office/drawing/2014/main" id="{8E26217D-86AF-4B57-A4B2-0DB51168364A}"/>
                  </a:ext>
                </a:extLst>
              </p:cNvPr>
              <p:cNvSpPr>
                <a:spLocks/>
              </p:cNvSpPr>
              <p:nvPr/>
            </p:nvSpPr>
            <p:spPr bwMode="auto">
              <a:xfrm>
                <a:off x="9392598" y="2769941"/>
                <a:ext cx="180106" cy="184811"/>
              </a:xfrm>
              <a:custGeom>
                <a:avLst/>
                <a:gdLst/>
                <a:ahLst/>
                <a:cxnLst>
                  <a:cxn ang="0">
                    <a:pos x="24" y="92"/>
                  </a:cxn>
                  <a:cxn ang="0">
                    <a:pos x="12" y="94"/>
                  </a:cxn>
                  <a:cxn ang="0">
                    <a:pos x="8" y="88"/>
                  </a:cxn>
                  <a:cxn ang="0">
                    <a:pos x="12" y="80"/>
                  </a:cxn>
                  <a:cxn ang="0">
                    <a:pos x="12" y="70"/>
                  </a:cxn>
                  <a:cxn ang="0">
                    <a:pos x="16" y="60"/>
                  </a:cxn>
                  <a:cxn ang="0">
                    <a:pos x="6" y="60"/>
                  </a:cxn>
                  <a:cxn ang="0">
                    <a:pos x="0" y="56"/>
                  </a:cxn>
                  <a:cxn ang="0">
                    <a:pos x="6" y="48"/>
                  </a:cxn>
                  <a:cxn ang="0">
                    <a:pos x="22" y="38"/>
                  </a:cxn>
                  <a:cxn ang="0">
                    <a:pos x="28" y="32"/>
                  </a:cxn>
                  <a:cxn ang="0">
                    <a:pos x="36" y="24"/>
                  </a:cxn>
                  <a:cxn ang="0">
                    <a:pos x="40" y="22"/>
                  </a:cxn>
                  <a:cxn ang="0">
                    <a:pos x="50" y="26"/>
                  </a:cxn>
                  <a:cxn ang="0">
                    <a:pos x="60" y="24"/>
                  </a:cxn>
                  <a:cxn ang="0">
                    <a:pos x="62" y="16"/>
                  </a:cxn>
                  <a:cxn ang="0">
                    <a:pos x="72" y="16"/>
                  </a:cxn>
                  <a:cxn ang="0">
                    <a:pos x="80" y="10"/>
                  </a:cxn>
                  <a:cxn ang="0">
                    <a:pos x="82" y="4"/>
                  </a:cxn>
                  <a:cxn ang="0">
                    <a:pos x="88" y="0"/>
                  </a:cxn>
                  <a:cxn ang="0">
                    <a:pos x="98" y="8"/>
                  </a:cxn>
                  <a:cxn ang="0">
                    <a:pos x="92" y="12"/>
                  </a:cxn>
                  <a:cxn ang="0">
                    <a:pos x="84" y="18"/>
                  </a:cxn>
                  <a:cxn ang="0">
                    <a:pos x="80" y="28"/>
                  </a:cxn>
                  <a:cxn ang="0">
                    <a:pos x="78" y="38"/>
                  </a:cxn>
                  <a:cxn ang="0">
                    <a:pos x="76" y="42"/>
                  </a:cxn>
                  <a:cxn ang="0">
                    <a:pos x="68" y="46"/>
                  </a:cxn>
                  <a:cxn ang="0">
                    <a:pos x="52" y="52"/>
                  </a:cxn>
                  <a:cxn ang="0">
                    <a:pos x="48" y="58"/>
                  </a:cxn>
                  <a:cxn ang="0">
                    <a:pos x="48" y="66"/>
                  </a:cxn>
                  <a:cxn ang="0">
                    <a:pos x="52" y="76"/>
                  </a:cxn>
                  <a:cxn ang="0">
                    <a:pos x="56" y="80"/>
                  </a:cxn>
                  <a:cxn ang="0">
                    <a:pos x="60" y="84"/>
                  </a:cxn>
                  <a:cxn ang="0">
                    <a:pos x="50" y="86"/>
                  </a:cxn>
                  <a:cxn ang="0">
                    <a:pos x="40" y="90"/>
                  </a:cxn>
                  <a:cxn ang="0">
                    <a:pos x="36" y="96"/>
                  </a:cxn>
                  <a:cxn ang="0">
                    <a:pos x="24" y="92"/>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1" name="Freeform 288">
                <a:extLst>
                  <a:ext uri="{FF2B5EF4-FFF2-40B4-BE49-F238E27FC236}">
                    <a16:creationId xmlns:a16="http://schemas.microsoft.com/office/drawing/2014/main" id="{90F8C0B4-6992-481F-9F11-804F708F8603}"/>
                  </a:ext>
                </a:extLst>
              </p:cNvPr>
              <p:cNvSpPr>
                <a:spLocks/>
              </p:cNvSpPr>
              <p:nvPr/>
            </p:nvSpPr>
            <p:spPr bwMode="auto">
              <a:xfrm>
                <a:off x="8672174" y="3470684"/>
                <a:ext cx="227890" cy="261815"/>
              </a:xfrm>
              <a:custGeom>
                <a:avLst/>
                <a:gdLst/>
                <a:ahLst/>
                <a:cxnLst>
                  <a:cxn ang="0">
                    <a:pos x="12" y="14"/>
                  </a:cxn>
                  <a:cxn ang="0">
                    <a:pos x="20" y="14"/>
                  </a:cxn>
                  <a:cxn ang="0">
                    <a:pos x="24" y="18"/>
                  </a:cxn>
                  <a:cxn ang="0">
                    <a:pos x="32" y="18"/>
                  </a:cxn>
                  <a:cxn ang="0">
                    <a:pos x="34" y="10"/>
                  </a:cxn>
                  <a:cxn ang="0">
                    <a:pos x="28" y="8"/>
                  </a:cxn>
                  <a:cxn ang="0">
                    <a:pos x="28" y="0"/>
                  </a:cxn>
                  <a:cxn ang="0">
                    <a:pos x="40" y="0"/>
                  </a:cxn>
                  <a:cxn ang="0">
                    <a:pos x="40" y="4"/>
                  </a:cxn>
                  <a:cxn ang="0">
                    <a:pos x="50" y="14"/>
                  </a:cxn>
                  <a:cxn ang="0">
                    <a:pos x="52" y="24"/>
                  </a:cxn>
                  <a:cxn ang="0">
                    <a:pos x="52" y="28"/>
                  </a:cxn>
                  <a:cxn ang="0">
                    <a:pos x="74" y="26"/>
                  </a:cxn>
                  <a:cxn ang="0">
                    <a:pos x="80" y="36"/>
                  </a:cxn>
                  <a:cxn ang="0">
                    <a:pos x="82" y="46"/>
                  </a:cxn>
                  <a:cxn ang="0">
                    <a:pos x="68" y="46"/>
                  </a:cxn>
                  <a:cxn ang="0">
                    <a:pos x="68" y="56"/>
                  </a:cxn>
                  <a:cxn ang="0">
                    <a:pos x="76" y="60"/>
                  </a:cxn>
                  <a:cxn ang="0">
                    <a:pos x="100" y="84"/>
                  </a:cxn>
                  <a:cxn ang="0">
                    <a:pos x="120" y="106"/>
                  </a:cxn>
                  <a:cxn ang="0">
                    <a:pos x="124" y="120"/>
                  </a:cxn>
                  <a:cxn ang="0">
                    <a:pos x="122" y="134"/>
                  </a:cxn>
                  <a:cxn ang="0">
                    <a:pos x="112" y="134"/>
                  </a:cxn>
                  <a:cxn ang="0">
                    <a:pos x="110" y="128"/>
                  </a:cxn>
                  <a:cxn ang="0">
                    <a:pos x="104" y="128"/>
                  </a:cxn>
                  <a:cxn ang="0">
                    <a:pos x="102" y="136"/>
                  </a:cxn>
                  <a:cxn ang="0">
                    <a:pos x="90" y="136"/>
                  </a:cxn>
                  <a:cxn ang="0">
                    <a:pos x="90" y="130"/>
                  </a:cxn>
                  <a:cxn ang="0">
                    <a:pos x="94" y="118"/>
                  </a:cxn>
                  <a:cxn ang="0">
                    <a:pos x="94" y="108"/>
                  </a:cxn>
                  <a:cxn ang="0">
                    <a:pos x="84" y="98"/>
                  </a:cxn>
                  <a:cxn ang="0">
                    <a:pos x="80" y="82"/>
                  </a:cxn>
                  <a:cxn ang="0">
                    <a:pos x="64" y="64"/>
                  </a:cxn>
                  <a:cxn ang="0">
                    <a:pos x="52" y="72"/>
                  </a:cxn>
                  <a:cxn ang="0">
                    <a:pos x="40" y="68"/>
                  </a:cxn>
                  <a:cxn ang="0">
                    <a:pos x="20" y="80"/>
                  </a:cxn>
                  <a:cxn ang="0">
                    <a:pos x="20" y="66"/>
                  </a:cxn>
                  <a:cxn ang="0">
                    <a:pos x="24" y="62"/>
                  </a:cxn>
                  <a:cxn ang="0">
                    <a:pos x="20" y="48"/>
                  </a:cxn>
                  <a:cxn ang="0">
                    <a:pos x="12" y="46"/>
                  </a:cxn>
                  <a:cxn ang="0">
                    <a:pos x="12" y="38"/>
                  </a:cxn>
                  <a:cxn ang="0">
                    <a:pos x="0" y="32"/>
                  </a:cxn>
                  <a:cxn ang="0">
                    <a:pos x="14" y="24"/>
                  </a:cxn>
                  <a:cxn ang="0">
                    <a:pos x="12" y="14"/>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2" name="Freeform 289">
                <a:extLst>
                  <a:ext uri="{FF2B5EF4-FFF2-40B4-BE49-F238E27FC236}">
                    <a16:creationId xmlns:a16="http://schemas.microsoft.com/office/drawing/2014/main" id="{8FA72774-1E4A-493E-A9D5-6DA2E4D7EE5F}"/>
                  </a:ext>
                </a:extLst>
              </p:cNvPr>
              <p:cNvSpPr>
                <a:spLocks/>
              </p:cNvSpPr>
              <p:nvPr/>
            </p:nvSpPr>
            <p:spPr bwMode="auto">
              <a:xfrm>
                <a:off x="8326663" y="2415725"/>
                <a:ext cx="933609" cy="400426"/>
              </a:xfrm>
              <a:custGeom>
                <a:avLst/>
                <a:gdLst/>
                <a:ahLst/>
                <a:cxnLst>
                  <a:cxn ang="0">
                    <a:pos x="8" y="54"/>
                  </a:cxn>
                  <a:cxn ang="0">
                    <a:pos x="30" y="44"/>
                  </a:cxn>
                  <a:cxn ang="0">
                    <a:pos x="80" y="28"/>
                  </a:cxn>
                  <a:cxn ang="0">
                    <a:pos x="112" y="44"/>
                  </a:cxn>
                  <a:cxn ang="0">
                    <a:pos x="152" y="50"/>
                  </a:cxn>
                  <a:cxn ang="0">
                    <a:pos x="166" y="32"/>
                  </a:cxn>
                  <a:cxn ang="0">
                    <a:pos x="168" y="4"/>
                  </a:cxn>
                  <a:cxn ang="0">
                    <a:pos x="186" y="2"/>
                  </a:cxn>
                  <a:cxn ang="0">
                    <a:pos x="224" y="14"/>
                  </a:cxn>
                  <a:cxn ang="0">
                    <a:pos x="236" y="36"/>
                  </a:cxn>
                  <a:cxn ang="0">
                    <a:pos x="276" y="32"/>
                  </a:cxn>
                  <a:cxn ang="0">
                    <a:pos x="306" y="42"/>
                  </a:cxn>
                  <a:cxn ang="0">
                    <a:pos x="322" y="52"/>
                  </a:cxn>
                  <a:cxn ang="0">
                    <a:pos x="350" y="60"/>
                  </a:cxn>
                  <a:cxn ang="0">
                    <a:pos x="398" y="52"/>
                  </a:cxn>
                  <a:cxn ang="0">
                    <a:pos x="416" y="38"/>
                  </a:cxn>
                  <a:cxn ang="0">
                    <a:pos x="434" y="42"/>
                  </a:cxn>
                  <a:cxn ang="0">
                    <a:pos x="458" y="44"/>
                  </a:cxn>
                  <a:cxn ang="0">
                    <a:pos x="448" y="60"/>
                  </a:cxn>
                  <a:cxn ang="0">
                    <a:pos x="468" y="86"/>
                  </a:cxn>
                  <a:cxn ang="0">
                    <a:pos x="486" y="82"/>
                  </a:cxn>
                  <a:cxn ang="0">
                    <a:pos x="508" y="112"/>
                  </a:cxn>
                  <a:cxn ang="0">
                    <a:pos x="480" y="110"/>
                  </a:cxn>
                  <a:cxn ang="0">
                    <a:pos x="442" y="132"/>
                  </a:cxn>
                  <a:cxn ang="0">
                    <a:pos x="412" y="146"/>
                  </a:cxn>
                  <a:cxn ang="0">
                    <a:pos x="380" y="144"/>
                  </a:cxn>
                  <a:cxn ang="0">
                    <a:pos x="380" y="168"/>
                  </a:cxn>
                  <a:cxn ang="0">
                    <a:pos x="362" y="184"/>
                  </a:cxn>
                  <a:cxn ang="0">
                    <a:pos x="300" y="194"/>
                  </a:cxn>
                  <a:cxn ang="0">
                    <a:pos x="242" y="204"/>
                  </a:cxn>
                  <a:cxn ang="0">
                    <a:pos x="190" y="190"/>
                  </a:cxn>
                  <a:cxn ang="0">
                    <a:pos x="130" y="178"/>
                  </a:cxn>
                  <a:cxn ang="0">
                    <a:pos x="102" y="154"/>
                  </a:cxn>
                  <a:cxn ang="0">
                    <a:pos x="58" y="142"/>
                  </a:cxn>
                  <a:cxn ang="0">
                    <a:pos x="46" y="126"/>
                  </a:cxn>
                  <a:cxn ang="0">
                    <a:pos x="52" y="110"/>
                  </a:cxn>
                  <a:cxn ang="0">
                    <a:pos x="30" y="84"/>
                  </a:cxn>
                  <a:cxn ang="0">
                    <a:pos x="4" y="72"/>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553" name="Group 552">
                <a:extLst>
                  <a:ext uri="{FF2B5EF4-FFF2-40B4-BE49-F238E27FC236}">
                    <a16:creationId xmlns:a16="http://schemas.microsoft.com/office/drawing/2014/main" id="{9402C82D-F885-492B-9DC4-FC276D831DF5}"/>
                  </a:ext>
                </a:extLst>
              </p:cNvPr>
              <p:cNvGrpSpPr/>
              <p:nvPr/>
            </p:nvGrpSpPr>
            <p:grpSpPr>
              <a:xfrm>
                <a:off x="884238" y="722359"/>
                <a:ext cx="4528363" cy="2998614"/>
                <a:chOff x="877982" y="722359"/>
                <a:chExt cx="4528366" cy="2998619"/>
              </a:xfrm>
              <a:grpFill/>
            </p:grpSpPr>
            <p:sp>
              <p:nvSpPr>
                <p:cNvPr id="559" name="Freeform 14">
                  <a:extLst>
                    <a:ext uri="{FF2B5EF4-FFF2-40B4-BE49-F238E27FC236}">
                      <a16:creationId xmlns:a16="http://schemas.microsoft.com/office/drawing/2014/main" id="{6086F86F-C732-45A4-8365-DCCBCBE4E0F4}"/>
                    </a:ext>
                  </a:extLst>
                </p:cNvPr>
                <p:cNvSpPr>
                  <a:spLocks/>
                </p:cNvSpPr>
                <p:nvPr/>
              </p:nvSpPr>
              <p:spPr bwMode="auto">
                <a:xfrm>
                  <a:off x="2340880" y="3131889"/>
                  <a:ext cx="885826" cy="589089"/>
                </a:xfrm>
                <a:custGeom>
                  <a:avLst/>
                  <a:gdLst/>
                  <a:ahLst/>
                  <a:cxnLst>
                    <a:cxn ang="0">
                      <a:pos x="76" y="18"/>
                    </a:cxn>
                    <a:cxn ang="0">
                      <a:pos x="146" y="18"/>
                    </a:cxn>
                    <a:cxn ang="0">
                      <a:pos x="196" y="38"/>
                    </a:cxn>
                    <a:cxn ang="0">
                      <a:pos x="226" y="62"/>
                    </a:cxn>
                    <a:cxn ang="0">
                      <a:pos x="258" y="58"/>
                    </a:cxn>
                    <a:cxn ang="0">
                      <a:pos x="282" y="96"/>
                    </a:cxn>
                    <a:cxn ang="0">
                      <a:pos x="318" y="116"/>
                    </a:cxn>
                    <a:cxn ang="0">
                      <a:pos x="308" y="152"/>
                    </a:cxn>
                    <a:cxn ang="0">
                      <a:pos x="312" y="192"/>
                    </a:cxn>
                    <a:cxn ang="0">
                      <a:pos x="338" y="234"/>
                    </a:cxn>
                    <a:cxn ang="0">
                      <a:pos x="376" y="244"/>
                    </a:cxn>
                    <a:cxn ang="0">
                      <a:pos x="424" y="220"/>
                    </a:cxn>
                    <a:cxn ang="0">
                      <a:pos x="442" y="192"/>
                    </a:cxn>
                    <a:cxn ang="0">
                      <a:pos x="482" y="194"/>
                    </a:cxn>
                    <a:cxn ang="0">
                      <a:pos x="470" y="220"/>
                    </a:cxn>
                    <a:cxn ang="0">
                      <a:pos x="464" y="246"/>
                    </a:cxn>
                    <a:cxn ang="0">
                      <a:pos x="452" y="246"/>
                    </a:cxn>
                    <a:cxn ang="0">
                      <a:pos x="416" y="254"/>
                    </a:cxn>
                    <a:cxn ang="0">
                      <a:pos x="424" y="272"/>
                    </a:cxn>
                    <a:cxn ang="0">
                      <a:pos x="412" y="282"/>
                    </a:cxn>
                    <a:cxn ang="0">
                      <a:pos x="402" y="288"/>
                    </a:cxn>
                    <a:cxn ang="0">
                      <a:pos x="392" y="300"/>
                    </a:cxn>
                    <a:cxn ang="0">
                      <a:pos x="364" y="280"/>
                    </a:cxn>
                    <a:cxn ang="0">
                      <a:pos x="338" y="284"/>
                    </a:cxn>
                    <a:cxn ang="0">
                      <a:pos x="298" y="276"/>
                    </a:cxn>
                    <a:cxn ang="0">
                      <a:pos x="254" y="260"/>
                    </a:cxn>
                    <a:cxn ang="0">
                      <a:pos x="218" y="240"/>
                    </a:cxn>
                    <a:cxn ang="0">
                      <a:pos x="186" y="212"/>
                    </a:cxn>
                    <a:cxn ang="0">
                      <a:pos x="192" y="186"/>
                    </a:cxn>
                    <a:cxn ang="0">
                      <a:pos x="156" y="146"/>
                    </a:cxn>
                    <a:cxn ang="0">
                      <a:pos x="126" y="120"/>
                    </a:cxn>
                    <a:cxn ang="0">
                      <a:pos x="100" y="86"/>
                    </a:cxn>
                    <a:cxn ang="0">
                      <a:pos x="72" y="48"/>
                    </a:cxn>
                    <a:cxn ang="0">
                      <a:pos x="50" y="20"/>
                    </a:cxn>
                    <a:cxn ang="0">
                      <a:pos x="40" y="38"/>
                    </a:cxn>
                    <a:cxn ang="0">
                      <a:pos x="64" y="76"/>
                    </a:cxn>
                    <a:cxn ang="0">
                      <a:pos x="90" y="108"/>
                    </a:cxn>
                    <a:cxn ang="0">
                      <a:pos x="106" y="146"/>
                    </a:cxn>
                    <a:cxn ang="0">
                      <a:pos x="120" y="156"/>
                    </a:cxn>
                    <a:cxn ang="0">
                      <a:pos x="108" y="158"/>
                    </a:cxn>
                    <a:cxn ang="0">
                      <a:pos x="84" y="134"/>
                    </a:cxn>
                    <a:cxn ang="0">
                      <a:pos x="72" y="108"/>
                    </a:cxn>
                    <a:cxn ang="0">
                      <a:pos x="48" y="98"/>
                    </a:cxn>
                    <a:cxn ang="0">
                      <a:pos x="42" y="84"/>
                    </a:cxn>
                    <a:cxn ang="0">
                      <a:pos x="46" y="74"/>
                    </a:cxn>
                    <a:cxn ang="0">
                      <a:pos x="30" y="56"/>
                    </a:cxn>
                    <a:cxn ang="0">
                      <a:pos x="12" y="24"/>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0" name="Freeform 2">
                  <a:extLst>
                    <a:ext uri="{FF2B5EF4-FFF2-40B4-BE49-F238E27FC236}">
                      <a16:creationId xmlns:a16="http://schemas.microsoft.com/office/drawing/2014/main" id="{54CF9D0B-36A7-4894-94DD-39A0873E3FFB}"/>
                    </a:ext>
                  </a:extLst>
                </p:cNvPr>
                <p:cNvSpPr>
                  <a:spLocks/>
                </p:cNvSpPr>
                <p:nvPr/>
              </p:nvSpPr>
              <p:spPr bwMode="auto">
                <a:xfrm>
                  <a:off x="2090946" y="1314570"/>
                  <a:ext cx="305076" cy="200214"/>
                </a:xfrm>
                <a:custGeom>
                  <a:avLst/>
                  <a:gdLst/>
                  <a:ahLst/>
                  <a:cxnLst>
                    <a:cxn ang="0">
                      <a:pos x="20" y="6"/>
                    </a:cxn>
                    <a:cxn ang="0">
                      <a:pos x="20" y="14"/>
                    </a:cxn>
                    <a:cxn ang="0">
                      <a:pos x="28" y="22"/>
                    </a:cxn>
                    <a:cxn ang="0">
                      <a:pos x="28" y="28"/>
                    </a:cxn>
                    <a:cxn ang="0">
                      <a:pos x="24" y="34"/>
                    </a:cxn>
                    <a:cxn ang="0">
                      <a:pos x="20" y="44"/>
                    </a:cxn>
                    <a:cxn ang="0">
                      <a:pos x="12" y="54"/>
                    </a:cxn>
                    <a:cxn ang="0">
                      <a:pos x="8" y="68"/>
                    </a:cxn>
                    <a:cxn ang="0">
                      <a:pos x="0" y="76"/>
                    </a:cxn>
                    <a:cxn ang="0">
                      <a:pos x="12" y="80"/>
                    </a:cxn>
                    <a:cxn ang="0">
                      <a:pos x="20" y="84"/>
                    </a:cxn>
                    <a:cxn ang="0">
                      <a:pos x="32" y="92"/>
                    </a:cxn>
                    <a:cxn ang="0">
                      <a:pos x="42" y="104"/>
                    </a:cxn>
                    <a:cxn ang="0">
                      <a:pos x="54" y="100"/>
                    </a:cxn>
                    <a:cxn ang="0">
                      <a:pos x="68" y="92"/>
                    </a:cxn>
                    <a:cxn ang="0">
                      <a:pos x="80" y="92"/>
                    </a:cxn>
                    <a:cxn ang="0">
                      <a:pos x="86" y="82"/>
                    </a:cxn>
                    <a:cxn ang="0">
                      <a:pos x="90" y="72"/>
                    </a:cxn>
                    <a:cxn ang="0">
                      <a:pos x="102" y="66"/>
                    </a:cxn>
                    <a:cxn ang="0">
                      <a:pos x="106" y="58"/>
                    </a:cxn>
                    <a:cxn ang="0">
                      <a:pos x="120" y="50"/>
                    </a:cxn>
                    <a:cxn ang="0">
                      <a:pos x="140" y="40"/>
                    </a:cxn>
                    <a:cxn ang="0">
                      <a:pos x="166" y="32"/>
                    </a:cxn>
                    <a:cxn ang="0">
                      <a:pos x="158" y="26"/>
                    </a:cxn>
                    <a:cxn ang="0">
                      <a:pos x="142" y="16"/>
                    </a:cxn>
                    <a:cxn ang="0">
                      <a:pos x="128" y="8"/>
                    </a:cxn>
                    <a:cxn ang="0">
                      <a:pos x="114" y="10"/>
                    </a:cxn>
                    <a:cxn ang="0">
                      <a:pos x="106" y="16"/>
                    </a:cxn>
                    <a:cxn ang="0">
                      <a:pos x="94" y="14"/>
                    </a:cxn>
                    <a:cxn ang="0">
                      <a:pos x="74" y="6"/>
                    </a:cxn>
                    <a:cxn ang="0">
                      <a:pos x="72" y="0"/>
                    </a:cxn>
                    <a:cxn ang="0">
                      <a:pos x="54" y="0"/>
                    </a:cxn>
                    <a:cxn ang="0">
                      <a:pos x="52" y="6"/>
                    </a:cxn>
                    <a:cxn ang="0">
                      <a:pos x="34" y="4"/>
                    </a:cxn>
                    <a:cxn ang="0">
                      <a:pos x="20" y="6"/>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1" name="Freeform 3">
                  <a:extLst>
                    <a:ext uri="{FF2B5EF4-FFF2-40B4-BE49-F238E27FC236}">
                      <a16:creationId xmlns:a16="http://schemas.microsoft.com/office/drawing/2014/main" id="{835816F1-6F71-4D60-AB3F-7B27147CA96B}"/>
                    </a:ext>
                  </a:extLst>
                </p:cNvPr>
                <p:cNvSpPr>
                  <a:spLocks/>
                </p:cNvSpPr>
                <p:nvPr/>
              </p:nvSpPr>
              <p:spPr bwMode="auto">
                <a:xfrm>
                  <a:off x="2293105" y="1387733"/>
                  <a:ext cx="521938" cy="261818"/>
                </a:xfrm>
                <a:custGeom>
                  <a:avLst/>
                  <a:gdLst/>
                  <a:ahLst/>
                  <a:cxnLst>
                    <a:cxn ang="0">
                      <a:pos x="104" y="82"/>
                    </a:cxn>
                    <a:cxn ang="0">
                      <a:pos x="52" y="78"/>
                    </a:cxn>
                    <a:cxn ang="0">
                      <a:pos x="10" y="74"/>
                    </a:cxn>
                    <a:cxn ang="0">
                      <a:pos x="30" y="62"/>
                    </a:cxn>
                    <a:cxn ang="0">
                      <a:pos x="56" y="54"/>
                    </a:cxn>
                    <a:cxn ang="0">
                      <a:pos x="34" y="56"/>
                    </a:cxn>
                    <a:cxn ang="0">
                      <a:pos x="14" y="52"/>
                    </a:cxn>
                    <a:cxn ang="0">
                      <a:pos x="0" y="42"/>
                    </a:cxn>
                    <a:cxn ang="0">
                      <a:pos x="12" y="30"/>
                    </a:cxn>
                    <a:cxn ang="0">
                      <a:pos x="26" y="14"/>
                    </a:cxn>
                    <a:cxn ang="0">
                      <a:pos x="74" y="0"/>
                    </a:cxn>
                    <a:cxn ang="0">
                      <a:pos x="74" y="12"/>
                    </a:cxn>
                    <a:cxn ang="0">
                      <a:pos x="84" y="22"/>
                    </a:cxn>
                    <a:cxn ang="0">
                      <a:pos x="106" y="12"/>
                    </a:cxn>
                    <a:cxn ang="0">
                      <a:pos x="118" y="24"/>
                    </a:cxn>
                    <a:cxn ang="0">
                      <a:pos x="128" y="26"/>
                    </a:cxn>
                    <a:cxn ang="0">
                      <a:pos x="144" y="18"/>
                    </a:cxn>
                    <a:cxn ang="0">
                      <a:pos x="142" y="10"/>
                    </a:cxn>
                    <a:cxn ang="0">
                      <a:pos x="162" y="26"/>
                    </a:cxn>
                    <a:cxn ang="0">
                      <a:pos x="172" y="48"/>
                    </a:cxn>
                    <a:cxn ang="0">
                      <a:pos x="176" y="34"/>
                    </a:cxn>
                    <a:cxn ang="0">
                      <a:pos x="170" y="4"/>
                    </a:cxn>
                    <a:cxn ang="0">
                      <a:pos x="192" y="4"/>
                    </a:cxn>
                    <a:cxn ang="0">
                      <a:pos x="216" y="24"/>
                    </a:cxn>
                    <a:cxn ang="0">
                      <a:pos x="230" y="52"/>
                    </a:cxn>
                    <a:cxn ang="0">
                      <a:pos x="228" y="66"/>
                    </a:cxn>
                    <a:cxn ang="0">
                      <a:pos x="248" y="82"/>
                    </a:cxn>
                    <a:cxn ang="0">
                      <a:pos x="268" y="90"/>
                    </a:cxn>
                    <a:cxn ang="0">
                      <a:pos x="280" y="104"/>
                    </a:cxn>
                    <a:cxn ang="0">
                      <a:pos x="254" y="106"/>
                    </a:cxn>
                    <a:cxn ang="0">
                      <a:pos x="268" y="116"/>
                    </a:cxn>
                    <a:cxn ang="0">
                      <a:pos x="262" y="128"/>
                    </a:cxn>
                    <a:cxn ang="0">
                      <a:pos x="216" y="128"/>
                    </a:cxn>
                    <a:cxn ang="0">
                      <a:pos x="202" y="122"/>
                    </a:cxn>
                    <a:cxn ang="0">
                      <a:pos x="184" y="122"/>
                    </a:cxn>
                    <a:cxn ang="0">
                      <a:pos x="152" y="134"/>
                    </a:cxn>
                    <a:cxn ang="0">
                      <a:pos x="84" y="130"/>
                    </a:cxn>
                    <a:cxn ang="0">
                      <a:pos x="40" y="118"/>
                    </a:cxn>
                    <a:cxn ang="0">
                      <a:pos x="30" y="92"/>
                    </a:cxn>
                    <a:cxn ang="0">
                      <a:pos x="80" y="88"/>
                    </a:cxn>
                    <a:cxn ang="0">
                      <a:pos x="110" y="90"/>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2" name="Freeform 4">
                  <a:extLst>
                    <a:ext uri="{FF2B5EF4-FFF2-40B4-BE49-F238E27FC236}">
                      <a16:creationId xmlns:a16="http://schemas.microsoft.com/office/drawing/2014/main" id="{6074FB23-A359-4EEE-813C-46E5D8EC87AC}"/>
                    </a:ext>
                  </a:extLst>
                </p:cNvPr>
                <p:cNvSpPr>
                  <a:spLocks/>
                </p:cNvSpPr>
                <p:nvPr/>
              </p:nvSpPr>
              <p:spPr bwMode="auto">
                <a:xfrm>
                  <a:off x="2333518" y="1168269"/>
                  <a:ext cx="349184" cy="157860"/>
                </a:xfrm>
                <a:custGeom>
                  <a:avLst/>
                  <a:gdLst/>
                  <a:ahLst/>
                  <a:cxnLst>
                    <a:cxn ang="0">
                      <a:pos x="98" y="56"/>
                    </a:cxn>
                    <a:cxn ang="0">
                      <a:pos x="80" y="56"/>
                    </a:cxn>
                    <a:cxn ang="0">
                      <a:pos x="58" y="56"/>
                    </a:cxn>
                    <a:cxn ang="0">
                      <a:pos x="62" y="48"/>
                    </a:cxn>
                    <a:cxn ang="0">
                      <a:pos x="52" y="50"/>
                    </a:cxn>
                    <a:cxn ang="0">
                      <a:pos x="48" y="58"/>
                    </a:cxn>
                    <a:cxn ang="0">
                      <a:pos x="30" y="62"/>
                    </a:cxn>
                    <a:cxn ang="0">
                      <a:pos x="20" y="58"/>
                    </a:cxn>
                    <a:cxn ang="0">
                      <a:pos x="2" y="56"/>
                    </a:cxn>
                    <a:cxn ang="0">
                      <a:pos x="0" y="48"/>
                    </a:cxn>
                    <a:cxn ang="0">
                      <a:pos x="18" y="46"/>
                    </a:cxn>
                    <a:cxn ang="0">
                      <a:pos x="4" y="42"/>
                    </a:cxn>
                    <a:cxn ang="0">
                      <a:pos x="10" y="36"/>
                    </a:cxn>
                    <a:cxn ang="0">
                      <a:pos x="34" y="34"/>
                    </a:cxn>
                    <a:cxn ang="0">
                      <a:pos x="16" y="30"/>
                    </a:cxn>
                    <a:cxn ang="0">
                      <a:pos x="18" y="24"/>
                    </a:cxn>
                    <a:cxn ang="0">
                      <a:pos x="26" y="20"/>
                    </a:cxn>
                    <a:cxn ang="0">
                      <a:pos x="34" y="16"/>
                    </a:cxn>
                    <a:cxn ang="0">
                      <a:pos x="50" y="14"/>
                    </a:cxn>
                    <a:cxn ang="0">
                      <a:pos x="58" y="22"/>
                    </a:cxn>
                    <a:cxn ang="0">
                      <a:pos x="66" y="20"/>
                    </a:cxn>
                    <a:cxn ang="0">
                      <a:pos x="74" y="20"/>
                    </a:cxn>
                    <a:cxn ang="0">
                      <a:pos x="88" y="28"/>
                    </a:cxn>
                    <a:cxn ang="0">
                      <a:pos x="98" y="36"/>
                    </a:cxn>
                    <a:cxn ang="0">
                      <a:pos x="98" y="40"/>
                    </a:cxn>
                    <a:cxn ang="0">
                      <a:pos x="98" y="42"/>
                    </a:cxn>
                    <a:cxn ang="0">
                      <a:pos x="100" y="44"/>
                    </a:cxn>
                    <a:cxn ang="0">
                      <a:pos x="136" y="44"/>
                    </a:cxn>
                    <a:cxn ang="0">
                      <a:pos x="136" y="38"/>
                    </a:cxn>
                    <a:cxn ang="0">
                      <a:pos x="118" y="34"/>
                    </a:cxn>
                    <a:cxn ang="0">
                      <a:pos x="130" y="28"/>
                    </a:cxn>
                    <a:cxn ang="0">
                      <a:pos x="128" y="24"/>
                    </a:cxn>
                    <a:cxn ang="0">
                      <a:pos x="116" y="20"/>
                    </a:cxn>
                    <a:cxn ang="0">
                      <a:pos x="122" y="10"/>
                    </a:cxn>
                    <a:cxn ang="0">
                      <a:pos x="130" y="0"/>
                    </a:cxn>
                    <a:cxn ang="0">
                      <a:pos x="140" y="2"/>
                    </a:cxn>
                    <a:cxn ang="0">
                      <a:pos x="142" y="8"/>
                    </a:cxn>
                    <a:cxn ang="0">
                      <a:pos x="148" y="16"/>
                    </a:cxn>
                    <a:cxn ang="0">
                      <a:pos x="146" y="22"/>
                    </a:cxn>
                    <a:cxn ang="0">
                      <a:pos x="148" y="30"/>
                    </a:cxn>
                    <a:cxn ang="0">
                      <a:pos x="162" y="34"/>
                    </a:cxn>
                    <a:cxn ang="0">
                      <a:pos x="168" y="34"/>
                    </a:cxn>
                    <a:cxn ang="0">
                      <a:pos x="172" y="28"/>
                    </a:cxn>
                    <a:cxn ang="0">
                      <a:pos x="184" y="28"/>
                    </a:cxn>
                    <a:cxn ang="0">
                      <a:pos x="190" y="34"/>
                    </a:cxn>
                    <a:cxn ang="0">
                      <a:pos x="190" y="48"/>
                    </a:cxn>
                    <a:cxn ang="0">
                      <a:pos x="182" y="58"/>
                    </a:cxn>
                    <a:cxn ang="0">
                      <a:pos x="168" y="64"/>
                    </a:cxn>
                    <a:cxn ang="0">
                      <a:pos x="148" y="58"/>
                    </a:cxn>
                    <a:cxn ang="0">
                      <a:pos x="134" y="64"/>
                    </a:cxn>
                    <a:cxn ang="0">
                      <a:pos x="114" y="66"/>
                    </a:cxn>
                    <a:cxn ang="0">
                      <a:pos x="96" y="76"/>
                    </a:cxn>
                    <a:cxn ang="0">
                      <a:pos x="74" y="82"/>
                    </a:cxn>
                    <a:cxn ang="0">
                      <a:pos x="58" y="78"/>
                    </a:cxn>
                    <a:cxn ang="0">
                      <a:pos x="50" y="70"/>
                    </a:cxn>
                    <a:cxn ang="0">
                      <a:pos x="62" y="64"/>
                    </a:cxn>
                    <a:cxn ang="0">
                      <a:pos x="80" y="64"/>
                    </a:cxn>
                    <a:cxn ang="0">
                      <a:pos x="96" y="62"/>
                    </a:cxn>
                    <a:cxn ang="0">
                      <a:pos x="98" y="56"/>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3" name="Freeform 5">
                  <a:extLst>
                    <a:ext uri="{FF2B5EF4-FFF2-40B4-BE49-F238E27FC236}">
                      <a16:creationId xmlns:a16="http://schemas.microsoft.com/office/drawing/2014/main" id="{76D7A584-4D42-4A48-9A74-A6B9CC87CC38}"/>
                    </a:ext>
                  </a:extLst>
                </p:cNvPr>
                <p:cNvSpPr>
                  <a:spLocks/>
                </p:cNvSpPr>
                <p:nvPr/>
              </p:nvSpPr>
              <p:spPr bwMode="auto">
                <a:xfrm>
                  <a:off x="2682732" y="1002697"/>
                  <a:ext cx="194808" cy="107807"/>
                </a:xfrm>
                <a:custGeom>
                  <a:avLst/>
                  <a:gdLst/>
                  <a:ahLst/>
                  <a:cxnLst>
                    <a:cxn ang="0">
                      <a:pos x="0" y="12"/>
                    </a:cxn>
                    <a:cxn ang="0">
                      <a:pos x="16" y="16"/>
                    </a:cxn>
                    <a:cxn ang="0">
                      <a:pos x="26" y="20"/>
                    </a:cxn>
                    <a:cxn ang="0">
                      <a:pos x="34" y="28"/>
                    </a:cxn>
                    <a:cxn ang="0">
                      <a:pos x="32" y="30"/>
                    </a:cxn>
                    <a:cxn ang="0">
                      <a:pos x="18" y="28"/>
                    </a:cxn>
                    <a:cxn ang="0">
                      <a:pos x="10" y="30"/>
                    </a:cxn>
                    <a:cxn ang="0">
                      <a:pos x="8" y="40"/>
                    </a:cxn>
                    <a:cxn ang="0">
                      <a:pos x="20" y="42"/>
                    </a:cxn>
                    <a:cxn ang="0">
                      <a:pos x="34" y="40"/>
                    </a:cxn>
                    <a:cxn ang="0">
                      <a:pos x="50" y="38"/>
                    </a:cxn>
                    <a:cxn ang="0">
                      <a:pos x="66" y="40"/>
                    </a:cxn>
                    <a:cxn ang="0">
                      <a:pos x="74" y="46"/>
                    </a:cxn>
                    <a:cxn ang="0">
                      <a:pos x="82" y="56"/>
                    </a:cxn>
                    <a:cxn ang="0">
                      <a:pos x="98" y="56"/>
                    </a:cxn>
                    <a:cxn ang="0">
                      <a:pos x="106" y="48"/>
                    </a:cxn>
                    <a:cxn ang="0">
                      <a:pos x="94" y="38"/>
                    </a:cxn>
                    <a:cxn ang="0">
                      <a:pos x="90" y="28"/>
                    </a:cxn>
                    <a:cxn ang="0">
                      <a:pos x="80" y="20"/>
                    </a:cxn>
                    <a:cxn ang="0">
                      <a:pos x="70" y="18"/>
                    </a:cxn>
                    <a:cxn ang="0">
                      <a:pos x="64" y="12"/>
                    </a:cxn>
                    <a:cxn ang="0">
                      <a:pos x="50" y="10"/>
                    </a:cxn>
                    <a:cxn ang="0">
                      <a:pos x="44" y="20"/>
                    </a:cxn>
                    <a:cxn ang="0">
                      <a:pos x="42" y="10"/>
                    </a:cxn>
                    <a:cxn ang="0">
                      <a:pos x="40" y="2"/>
                    </a:cxn>
                    <a:cxn ang="0">
                      <a:pos x="18" y="0"/>
                    </a:cxn>
                    <a:cxn ang="0">
                      <a:pos x="0" y="2"/>
                    </a:cxn>
                    <a:cxn ang="0">
                      <a:pos x="0" y="12"/>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4" name="Freeform 6">
                  <a:extLst>
                    <a:ext uri="{FF2B5EF4-FFF2-40B4-BE49-F238E27FC236}">
                      <a16:creationId xmlns:a16="http://schemas.microsoft.com/office/drawing/2014/main" id="{BB8B0FAE-2B4E-461D-B34B-F3EC6E012827}"/>
                    </a:ext>
                  </a:extLst>
                </p:cNvPr>
                <p:cNvSpPr>
                  <a:spLocks/>
                </p:cNvSpPr>
                <p:nvPr/>
              </p:nvSpPr>
              <p:spPr bwMode="auto">
                <a:xfrm>
                  <a:off x="2712126" y="1179809"/>
                  <a:ext cx="205835" cy="107807"/>
                </a:xfrm>
                <a:custGeom>
                  <a:avLst/>
                  <a:gdLst/>
                  <a:ahLst/>
                  <a:cxnLst>
                    <a:cxn ang="0">
                      <a:pos x="104" y="52"/>
                    </a:cxn>
                    <a:cxn ang="0">
                      <a:pos x="92" y="54"/>
                    </a:cxn>
                    <a:cxn ang="0">
                      <a:pos x="70" y="56"/>
                    </a:cxn>
                    <a:cxn ang="0">
                      <a:pos x="66" y="44"/>
                    </a:cxn>
                    <a:cxn ang="0">
                      <a:pos x="74" y="36"/>
                    </a:cxn>
                    <a:cxn ang="0">
                      <a:pos x="68" y="36"/>
                    </a:cxn>
                    <a:cxn ang="0">
                      <a:pos x="58" y="34"/>
                    </a:cxn>
                    <a:cxn ang="0">
                      <a:pos x="48" y="34"/>
                    </a:cxn>
                    <a:cxn ang="0">
                      <a:pos x="36" y="38"/>
                    </a:cxn>
                    <a:cxn ang="0">
                      <a:pos x="26" y="34"/>
                    </a:cxn>
                    <a:cxn ang="0">
                      <a:pos x="8" y="20"/>
                    </a:cxn>
                    <a:cxn ang="0">
                      <a:pos x="0" y="4"/>
                    </a:cxn>
                    <a:cxn ang="0">
                      <a:pos x="8" y="0"/>
                    </a:cxn>
                    <a:cxn ang="0">
                      <a:pos x="18" y="6"/>
                    </a:cxn>
                    <a:cxn ang="0">
                      <a:pos x="26" y="14"/>
                    </a:cxn>
                    <a:cxn ang="0">
                      <a:pos x="40" y="26"/>
                    </a:cxn>
                    <a:cxn ang="0">
                      <a:pos x="48" y="24"/>
                    </a:cxn>
                    <a:cxn ang="0">
                      <a:pos x="40" y="16"/>
                    </a:cxn>
                    <a:cxn ang="0">
                      <a:pos x="40" y="10"/>
                    </a:cxn>
                    <a:cxn ang="0">
                      <a:pos x="48" y="8"/>
                    </a:cxn>
                    <a:cxn ang="0">
                      <a:pos x="58" y="16"/>
                    </a:cxn>
                    <a:cxn ang="0">
                      <a:pos x="70" y="26"/>
                    </a:cxn>
                    <a:cxn ang="0">
                      <a:pos x="74" y="20"/>
                    </a:cxn>
                    <a:cxn ang="0">
                      <a:pos x="68" y="12"/>
                    </a:cxn>
                    <a:cxn ang="0">
                      <a:pos x="62" y="4"/>
                    </a:cxn>
                    <a:cxn ang="0">
                      <a:pos x="64" y="0"/>
                    </a:cxn>
                    <a:cxn ang="0">
                      <a:pos x="78" y="2"/>
                    </a:cxn>
                    <a:cxn ang="0">
                      <a:pos x="84" y="8"/>
                    </a:cxn>
                    <a:cxn ang="0">
                      <a:pos x="92" y="4"/>
                    </a:cxn>
                    <a:cxn ang="0">
                      <a:pos x="104" y="4"/>
                    </a:cxn>
                    <a:cxn ang="0">
                      <a:pos x="108" y="10"/>
                    </a:cxn>
                    <a:cxn ang="0">
                      <a:pos x="110" y="28"/>
                    </a:cxn>
                    <a:cxn ang="0">
                      <a:pos x="112" y="36"/>
                    </a:cxn>
                    <a:cxn ang="0">
                      <a:pos x="104" y="40"/>
                    </a:cxn>
                    <a:cxn ang="0">
                      <a:pos x="104" y="52"/>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5" name="Freeform 7">
                  <a:extLst>
                    <a:ext uri="{FF2B5EF4-FFF2-40B4-BE49-F238E27FC236}">
                      <a16:creationId xmlns:a16="http://schemas.microsoft.com/office/drawing/2014/main" id="{ECEBFD46-95CB-4B64-BDF3-5C26AFC63960}"/>
                    </a:ext>
                  </a:extLst>
                </p:cNvPr>
                <p:cNvSpPr>
                  <a:spLocks/>
                </p:cNvSpPr>
                <p:nvPr/>
              </p:nvSpPr>
              <p:spPr bwMode="auto">
                <a:xfrm>
                  <a:off x="2943679" y="1152858"/>
                  <a:ext cx="496209" cy="161712"/>
                </a:xfrm>
                <a:custGeom>
                  <a:avLst/>
                  <a:gdLst/>
                  <a:ahLst/>
                  <a:cxnLst>
                    <a:cxn ang="0">
                      <a:pos x="48" y="26"/>
                    </a:cxn>
                    <a:cxn ang="0">
                      <a:pos x="34" y="28"/>
                    </a:cxn>
                    <a:cxn ang="0">
                      <a:pos x="20" y="26"/>
                    </a:cxn>
                    <a:cxn ang="0">
                      <a:pos x="6" y="20"/>
                    </a:cxn>
                    <a:cxn ang="0">
                      <a:pos x="0" y="14"/>
                    </a:cxn>
                    <a:cxn ang="0">
                      <a:pos x="2" y="4"/>
                    </a:cxn>
                    <a:cxn ang="0">
                      <a:pos x="14" y="0"/>
                    </a:cxn>
                    <a:cxn ang="0">
                      <a:pos x="32" y="6"/>
                    </a:cxn>
                    <a:cxn ang="0">
                      <a:pos x="48" y="10"/>
                    </a:cxn>
                    <a:cxn ang="0">
                      <a:pos x="54" y="18"/>
                    </a:cxn>
                    <a:cxn ang="0">
                      <a:pos x="70" y="18"/>
                    </a:cxn>
                    <a:cxn ang="0">
                      <a:pos x="88" y="14"/>
                    </a:cxn>
                    <a:cxn ang="0">
                      <a:pos x="96" y="24"/>
                    </a:cxn>
                    <a:cxn ang="0">
                      <a:pos x="96" y="34"/>
                    </a:cxn>
                    <a:cxn ang="0">
                      <a:pos x="100" y="40"/>
                    </a:cxn>
                    <a:cxn ang="0">
                      <a:pos x="120" y="52"/>
                    </a:cxn>
                    <a:cxn ang="0">
                      <a:pos x="150" y="52"/>
                    </a:cxn>
                    <a:cxn ang="0">
                      <a:pos x="172" y="54"/>
                    </a:cxn>
                    <a:cxn ang="0">
                      <a:pos x="198" y="44"/>
                    </a:cxn>
                    <a:cxn ang="0">
                      <a:pos x="236" y="46"/>
                    </a:cxn>
                    <a:cxn ang="0">
                      <a:pos x="256" y="50"/>
                    </a:cxn>
                    <a:cxn ang="0">
                      <a:pos x="270" y="56"/>
                    </a:cxn>
                    <a:cxn ang="0">
                      <a:pos x="268" y="66"/>
                    </a:cxn>
                    <a:cxn ang="0">
                      <a:pos x="262" y="70"/>
                    </a:cxn>
                    <a:cxn ang="0">
                      <a:pos x="260" y="82"/>
                    </a:cxn>
                    <a:cxn ang="0">
                      <a:pos x="222" y="84"/>
                    </a:cxn>
                    <a:cxn ang="0">
                      <a:pos x="212" y="76"/>
                    </a:cxn>
                    <a:cxn ang="0">
                      <a:pos x="206" y="84"/>
                    </a:cxn>
                    <a:cxn ang="0">
                      <a:pos x="132" y="84"/>
                    </a:cxn>
                    <a:cxn ang="0">
                      <a:pos x="130" y="74"/>
                    </a:cxn>
                    <a:cxn ang="0">
                      <a:pos x="126" y="72"/>
                    </a:cxn>
                    <a:cxn ang="0">
                      <a:pos x="120" y="78"/>
                    </a:cxn>
                    <a:cxn ang="0">
                      <a:pos x="116" y="84"/>
                    </a:cxn>
                    <a:cxn ang="0">
                      <a:pos x="92" y="80"/>
                    </a:cxn>
                    <a:cxn ang="0">
                      <a:pos x="88" y="74"/>
                    </a:cxn>
                    <a:cxn ang="0">
                      <a:pos x="84" y="78"/>
                    </a:cxn>
                    <a:cxn ang="0">
                      <a:pos x="78" y="78"/>
                    </a:cxn>
                    <a:cxn ang="0">
                      <a:pos x="72" y="70"/>
                    </a:cxn>
                    <a:cxn ang="0">
                      <a:pos x="68" y="58"/>
                    </a:cxn>
                    <a:cxn ang="0">
                      <a:pos x="68" y="54"/>
                    </a:cxn>
                    <a:cxn ang="0">
                      <a:pos x="72" y="48"/>
                    </a:cxn>
                    <a:cxn ang="0">
                      <a:pos x="64" y="38"/>
                    </a:cxn>
                    <a:cxn ang="0">
                      <a:pos x="58" y="28"/>
                    </a:cxn>
                    <a:cxn ang="0">
                      <a:pos x="48" y="26"/>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6" name="Freeform 8">
                  <a:extLst>
                    <a:ext uri="{FF2B5EF4-FFF2-40B4-BE49-F238E27FC236}">
                      <a16:creationId xmlns:a16="http://schemas.microsoft.com/office/drawing/2014/main" id="{4C218A35-6370-40B4-9A37-29CEEE562C22}"/>
                    </a:ext>
                  </a:extLst>
                </p:cNvPr>
                <p:cNvSpPr>
                  <a:spLocks/>
                </p:cNvSpPr>
                <p:nvPr/>
              </p:nvSpPr>
              <p:spPr bwMode="auto">
                <a:xfrm>
                  <a:off x="2969399" y="1341528"/>
                  <a:ext cx="165403" cy="123208"/>
                </a:xfrm>
                <a:custGeom>
                  <a:avLst/>
                  <a:gdLst/>
                  <a:ahLst/>
                  <a:cxnLst>
                    <a:cxn ang="0">
                      <a:pos x="8" y="2"/>
                    </a:cxn>
                    <a:cxn ang="0">
                      <a:pos x="0" y="14"/>
                    </a:cxn>
                    <a:cxn ang="0">
                      <a:pos x="4" y="36"/>
                    </a:cxn>
                    <a:cxn ang="0">
                      <a:pos x="8" y="50"/>
                    </a:cxn>
                    <a:cxn ang="0">
                      <a:pos x="12" y="62"/>
                    </a:cxn>
                    <a:cxn ang="0">
                      <a:pos x="24" y="64"/>
                    </a:cxn>
                    <a:cxn ang="0">
                      <a:pos x="34" y="52"/>
                    </a:cxn>
                    <a:cxn ang="0">
                      <a:pos x="30" y="42"/>
                    </a:cxn>
                    <a:cxn ang="0">
                      <a:pos x="42" y="40"/>
                    </a:cxn>
                    <a:cxn ang="0">
                      <a:pos x="60" y="40"/>
                    </a:cxn>
                    <a:cxn ang="0">
                      <a:pos x="78" y="18"/>
                    </a:cxn>
                    <a:cxn ang="0">
                      <a:pos x="90" y="2"/>
                    </a:cxn>
                    <a:cxn ang="0">
                      <a:pos x="60" y="2"/>
                    </a:cxn>
                    <a:cxn ang="0">
                      <a:pos x="42" y="0"/>
                    </a:cxn>
                    <a:cxn ang="0">
                      <a:pos x="20" y="0"/>
                    </a:cxn>
                    <a:cxn ang="0">
                      <a:pos x="8" y="2"/>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7" name="Freeform 9">
                  <a:extLst>
                    <a:ext uri="{FF2B5EF4-FFF2-40B4-BE49-F238E27FC236}">
                      <a16:creationId xmlns:a16="http://schemas.microsoft.com/office/drawing/2014/main" id="{0D128768-7A84-4A6C-87B6-DE91D6979B57}"/>
                    </a:ext>
                  </a:extLst>
                </p:cNvPr>
                <p:cNvSpPr>
                  <a:spLocks/>
                </p:cNvSpPr>
                <p:nvPr/>
              </p:nvSpPr>
              <p:spPr bwMode="auto">
                <a:xfrm>
                  <a:off x="3079669" y="729356"/>
                  <a:ext cx="900527" cy="485134"/>
                </a:xfrm>
                <a:custGeom>
                  <a:avLst/>
                  <a:gdLst/>
                  <a:ahLst/>
                  <a:cxnLst>
                    <a:cxn ang="0">
                      <a:pos x="370" y="94"/>
                    </a:cxn>
                    <a:cxn ang="0">
                      <a:pos x="324" y="130"/>
                    </a:cxn>
                    <a:cxn ang="0">
                      <a:pos x="280" y="126"/>
                    </a:cxn>
                    <a:cxn ang="0">
                      <a:pos x="296" y="138"/>
                    </a:cxn>
                    <a:cxn ang="0">
                      <a:pos x="264" y="140"/>
                    </a:cxn>
                    <a:cxn ang="0">
                      <a:pos x="254" y="148"/>
                    </a:cxn>
                    <a:cxn ang="0">
                      <a:pos x="254" y="154"/>
                    </a:cxn>
                    <a:cxn ang="0">
                      <a:pos x="268" y="170"/>
                    </a:cxn>
                    <a:cxn ang="0">
                      <a:pos x="260" y="184"/>
                    </a:cxn>
                    <a:cxn ang="0">
                      <a:pos x="220" y="206"/>
                    </a:cxn>
                    <a:cxn ang="0">
                      <a:pos x="164" y="216"/>
                    </a:cxn>
                    <a:cxn ang="0">
                      <a:pos x="206" y="232"/>
                    </a:cxn>
                    <a:cxn ang="0">
                      <a:pos x="224" y="236"/>
                    </a:cxn>
                    <a:cxn ang="0">
                      <a:pos x="172" y="252"/>
                    </a:cxn>
                    <a:cxn ang="0">
                      <a:pos x="138" y="238"/>
                    </a:cxn>
                    <a:cxn ang="0">
                      <a:pos x="88" y="244"/>
                    </a:cxn>
                    <a:cxn ang="0">
                      <a:pos x="62" y="244"/>
                    </a:cxn>
                    <a:cxn ang="0">
                      <a:pos x="42" y="224"/>
                    </a:cxn>
                    <a:cxn ang="0">
                      <a:pos x="80" y="212"/>
                    </a:cxn>
                    <a:cxn ang="0">
                      <a:pos x="88" y="196"/>
                    </a:cxn>
                    <a:cxn ang="0">
                      <a:pos x="132" y="212"/>
                    </a:cxn>
                    <a:cxn ang="0">
                      <a:pos x="140" y="194"/>
                    </a:cxn>
                    <a:cxn ang="0">
                      <a:pos x="108" y="194"/>
                    </a:cxn>
                    <a:cxn ang="0">
                      <a:pos x="106" y="180"/>
                    </a:cxn>
                    <a:cxn ang="0">
                      <a:pos x="68" y="176"/>
                    </a:cxn>
                    <a:cxn ang="0">
                      <a:pos x="114" y="160"/>
                    </a:cxn>
                    <a:cxn ang="0">
                      <a:pos x="160" y="158"/>
                    </a:cxn>
                    <a:cxn ang="0">
                      <a:pos x="114" y="138"/>
                    </a:cxn>
                    <a:cxn ang="0">
                      <a:pos x="86" y="114"/>
                    </a:cxn>
                    <a:cxn ang="0">
                      <a:pos x="144" y="120"/>
                    </a:cxn>
                    <a:cxn ang="0">
                      <a:pos x="166" y="126"/>
                    </a:cxn>
                    <a:cxn ang="0">
                      <a:pos x="168" y="104"/>
                    </a:cxn>
                    <a:cxn ang="0">
                      <a:pos x="208" y="86"/>
                    </a:cxn>
                    <a:cxn ang="0">
                      <a:pos x="226" y="68"/>
                    </a:cxn>
                    <a:cxn ang="0">
                      <a:pos x="162" y="96"/>
                    </a:cxn>
                    <a:cxn ang="0">
                      <a:pos x="128" y="100"/>
                    </a:cxn>
                    <a:cxn ang="0">
                      <a:pos x="98" y="82"/>
                    </a:cxn>
                    <a:cxn ang="0">
                      <a:pos x="62" y="78"/>
                    </a:cxn>
                    <a:cxn ang="0">
                      <a:pos x="48" y="66"/>
                    </a:cxn>
                    <a:cxn ang="0">
                      <a:pos x="32" y="66"/>
                    </a:cxn>
                    <a:cxn ang="0">
                      <a:pos x="20" y="56"/>
                    </a:cxn>
                    <a:cxn ang="0">
                      <a:pos x="36" y="50"/>
                    </a:cxn>
                    <a:cxn ang="0">
                      <a:pos x="80" y="46"/>
                    </a:cxn>
                    <a:cxn ang="0">
                      <a:pos x="102" y="28"/>
                    </a:cxn>
                    <a:cxn ang="0">
                      <a:pos x="168" y="40"/>
                    </a:cxn>
                    <a:cxn ang="0">
                      <a:pos x="164" y="18"/>
                    </a:cxn>
                    <a:cxn ang="0">
                      <a:pos x="216" y="10"/>
                    </a:cxn>
                    <a:cxn ang="0">
                      <a:pos x="254" y="22"/>
                    </a:cxn>
                    <a:cxn ang="0">
                      <a:pos x="278" y="4"/>
                    </a:cxn>
                    <a:cxn ang="0">
                      <a:pos x="298" y="2"/>
                    </a:cxn>
                    <a:cxn ang="0">
                      <a:pos x="350" y="2"/>
                    </a:cxn>
                    <a:cxn ang="0">
                      <a:pos x="388" y="16"/>
                    </a:cxn>
                    <a:cxn ang="0">
                      <a:pos x="452" y="14"/>
                    </a:cxn>
                    <a:cxn ang="0">
                      <a:pos x="482" y="40"/>
                    </a:cxn>
                    <a:cxn ang="0">
                      <a:pos x="376" y="62"/>
                    </a:cxn>
                    <a:cxn ang="0">
                      <a:pos x="398" y="70"/>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8" name="Freeform 12">
                  <a:extLst>
                    <a:ext uri="{FF2B5EF4-FFF2-40B4-BE49-F238E27FC236}">
                      <a16:creationId xmlns:a16="http://schemas.microsoft.com/office/drawing/2014/main" id="{48C9AAA5-291B-4191-BBA9-AF64B3508109}"/>
                    </a:ext>
                  </a:extLst>
                </p:cNvPr>
                <p:cNvSpPr>
                  <a:spLocks/>
                </p:cNvSpPr>
                <p:nvPr/>
              </p:nvSpPr>
              <p:spPr bwMode="auto">
                <a:xfrm>
                  <a:off x="4020627" y="2438861"/>
                  <a:ext cx="202159" cy="192513"/>
                </a:xfrm>
                <a:custGeom>
                  <a:avLst/>
                  <a:gdLst/>
                  <a:ahLst/>
                  <a:cxnLst>
                    <a:cxn ang="0">
                      <a:pos x="30" y="36"/>
                    </a:cxn>
                    <a:cxn ang="0">
                      <a:pos x="40" y="20"/>
                    </a:cxn>
                    <a:cxn ang="0">
                      <a:pos x="54" y="6"/>
                    </a:cxn>
                    <a:cxn ang="0">
                      <a:pos x="66" y="0"/>
                    </a:cxn>
                    <a:cxn ang="0">
                      <a:pos x="62" y="8"/>
                    </a:cxn>
                    <a:cxn ang="0">
                      <a:pos x="58" y="20"/>
                    </a:cxn>
                    <a:cxn ang="0">
                      <a:pos x="62" y="34"/>
                    </a:cxn>
                    <a:cxn ang="0">
                      <a:pos x="72" y="44"/>
                    </a:cxn>
                    <a:cxn ang="0">
                      <a:pos x="82" y="38"/>
                    </a:cxn>
                    <a:cxn ang="0">
                      <a:pos x="86" y="44"/>
                    </a:cxn>
                    <a:cxn ang="0">
                      <a:pos x="94" y="46"/>
                    </a:cxn>
                    <a:cxn ang="0">
                      <a:pos x="90" y="54"/>
                    </a:cxn>
                    <a:cxn ang="0">
                      <a:pos x="100" y="64"/>
                    </a:cxn>
                    <a:cxn ang="0">
                      <a:pos x="106" y="66"/>
                    </a:cxn>
                    <a:cxn ang="0">
                      <a:pos x="108" y="74"/>
                    </a:cxn>
                    <a:cxn ang="0">
                      <a:pos x="110" y="86"/>
                    </a:cxn>
                    <a:cxn ang="0">
                      <a:pos x="106" y="96"/>
                    </a:cxn>
                    <a:cxn ang="0">
                      <a:pos x="92" y="100"/>
                    </a:cxn>
                    <a:cxn ang="0">
                      <a:pos x="86" y="90"/>
                    </a:cxn>
                    <a:cxn ang="0">
                      <a:pos x="78" y="82"/>
                    </a:cxn>
                    <a:cxn ang="0">
                      <a:pos x="72" y="88"/>
                    </a:cxn>
                    <a:cxn ang="0">
                      <a:pos x="70" y="94"/>
                    </a:cxn>
                    <a:cxn ang="0">
                      <a:pos x="60" y="90"/>
                    </a:cxn>
                    <a:cxn ang="0">
                      <a:pos x="58" y="78"/>
                    </a:cxn>
                    <a:cxn ang="0">
                      <a:pos x="30" y="82"/>
                    </a:cxn>
                    <a:cxn ang="0">
                      <a:pos x="0" y="80"/>
                    </a:cxn>
                    <a:cxn ang="0">
                      <a:pos x="2" y="66"/>
                    </a:cxn>
                    <a:cxn ang="0">
                      <a:pos x="16" y="52"/>
                    </a:cxn>
                    <a:cxn ang="0">
                      <a:pos x="22" y="44"/>
                    </a:cxn>
                    <a:cxn ang="0">
                      <a:pos x="30" y="36"/>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9" name="Freeform 13">
                  <a:extLst>
                    <a:ext uri="{FF2B5EF4-FFF2-40B4-BE49-F238E27FC236}">
                      <a16:creationId xmlns:a16="http://schemas.microsoft.com/office/drawing/2014/main" id="{E31D8512-9190-43CF-95A5-CDF7AFE9BD17}"/>
                    </a:ext>
                  </a:extLst>
                </p:cNvPr>
                <p:cNvSpPr>
                  <a:spLocks/>
                </p:cNvSpPr>
                <p:nvPr/>
              </p:nvSpPr>
              <p:spPr bwMode="auto">
                <a:xfrm>
                  <a:off x="1649853" y="1476309"/>
                  <a:ext cx="2481044" cy="1328341"/>
                </a:xfrm>
                <a:custGeom>
                  <a:avLst/>
                  <a:gdLst/>
                  <a:ahLst/>
                  <a:cxnLst>
                    <a:cxn ang="0">
                      <a:pos x="1210" y="602"/>
                    </a:cxn>
                    <a:cxn ang="0">
                      <a:pos x="1278" y="596"/>
                    </a:cxn>
                    <a:cxn ang="0">
                      <a:pos x="1258" y="630"/>
                    </a:cxn>
                    <a:cxn ang="0">
                      <a:pos x="1188" y="656"/>
                    </a:cxn>
                    <a:cxn ang="0">
                      <a:pos x="1214" y="620"/>
                    </a:cxn>
                    <a:cxn ang="0">
                      <a:pos x="1160" y="612"/>
                    </a:cxn>
                    <a:cxn ang="0">
                      <a:pos x="1118" y="612"/>
                    </a:cxn>
                    <a:cxn ang="0">
                      <a:pos x="1014" y="652"/>
                    </a:cxn>
                    <a:cxn ang="0">
                      <a:pos x="980" y="668"/>
                    </a:cxn>
                    <a:cxn ang="0">
                      <a:pos x="920" y="688"/>
                    </a:cxn>
                    <a:cxn ang="0">
                      <a:pos x="940" y="648"/>
                    </a:cxn>
                    <a:cxn ang="0">
                      <a:pos x="962" y="622"/>
                    </a:cxn>
                    <a:cxn ang="0">
                      <a:pos x="892" y="590"/>
                    </a:cxn>
                    <a:cxn ang="0">
                      <a:pos x="844" y="554"/>
                    </a:cxn>
                    <a:cxn ang="0">
                      <a:pos x="786" y="568"/>
                    </a:cxn>
                    <a:cxn ang="0">
                      <a:pos x="722" y="544"/>
                    </a:cxn>
                    <a:cxn ang="0">
                      <a:pos x="250" y="516"/>
                    </a:cxn>
                    <a:cxn ang="0">
                      <a:pos x="208" y="486"/>
                    </a:cxn>
                    <a:cxn ang="0">
                      <a:pos x="194" y="448"/>
                    </a:cxn>
                    <a:cxn ang="0">
                      <a:pos x="180" y="420"/>
                    </a:cxn>
                    <a:cxn ang="0">
                      <a:pos x="136" y="372"/>
                    </a:cxn>
                    <a:cxn ang="0">
                      <a:pos x="58" y="330"/>
                    </a:cxn>
                    <a:cxn ang="0">
                      <a:pos x="18" y="64"/>
                    </a:cxn>
                    <a:cxn ang="0">
                      <a:pos x="138" y="60"/>
                    </a:cxn>
                    <a:cxn ang="0">
                      <a:pos x="230" y="64"/>
                    </a:cxn>
                    <a:cxn ang="0">
                      <a:pos x="328" y="66"/>
                    </a:cxn>
                    <a:cxn ang="0">
                      <a:pos x="410" y="110"/>
                    </a:cxn>
                    <a:cxn ang="0">
                      <a:pos x="528" y="142"/>
                    </a:cxn>
                    <a:cxn ang="0">
                      <a:pos x="600" y="112"/>
                    </a:cxn>
                    <a:cxn ang="0">
                      <a:pos x="676" y="106"/>
                    </a:cxn>
                    <a:cxn ang="0">
                      <a:pos x="716" y="134"/>
                    </a:cxn>
                    <a:cxn ang="0">
                      <a:pos x="740" y="64"/>
                    </a:cxn>
                    <a:cxn ang="0">
                      <a:pos x="718" y="12"/>
                    </a:cxn>
                    <a:cxn ang="0">
                      <a:pos x="776" y="48"/>
                    </a:cxn>
                    <a:cxn ang="0">
                      <a:pos x="812" y="98"/>
                    </a:cxn>
                    <a:cxn ang="0">
                      <a:pos x="834" y="112"/>
                    </a:cxn>
                    <a:cxn ang="0">
                      <a:pos x="886" y="74"/>
                    </a:cxn>
                    <a:cxn ang="0">
                      <a:pos x="940" y="94"/>
                    </a:cxn>
                    <a:cxn ang="0">
                      <a:pos x="916" y="152"/>
                    </a:cxn>
                    <a:cxn ang="0">
                      <a:pos x="870" y="156"/>
                    </a:cxn>
                    <a:cxn ang="0">
                      <a:pos x="816" y="172"/>
                    </a:cxn>
                    <a:cxn ang="0">
                      <a:pos x="830" y="210"/>
                    </a:cxn>
                    <a:cxn ang="0">
                      <a:pos x="778" y="222"/>
                    </a:cxn>
                    <a:cxn ang="0">
                      <a:pos x="736" y="336"/>
                    </a:cxn>
                    <a:cxn ang="0">
                      <a:pos x="800" y="374"/>
                    </a:cxn>
                    <a:cxn ang="0">
                      <a:pos x="904" y="418"/>
                    </a:cxn>
                    <a:cxn ang="0">
                      <a:pos x="944" y="484"/>
                    </a:cxn>
                    <a:cxn ang="0">
                      <a:pos x="984" y="462"/>
                    </a:cxn>
                    <a:cxn ang="0">
                      <a:pos x="1020" y="372"/>
                    </a:cxn>
                    <a:cxn ang="0">
                      <a:pos x="1004" y="304"/>
                    </a:cxn>
                    <a:cxn ang="0">
                      <a:pos x="1044" y="258"/>
                    </a:cxn>
                    <a:cxn ang="0">
                      <a:pos x="1134" y="290"/>
                    </a:cxn>
                    <a:cxn ang="0">
                      <a:pos x="1168" y="352"/>
                    </a:cxn>
                    <a:cxn ang="0">
                      <a:pos x="1228" y="328"/>
                    </a:cxn>
                    <a:cxn ang="0">
                      <a:pos x="1256" y="398"/>
                    </a:cxn>
                    <a:cxn ang="0">
                      <a:pos x="1318" y="430"/>
                    </a:cxn>
                    <a:cxn ang="0">
                      <a:pos x="1284" y="458"/>
                    </a:cxn>
                    <a:cxn ang="0">
                      <a:pos x="1348" y="458"/>
                    </a:cxn>
                    <a:cxn ang="0">
                      <a:pos x="1286" y="524"/>
                    </a:cxn>
                    <a:cxn ang="0">
                      <a:pos x="1152" y="548"/>
                    </a:cxn>
                    <a:cxn ang="0">
                      <a:pos x="1116" y="590"/>
                    </a:cxn>
                    <a:cxn ang="0">
                      <a:pos x="1202" y="548"/>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0" name="Freeform 25">
                  <a:extLst>
                    <a:ext uri="{FF2B5EF4-FFF2-40B4-BE49-F238E27FC236}">
                      <a16:creationId xmlns:a16="http://schemas.microsoft.com/office/drawing/2014/main" id="{4A74397E-EB01-481D-9B89-71B6BDEC16B5}"/>
                    </a:ext>
                  </a:extLst>
                </p:cNvPr>
                <p:cNvSpPr>
                  <a:spLocks/>
                </p:cNvSpPr>
                <p:nvPr/>
              </p:nvSpPr>
              <p:spPr bwMode="auto">
                <a:xfrm>
                  <a:off x="2642280" y="1360785"/>
                  <a:ext cx="69836" cy="53905"/>
                </a:xfrm>
                <a:custGeom>
                  <a:avLst/>
                  <a:gdLst/>
                  <a:ahLst/>
                  <a:cxnLst>
                    <a:cxn ang="0">
                      <a:pos x="6" y="0"/>
                    </a:cxn>
                    <a:cxn ang="0">
                      <a:pos x="22" y="0"/>
                    </a:cxn>
                    <a:cxn ang="0">
                      <a:pos x="36" y="0"/>
                    </a:cxn>
                    <a:cxn ang="0">
                      <a:pos x="38" y="8"/>
                    </a:cxn>
                    <a:cxn ang="0">
                      <a:pos x="34" y="20"/>
                    </a:cxn>
                    <a:cxn ang="0">
                      <a:pos x="28" y="28"/>
                    </a:cxn>
                    <a:cxn ang="0">
                      <a:pos x="22" y="24"/>
                    </a:cxn>
                    <a:cxn ang="0">
                      <a:pos x="14" y="14"/>
                    </a:cxn>
                    <a:cxn ang="0">
                      <a:pos x="6" y="10"/>
                    </a:cxn>
                    <a:cxn ang="0">
                      <a:pos x="0" y="4"/>
                    </a:cxn>
                    <a:cxn ang="0">
                      <a:pos x="6" y="0"/>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1" name="Freeform 26">
                  <a:extLst>
                    <a:ext uri="{FF2B5EF4-FFF2-40B4-BE49-F238E27FC236}">
                      <a16:creationId xmlns:a16="http://schemas.microsoft.com/office/drawing/2014/main" id="{1127CABF-E929-4799-9DFB-B863714D632D}"/>
                    </a:ext>
                  </a:extLst>
                </p:cNvPr>
                <p:cNvSpPr>
                  <a:spLocks/>
                </p:cNvSpPr>
                <p:nvPr/>
              </p:nvSpPr>
              <p:spPr bwMode="auto">
                <a:xfrm>
                  <a:off x="2182833" y="1122051"/>
                  <a:ext cx="205835" cy="111657"/>
                </a:xfrm>
                <a:custGeom>
                  <a:avLst/>
                  <a:gdLst/>
                  <a:ahLst/>
                  <a:cxnLst>
                    <a:cxn ang="0">
                      <a:pos x="0" y="50"/>
                    </a:cxn>
                    <a:cxn ang="0">
                      <a:pos x="4" y="40"/>
                    </a:cxn>
                    <a:cxn ang="0">
                      <a:pos x="16" y="38"/>
                    </a:cxn>
                    <a:cxn ang="0">
                      <a:pos x="26" y="32"/>
                    </a:cxn>
                    <a:cxn ang="0">
                      <a:pos x="36" y="26"/>
                    </a:cxn>
                    <a:cxn ang="0">
                      <a:pos x="50" y="18"/>
                    </a:cxn>
                    <a:cxn ang="0">
                      <a:pos x="58" y="10"/>
                    </a:cxn>
                    <a:cxn ang="0">
                      <a:pos x="76" y="8"/>
                    </a:cxn>
                    <a:cxn ang="0">
                      <a:pos x="86" y="8"/>
                    </a:cxn>
                    <a:cxn ang="0">
                      <a:pos x="92" y="12"/>
                    </a:cxn>
                    <a:cxn ang="0">
                      <a:pos x="96" y="0"/>
                    </a:cxn>
                    <a:cxn ang="0">
                      <a:pos x="106" y="4"/>
                    </a:cxn>
                    <a:cxn ang="0">
                      <a:pos x="112" y="8"/>
                    </a:cxn>
                    <a:cxn ang="0">
                      <a:pos x="108" y="14"/>
                    </a:cxn>
                    <a:cxn ang="0">
                      <a:pos x="100" y="16"/>
                    </a:cxn>
                    <a:cxn ang="0">
                      <a:pos x="106" y="24"/>
                    </a:cxn>
                    <a:cxn ang="0">
                      <a:pos x="104" y="30"/>
                    </a:cxn>
                    <a:cxn ang="0">
                      <a:pos x="96" y="32"/>
                    </a:cxn>
                    <a:cxn ang="0">
                      <a:pos x="90" y="38"/>
                    </a:cxn>
                    <a:cxn ang="0">
                      <a:pos x="84" y="44"/>
                    </a:cxn>
                    <a:cxn ang="0">
                      <a:pos x="74" y="42"/>
                    </a:cxn>
                    <a:cxn ang="0">
                      <a:pos x="76" y="32"/>
                    </a:cxn>
                    <a:cxn ang="0">
                      <a:pos x="72" y="28"/>
                    </a:cxn>
                    <a:cxn ang="0">
                      <a:pos x="66" y="30"/>
                    </a:cxn>
                    <a:cxn ang="0">
                      <a:pos x="64" y="34"/>
                    </a:cxn>
                    <a:cxn ang="0">
                      <a:pos x="64" y="40"/>
                    </a:cxn>
                    <a:cxn ang="0">
                      <a:pos x="60" y="48"/>
                    </a:cxn>
                    <a:cxn ang="0">
                      <a:pos x="54" y="50"/>
                    </a:cxn>
                    <a:cxn ang="0">
                      <a:pos x="48" y="48"/>
                    </a:cxn>
                    <a:cxn ang="0">
                      <a:pos x="48" y="58"/>
                    </a:cxn>
                    <a:cxn ang="0">
                      <a:pos x="34" y="58"/>
                    </a:cxn>
                    <a:cxn ang="0">
                      <a:pos x="32" y="50"/>
                    </a:cxn>
                    <a:cxn ang="0">
                      <a:pos x="24" y="50"/>
                    </a:cxn>
                    <a:cxn ang="0">
                      <a:pos x="24" y="54"/>
                    </a:cxn>
                    <a:cxn ang="0">
                      <a:pos x="8" y="54"/>
                    </a:cxn>
                    <a:cxn ang="0">
                      <a:pos x="0" y="50"/>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2" name="Freeform 27">
                  <a:extLst>
                    <a:ext uri="{FF2B5EF4-FFF2-40B4-BE49-F238E27FC236}">
                      <a16:creationId xmlns:a16="http://schemas.microsoft.com/office/drawing/2014/main" id="{1BB2488A-23A9-4329-8720-A212D5E4482C}"/>
                    </a:ext>
                  </a:extLst>
                </p:cNvPr>
                <p:cNvSpPr>
                  <a:spLocks/>
                </p:cNvSpPr>
                <p:nvPr/>
              </p:nvSpPr>
              <p:spPr bwMode="auto">
                <a:xfrm>
                  <a:off x="2282060" y="1218311"/>
                  <a:ext cx="51458" cy="38502"/>
                </a:xfrm>
                <a:custGeom>
                  <a:avLst/>
                  <a:gdLst/>
                  <a:ahLst/>
                  <a:cxnLst>
                    <a:cxn ang="0">
                      <a:pos x="18" y="0"/>
                    </a:cxn>
                    <a:cxn ang="0">
                      <a:pos x="28" y="2"/>
                    </a:cxn>
                    <a:cxn ang="0">
                      <a:pos x="26" y="8"/>
                    </a:cxn>
                    <a:cxn ang="0">
                      <a:pos x="20" y="18"/>
                    </a:cxn>
                    <a:cxn ang="0">
                      <a:pos x="12" y="20"/>
                    </a:cxn>
                    <a:cxn ang="0">
                      <a:pos x="0" y="16"/>
                    </a:cxn>
                    <a:cxn ang="0">
                      <a:pos x="4" y="8"/>
                    </a:cxn>
                    <a:cxn ang="0">
                      <a:pos x="14" y="2"/>
                    </a:cxn>
                    <a:cxn ang="0">
                      <a:pos x="18" y="0"/>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3" name="Freeform 28">
                  <a:extLst>
                    <a:ext uri="{FF2B5EF4-FFF2-40B4-BE49-F238E27FC236}">
                      <a16:creationId xmlns:a16="http://schemas.microsoft.com/office/drawing/2014/main" id="{1D6F0B63-58BF-4F68-91DA-DF6ED80000EB}"/>
                    </a:ext>
                  </a:extLst>
                </p:cNvPr>
                <p:cNvSpPr>
                  <a:spLocks/>
                </p:cNvSpPr>
                <p:nvPr/>
              </p:nvSpPr>
              <p:spPr bwMode="auto">
                <a:xfrm>
                  <a:off x="2458488" y="1091282"/>
                  <a:ext cx="102917" cy="50053"/>
                </a:xfrm>
                <a:custGeom>
                  <a:avLst/>
                  <a:gdLst/>
                  <a:ahLst/>
                  <a:cxnLst>
                    <a:cxn ang="0">
                      <a:pos x="0" y="6"/>
                    </a:cxn>
                    <a:cxn ang="0">
                      <a:pos x="14" y="0"/>
                    </a:cxn>
                    <a:cxn ang="0">
                      <a:pos x="32" y="0"/>
                    </a:cxn>
                    <a:cxn ang="0">
                      <a:pos x="54" y="0"/>
                    </a:cxn>
                    <a:cxn ang="0">
                      <a:pos x="56" y="6"/>
                    </a:cxn>
                    <a:cxn ang="0">
                      <a:pos x="44" y="8"/>
                    </a:cxn>
                    <a:cxn ang="0">
                      <a:pos x="40" y="12"/>
                    </a:cxn>
                    <a:cxn ang="0">
                      <a:pos x="50" y="12"/>
                    </a:cxn>
                    <a:cxn ang="0">
                      <a:pos x="50" y="18"/>
                    </a:cxn>
                    <a:cxn ang="0">
                      <a:pos x="44" y="24"/>
                    </a:cxn>
                    <a:cxn ang="0">
                      <a:pos x="32" y="24"/>
                    </a:cxn>
                    <a:cxn ang="0">
                      <a:pos x="22" y="24"/>
                    </a:cxn>
                    <a:cxn ang="0">
                      <a:pos x="16" y="26"/>
                    </a:cxn>
                    <a:cxn ang="0">
                      <a:pos x="4" y="20"/>
                    </a:cxn>
                    <a:cxn ang="0">
                      <a:pos x="0" y="6"/>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4" name="Freeform 29">
                  <a:extLst>
                    <a:ext uri="{FF2B5EF4-FFF2-40B4-BE49-F238E27FC236}">
                      <a16:creationId xmlns:a16="http://schemas.microsoft.com/office/drawing/2014/main" id="{891E861F-EF89-46EB-8711-ED8A3219AE0D}"/>
                    </a:ext>
                  </a:extLst>
                </p:cNvPr>
                <p:cNvSpPr>
                  <a:spLocks/>
                </p:cNvSpPr>
                <p:nvPr/>
              </p:nvSpPr>
              <p:spPr bwMode="auto">
                <a:xfrm>
                  <a:off x="2458511" y="1045047"/>
                  <a:ext cx="117619" cy="34652"/>
                </a:xfrm>
                <a:custGeom>
                  <a:avLst/>
                  <a:gdLst/>
                  <a:ahLst/>
                  <a:cxnLst>
                    <a:cxn ang="0">
                      <a:pos x="8" y="12"/>
                    </a:cxn>
                    <a:cxn ang="0">
                      <a:pos x="24" y="6"/>
                    </a:cxn>
                    <a:cxn ang="0">
                      <a:pos x="42" y="0"/>
                    </a:cxn>
                    <a:cxn ang="0">
                      <a:pos x="56" y="2"/>
                    </a:cxn>
                    <a:cxn ang="0">
                      <a:pos x="64" y="8"/>
                    </a:cxn>
                    <a:cxn ang="0">
                      <a:pos x="62" y="14"/>
                    </a:cxn>
                    <a:cxn ang="0">
                      <a:pos x="52" y="16"/>
                    </a:cxn>
                    <a:cxn ang="0">
                      <a:pos x="34" y="16"/>
                    </a:cxn>
                    <a:cxn ang="0">
                      <a:pos x="14" y="18"/>
                    </a:cxn>
                    <a:cxn ang="0">
                      <a:pos x="0" y="18"/>
                    </a:cxn>
                    <a:cxn ang="0">
                      <a:pos x="8" y="12"/>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5" name="Freeform 30">
                  <a:extLst>
                    <a:ext uri="{FF2B5EF4-FFF2-40B4-BE49-F238E27FC236}">
                      <a16:creationId xmlns:a16="http://schemas.microsoft.com/office/drawing/2014/main" id="{CA34B693-B24C-4B0B-A27D-64F56A1EE356}"/>
                    </a:ext>
                  </a:extLst>
                </p:cNvPr>
                <p:cNvSpPr>
                  <a:spLocks/>
                </p:cNvSpPr>
                <p:nvPr/>
              </p:nvSpPr>
              <p:spPr bwMode="auto">
                <a:xfrm>
                  <a:off x="2770917" y="1356927"/>
                  <a:ext cx="176429" cy="150160"/>
                </a:xfrm>
                <a:custGeom>
                  <a:avLst/>
                  <a:gdLst/>
                  <a:ahLst/>
                  <a:cxnLst>
                    <a:cxn ang="0">
                      <a:pos x="62" y="78"/>
                    </a:cxn>
                    <a:cxn ang="0">
                      <a:pos x="50" y="66"/>
                    </a:cxn>
                    <a:cxn ang="0">
                      <a:pos x="34" y="56"/>
                    </a:cxn>
                    <a:cxn ang="0">
                      <a:pos x="26" y="48"/>
                    </a:cxn>
                    <a:cxn ang="0">
                      <a:pos x="10" y="46"/>
                    </a:cxn>
                    <a:cxn ang="0">
                      <a:pos x="2" y="40"/>
                    </a:cxn>
                    <a:cxn ang="0">
                      <a:pos x="0" y="32"/>
                    </a:cxn>
                    <a:cxn ang="0">
                      <a:pos x="4" y="22"/>
                    </a:cxn>
                    <a:cxn ang="0">
                      <a:pos x="12" y="24"/>
                    </a:cxn>
                    <a:cxn ang="0">
                      <a:pos x="18" y="32"/>
                    </a:cxn>
                    <a:cxn ang="0">
                      <a:pos x="28" y="30"/>
                    </a:cxn>
                    <a:cxn ang="0">
                      <a:pos x="38" y="24"/>
                    </a:cxn>
                    <a:cxn ang="0">
                      <a:pos x="34" y="18"/>
                    </a:cxn>
                    <a:cxn ang="0">
                      <a:pos x="20" y="12"/>
                    </a:cxn>
                    <a:cxn ang="0">
                      <a:pos x="32" y="2"/>
                    </a:cxn>
                    <a:cxn ang="0">
                      <a:pos x="46" y="0"/>
                    </a:cxn>
                    <a:cxn ang="0">
                      <a:pos x="50" y="4"/>
                    </a:cxn>
                    <a:cxn ang="0">
                      <a:pos x="58" y="4"/>
                    </a:cxn>
                    <a:cxn ang="0">
                      <a:pos x="66" y="0"/>
                    </a:cxn>
                    <a:cxn ang="0">
                      <a:pos x="92" y="2"/>
                    </a:cxn>
                    <a:cxn ang="0">
                      <a:pos x="86" y="6"/>
                    </a:cxn>
                    <a:cxn ang="0">
                      <a:pos x="78" y="14"/>
                    </a:cxn>
                    <a:cxn ang="0">
                      <a:pos x="68" y="20"/>
                    </a:cxn>
                    <a:cxn ang="0">
                      <a:pos x="64" y="26"/>
                    </a:cxn>
                    <a:cxn ang="0">
                      <a:pos x="74" y="26"/>
                    </a:cxn>
                    <a:cxn ang="0">
                      <a:pos x="80" y="26"/>
                    </a:cxn>
                    <a:cxn ang="0">
                      <a:pos x="86" y="34"/>
                    </a:cxn>
                    <a:cxn ang="0">
                      <a:pos x="94" y="28"/>
                    </a:cxn>
                    <a:cxn ang="0">
                      <a:pos x="96" y="38"/>
                    </a:cxn>
                    <a:cxn ang="0">
                      <a:pos x="92" y="54"/>
                    </a:cxn>
                    <a:cxn ang="0">
                      <a:pos x="84" y="66"/>
                    </a:cxn>
                    <a:cxn ang="0">
                      <a:pos x="78" y="68"/>
                    </a:cxn>
                    <a:cxn ang="0">
                      <a:pos x="70" y="64"/>
                    </a:cxn>
                    <a:cxn ang="0">
                      <a:pos x="68" y="68"/>
                    </a:cxn>
                    <a:cxn ang="0">
                      <a:pos x="62" y="78"/>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6" name="Freeform 31">
                  <a:extLst>
                    <a:ext uri="{FF2B5EF4-FFF2-40B4-BE49-F238E27FC236}">
                      <a16:creationId xmlns:a16="http://schemas.microsoft.com/office/drawing/2014/main" id="{4C0CE743-433E-4AB7-BF2C-D91DA9FF4CA3}"/>
                    </a:ext>
                  </a:extLst>
                </p:cNvPr>
                <p:cNvSpPr>
                  <a:spLocks/>
                </p:cNvSpPr>
                <p:nvPr/>
              </p:nvSpPr>
              <p:spPr bwMode="auto">
                <a:xfrm>
                  <a:off x="2947345" y="1237560"/>
                  <a:ext cx="84539" cy="65455"/>
                </a:xfrm>
                <a:custGeom>
                  <a:avLst/>
                  <a:gdLst/>
                  <a:ahLst/>
                  <a:cxnLst>
                    <a:cxn ang="0">
                      <a:pos x="46" y="34"/>
                    </a:cxn>
                    <a:cxn ang="0">
                      <a:pos x="28" y="32"/>
                    </a:cxn>
                    <a:cxn ang="0">
                      <a:pos x="12" y="30"/>
                    </a:cxn>
                    <a:cxn ang="0">
                      <a:pos x="0" y="22"/>
                    </a:cxn>
                    <a:cxn ang="0">
                      <a:pos x="8" y="12"/>
                    </a:cxn>
                    <a:cxn ang="0">
                      <a:pos x="18" y="6"/>
                    </a:cxn>
                    <a:cxn ang="0">
                      <a:pos x="26" y="0"/>
                    </a:cxn>
                    <a:cxn ang="0">
                      <a:pos x="34" y="6"/>
                    </a:cxn>
                    <a:cxn ang="0">
                      <a:pos x="44" y="14"/>
                    </a:cxn>
                    <a:cxn ang="0">
                      <a:pos x="46" y="22"/>
                    </a:cxn>
                    <a:cxn ang="0">
                      <a:pos x="46" y="34"/>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7" name="Freeform 32">
                  <a:extLst>
                    <a:ext uri="{FF2B5EF4-FFF2-40B4-BE49-F238E27FC236}">
                      <a16:creationId xmlns:a16="http://schemas.microsoft.com/office/drawing/2014/main" id="{F684D75D-27A2-45B2-AB5F-EA808B9A06FC}"/>
                    </a:ext>
                  </a:extLst>
                </p:cNvPr>
                <p:cNvSpPr>
                  <a:spLocks/>
                </p:cNvSpPr>
                <p:nvPr/>
              </p:nvSpPr>
              <p:spPr bwMode="auto">
                <a:xfrm>
                  <a:off x="2895887" y="1041220"/>
                  <a:ext cx="99241" cy="61604"/>
                </a:xfrm>
                <a:custGeom>
                  <a:avLst/>
                  <a:gdLst/>
                  <a:ahLst/>
                  <a:cxnLst>
                    <a:cxn ang="0">
                      <a:pos x="4" y="0"/>
                    </a:cxn>
                    <a:cxn ang="0">
                      <a:pos x="22" y="4"/>
                    </a:cxn>
                    <a:cxn ang="0">
                      <a:pos x="36" y="10"/>
                    </a:cxn>
                    <a:cxn ang="0">
                      <a:pos x="48" y="14"/>
                    </a:cxn>
                    <a:cxn ang="0">
                      <a:pos x="54" y="20"/>
                    </a:cxn>
                    <a:cxn ang="0">
                      <a:pos x="48" y="30"/>
                    </a:cxn>
                    <a:cxn ang="0">
                      <a:pos x="36" y="32"/>
                    </a:cxn>
                    <a:cxn ang="0">
                      <a:pos x="20" y="32"/>
                    </a:cxn>
                    <a:cxn ang="0">
                      <a:pos x="16" y="22"/>
                    </a:cxn>
                    <a:cxn ang="0">
                      <a:pos x="6" y="18"/>
                    </a:cxn>
                    <a:cxn ang="0">
                      <a:pos x="0" y="12"/>
                    </a:cxn>
                    <a:cxn ang="0">
                      <a:pos x="0" y="4"/>
                    </a:cxn>
                    <a:cxn ang="0">
                      <a:pos x="4" y="0"/>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8" name="Freeform 33">
                  <a:extLst>
                    <a:ext uri="{FF2B5EF4-FFF2-40B4-BE49-F238E27FC236}">
                      <a16:creationId xmlns:a16="http://schemas.microsoft.com/office/drawing/2014/main" id="{B6578252-4BD5-4122-882F-726173FDED22}"/>
                    </a:ext>
                  </a:extLst>
                </p:cNvPr>
                <p:cNvSpPr>
                  <a:spLocks/>
                </p:cNvSpPr>
                <p:nvPr/>
              </p:nvSpPr>
              <p:spPr bwMode="auto">
                <a:xfrm>
                  <a:off x="2940021" y="864115"/>
                  <a:ext cx="334481" cy="223315"/>
                </a:xfrm>
                <a:custGeom>
                  <a:avLst/>
                  <a:gdLst/>
                  <a:ahLst/>
                  <a:cxnLst>
                    <a:cxn ang="0">
                      <a:pos x="116" y="110"/>
                    </a:cxn>
                    <a:cxn ang="0">
                      <a:pos x="102" y="104"/>
                    </a:cxn>
                    <a:cxn ang="0">
                      <a:pos x="96" y="112"/>
                    </a:cxn>
                    <a:cxn ang="0">
                      <a:pos x="66" y="110"/>
                    </a:cxn>
                    <a:cxn ang="0">
                      <a:pos x="78" y="102"/>
                    </a:cxn>
                    <a:cxn ang="0">
                      <a:pos x="62" y="96"/>
                    </a:cxn>
                    <a:cxn ang="0">
                      <a:pos x="40" y="86"/>
                    </a:cxn>
                    <a:cxn ang="0">
                      <a:pos x="70" y="82"/>
                    </a:cxn>
                    <a:cxn ang="0">
                      <a:pos x="96" y="80"/>
                    </a:cxn>
                    <a:cxn ang="0">
                      <a:pos x="78" y="72"/>
                    </a:cxn>
                    <a:cxn ang="0">
                      <a:pos x="50" y="74"/>
                    </a:cxn>
                    <a:cxn ang="0">
                      <a:pos x="24" y="74"/>
                    </a:cxn>
                    <a:cxn ang="0">
                      <a:pos x="0" y="44"/>
                    </a:cxn>
                    <a:cxn ang="0">
                      <a:pos x="14" y="48"/>
                    </a:cxn>
                    <a:cxn ang="0">
                      <a:pos x="36" y="42"/>
                    </a:cxn>
                    <a:cxn ang="0">
                      <a:pos x="16" y="38"/>
                    </a:cxn>
                    <a:cxn ang="0">
                      <a:pos x="24" y="28"/>
                    </a:cxn>
                    <a:cxn ang="0">
                      <a:pos x="42" y="26"/>
                    </a:cxn>
                    <a:cxn ang="0">
                      <a:pos x="24" y="18"/>
                    </a:cxn>
                    <a:cxn ang="0">
                      <a:pos x="34" y="10"/>
                    </a:cxn>
                    <a:cxn ang="0">
                      <a:pos x="58" y="10"/>
                    </a:cxn>
                    <a:cxn ang="0">
                      <a:pos x="42" y="4"/>
                    </a:cxn>
                    <a:cxn ang="0">
                      <a:pos x="70" y="2"/>
                    </a:cxn>
                    <a:cxn ang="0">
                      <a:pos x="118" y="34"/>
                    </a:cxn>
                    <a:cxn ang="0">
                      <a:pos x="126" y="48"/>
                    </a:cxn>
                    <a:cxn ang="0">
                      <a:pos x="138" y="34"/>
                    </a:cxn>
                    <a:cxn ang="0">
                      <a:pos x="142" y="46"/>
                    </a:cxn>
                    <a:cxn ang="0">
                      <a:pos x="152" y="58"/>
                    </a:cxn>
                    <a:cxn ang="0">
                      <a:pos x="164" y="66"/>
                    </a:cxn>
                    <a:cxn ang="0">
                      <a:pos x="176" y="68"/>
                    </a:cxn>
                    <a:cxn ang="0">
                      <a:pos x="178" y="80"/>
                    </a:cxn>
                    <a:cxn ang="0">
                      <a:pos x="162" y="82"/>
                    </a:cxn>
                    <a:cxn ang="0">
                      <a:pos x="140" y="98"/>
                    </a:cxn>
                    <a:cxn ang="0">
                      <a:pos x="144" y="82"/>
                    </a:cxn>
                    <a:cxn ang="0">
                      <a:pos x="134" y="92"/>
                    </a:cxn>
                    <a:cxn ang="0">
                      <a:pos x="136" y="102"/>
                    </a:cxn>
                    <a:cxn ang="0">
                      <a:pos x="136" y="108"/>
                    </a:cxn>
                    <a:cxn ang="0">
                      <a:pos x="128" y="106"/>
                    </a:cxn>
                    <a:cxn ang="0">
                      <a:pos x="124" y="116"/>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9" name="Freeform 34">
                  <a:extLst>
                    <a:ext uri="{FF2B5EF4-FFF2-40B4-BE49-F238E27FC236}">
                      <a16:creationId xmlns:a16="http://schemas.microsoft.com/office/drawing/2014/main" id="{BDE44146-48C3-4CFA-AB14-A47E1721A304}"/>
                    </a:ext>
                  </a:extLst>
                </p:cNvPr>
                <p:cNvSpPr>
                  <a:spLocks/>
                </p:cNvSpPr>
                <p:nvPr/>
              </p:nvSpPr>
              <p:spPr bwMode="auto">
                <a:xfrm>
                  <a:off x="2833402" y="948791"/>
                  <a:ext cx="47783" cy="30803"/>
                </a:xfrm>
                <a:custGeom>
                  <a:avLst/>
                  <a:gdLst/>
                  <a:ahLst/>
                  <a:cxnLst>
                    <a:cxn ang="0">
                      <a:pos x="8" y="0"/>
                    </a:cxn>
                    <a:cxn ang="0">
                      <a:pos x="18" y="0"/>
                    </a:cxn>
                    <a:cxn ang="0">
                      <a:pos x="26" y="6"/>
                    </a:cxn>
                    <a:cxn ang="0">
                      <a:pos x="26" y="16"/>
                    </a:cxn>
                    <a:cxn ang="0">
                      <a:pos x="18" y="16"/>
                    </a:cxn>
                    <a:cxn ang="0">
                      <a:pos x="14" y="12"/>
                    </a:cxn>
                    <a:cxn ang="0">
                      <a:pos x="4" y="12"/>
                    </a:cxn>
                    <a:cxn ang="0">
                      <a:pos x="0" y="4"/>
                    </a:cxn>
                    <a:cxn ang="0">
                      <a:pos x="8" y="0"/>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0" name="Freeform 35">
                  <a:extLst>
                    <a:ext uri="{FF2B5EF4-FFF2-40B4-BE49-F238E27FC236}">
                      <a16:creationId xmlns:a16="http://schemas.microsoft.com/office/drawing/2014/main" id="{7AC046B3-6C5A-4949-A861-EF214FF9C14F}"/>
                    </a:ext>
                  </a:extLst>
                </p:cNvPr>
                <p:cNvSpPr>
                  <a:spLocks/>
                </p:cNvSpPr>
                <p:nvPr/>
              </p:nvSpPr>
              <p:spPr bwMode="auto">
                <a:xfrm>
                  <a:off x="3406807" y="1364638"/>
                  <a:ext cx="128648" cy="53905"/>
                </a:xfrm>
                <a:custGeom>
                  <a:avLst/>
                  <a:gdLst/>
                  <a:ahLst/>
                  <a:cxnLst>
                    <a:cxn ang="0">
                      <a:pos x="4" y="0"/>
                    </a:cxn>
                    <a:cxn ang="0">
                      <a:pos x="22" y="0"/>
                    </a:cxn>
                    <a:cxn ang="0">
                      <a:pos x="42" y="2"/>
                    </a:cxn>
                    <a:cxn ang="0">
                      <a:pos x="62" y="12"/>
                    </a:cxn>
                    <a:cxn ang="0">
                      <a:pos x="70" y="22"/>
                    </a:cxn>
                    <a:cxn ang="0">
                      <a:pos x="60" y="24"/>
                    </a:cxn>
                    <a:cxn ang="0">
                      <a:pos x="46" y="24"/>
                    </a:cxn>
                    <a:cxn ang="0">
                      <a:pos x="32" y="24"/>
                    </a:cxn>
                    <a:cxn ang="0">
                      <a:pos x="26" y="28"/>
                    </a:cxn>
                    <a:cxn ang="0">
                      <a:pos x="14" y="26"/>
                    </a:cxn>
                    <a:cxn ang="0">
                      <a:pos x="10" y="16"/>
                    </a:cxn>
                    <a:cxn ang="0">
                      <a:pos x="0" y="10"/>
                    </a:cxn>
                    <a:cxn ang="0">
                      <a:pos x="0" y="0"/>
                    </a:cxn>
                    <a:cxn ang="0">
                      <a:pos x="4" y="0"/>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1" name="Freeform 36">
                  <a:extLst>
                    <a:ext uri="{FF2B5EF4-FFF2-40B4-BE49-F238E27FC236}">
                      <a16:creationId xmlns:a16="http://schemas.microsoft.com/office/drawing/2014/main" id="{771D2CD3-349F-495C-837F-FD5F2873BCCC}"/>
                    </a:ext>
                  </a:extLst>
                </p:cNvPr>
                <p:cNvSpPr>
                  <a:spLocks/>
                </p:cNvSpPr>
                <p:nvPr/>
              </p:nvSpPr>
              <p:spPr bwMode="auto">
                <a:xfrm>
                  <a:off x="3506051" y="1664950"/>
                  <a:ext cx="66161" cy="57754"/>
                </a:xfrm>
                <a:custGeom>
                  <a:avLst/>
                  <a:gdLst/>
                  <a:ahLst/>
                  <a:cxnLst>
                    <a:cxn ang="0">
                      <a:pos x="36" y="4"/>
                    </a:cxn>
                    <a:cxn ang="0">
                      <a:pos x="36" y="10"/>
                    </a:cxn>
                    <a:cxn ang="0">
                      <a:pos x="34" y="20"/>
                    </a:cxn>
                    <a:cxn ang="0">
                      <a:pos x="26" y="26"/>
                    </a:cxn>
                    <a:cxn ang="0">
                      <a:pos x="14" y="30"/>
                    </a:cxn>
                    <a:cxn ang="0">
                      <a:pos x="0" y="26"/>
                    </a:cxn>
                    <a:cxn ang="0">
                      <a:pos x="2" y="12"/>
                    </a:cxn>
                    <a:cxn ang="0">
                      <a:pos x="6" y="4"/>
                    </a:cxn>
                    <a:cxn ang="0">
                      <a:pos x="12" y="2"/>
                    </a:cxn>
                    <a:cxn ang="0">
                      <a:pos x="24" y="0"/>
                    </a:cxn>
                    <a:cxn ang="0">
                      <a:pos x="36" y="4"/>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2" name="Freeform 37">
                  <a:extLst>
                    <a:ext uri="{FF2B5EF4-FFF2-40B4-BE49-F238E27FC236}">
                      <a16:creationId xmlns:a16="http://schemas.microsoft.com/office/drawing/2014/main" id="{12161FDA-7D7F-4EFE-8032-23470BC84935}"/>
                    </a:ext>
                  </a:extLst>
                </p:cNvPr>
                <p:cNvSpPr>
                  <a:spLocks/>
                </p:cNvSpPr>
                <p:nvPr/>
              </p:nvSpPr>
              <p:spPr bwMode="auto">
                <a:xfrm>
                  <a:off x="3215665" y="1792006"/>
                  <a:ext cx="202159" cy="134759"/>
                </a:xfrm>
                <a:custGeom>
                  <a:avLst/>
                  <a:gdLst/>
                  <a:ahLst/>
                  <a:cxnLst>
                    <a:cxn ang="0">
                      <a:pos x="18" y="16"/>
                    </a:cxn>
                    <a:cxn ang="0">
                      <a:pos x="18" y="6"/>
                    </a:cxn>
                    <a:cxn ang="0">
                      <a:pos x="28" y="0"/>
                    </a:cxn>
                    <a:cxn ang="0">
                      <a:pos x="40" y="0"/>
                    </a:cxn>
                    <a:cxn ang="0">
                      <a:pos x="40" y="8"/>
                    </a:cxn>
                    <a:cxn ang="0">
                      <a:pos x="42" y="12"/>
                    </a:cxn>
                    <a:cxn ang="0">
                      <a:pos x="52" y="14"/>
                    </a:cxn>
                    <a:cxn ang="0">
                      <a:pos x="54" y="16"/>
                    </a:cxn>
                    <a:cxn ang="0">
                      <a:pos x="56" y="20"/>
                    </a:cxn>
                    <a:cxn ang="0">
                      <a:pos x="62" y="22"/>
                    </a:cxn>
                    <a:cxn ang="0">
                      <a:pos x="70" y="30"/>
                    </a:cxn>
                    <a:cxn ang="0">
                      <a:pos x="84" y="32"/>
                    </a:cxn>
                    <a:cxn ang="0">
                      <a:pos x="86" y="38"/>
                    </a:cxn>
                    <a:cxn ang="0">
                      <a:pos x="88" y="46"/>
                    </a:cxn>
                    <a:cxn ang="0">
                      <a:pos x="98" y="46"/>
                    </a:cxn>
                    <a:cxn ang="0">
                      <a:pos x="108" y="48"/>
                    </a:cxn>
                    <a:cxn ang="0">
                      <a:pos x="110" y="52"/>
                    </a:cxn>
                    <a:cxn ang="0">
                      <a:pos x="110" y="56"/>
                    </a:cxn>
                    <a:cxn ang="0">
                      <a:pos x="108" y="56"/>
                    </a:cxn>
                    <a:cxn ang="0">
                      <a:pos x="106" y="60"/>
                    </a:cxn>
                    <a:cxn ang="0">
                      <a:pos x="102" y="60"/>
                    </a:cxn>
                    <a:cxn ang="0">
                      <a:pos x="100" y="62"/>
                    </a:cxn>
                    <a:cxn ang="0">
                      <a:pos x="90" y="60"/>
                    </a:cxn>
                    <a:cxn ang="0">
                      <a:pos x="84" y="58"/>
                    </a:cxn>
                    <a:cxn ang="0">
                      <a:pos x="76" y="52"/>
                    </a:cxn>
                    <a:cxn ang="0">
                      <a:pos x="68" y="46"/>
                    </a:cxn>
                    <a:cxn ang="0">
                      <a:pos x="64" y="42"/>
                    </a:cxn>
                    <a:cxn ang="0">
                      <a:pos x="60" y="44"/>
                    </a:cxn>
                    <a:cxn ang="0">
                      <a:pos x="58" y="48"/>
                    </a:cxn>
                    <a:cxn ang="0">
                      <a:pos x="52" y="56"/>
                    </a:cxn>
                    <a:cxn ang="0">
                      <a:pos x="40" y="68"/>
                    </a:cxn>
                    <a:cxn ang="0">
                      <a:pos x="24" y="70"/>
                    </a:cxn>
                    <a:cxn ang="0">
                      <a:pos x="26" y="56"/>
                    </a:cxn>
                    <a:cxn ang="0">
                      <a:pos x="14" y="56"/>
                    </a:cxn>
                    <a:cxn ang="0">
                      <a:pos x="10" y="56"/>
                    </a:cxn>
                    <a:cxn ang="0">
                      <a:pos x="6" y="62"/>
                    </a:cxn>
                    <a:cxn ang="0">
                      <a:pos x="0" y="56"/>
                    </a:cxn>
                    <a:cxn ang="0">
                      <a:pos x="6" y="48"/>
                    </a:cxn>
                    <a:cxn ang="0">
                      <a:pos x="16" y="38"/>
                    </a:cxn>
                    <a:cxn ang="0">
                      <a:pos x="16" y="26"/>
                    </a:cxn>
                    <a:cxn ang="0">
                      <a:pos x="18" y="22"/>
                    </a:cxn>
                    <a:cxn ang="0">
                      <a:pos x="18" y="16"/>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3" name="Freeform 38">
                  <a:extLst>
                    <a:ext uri="{FF2B5EF4-FFF2-40B4-BE49-F238E27FC236}">
                      <a16:creationId xmlns:a16="http://schemas.microsoft.com/office/drawing/2014/main" id="{8CD0A64E-7B2A-42FD-82BF-CCF62A7DC3F7}"/>
                    </a:ext>
                  </a:extLst>
                </p:cNvPr>
                <p:cNvSpPr>
                  <a:spLocks/>
                </p:cNvSpPr>
                <p:nvPr/>
              </p:nvSpPr>
              <p:spPr bwMode="auto">
                <a:xfrm>
                  <a:off x="2862806" y="1584083"/>
                  <a:ext cx="124973" cy="69305"/>
                </a:xfrm>
                <a:custGeom>
                  <a:avLst/>
                  <a:gdLst/>
                  <a:ahLst/>
                  <a:cxnLst>
                    <a:cxn ang="0">
                      <a:pos x="6" y="26"/>
                    </a:cxn>
                    <a:cxn ang="0">
                      <a:pos x="0" y="24"/>
                    </a:cxn>
                    <a:cxn ang="0">
                      <a:pos x="10" y="16"/>
                    </a:cxn>
                    <a:cxn ang="0">
                      <a:pos x="18" y="10"/>
                    </a:cxn>
                    <a:cxn ang="0">
                      <a:pos x="20" y="0"/>
                    </a:cxn>
                    <a:cxn ang="0">
                      <a:pos x="28" y="2"/>
                    </a:cxn>
                    <a:cxn ang="0">
                      <a:pos x="38" y="6"/>
                    </a:cxn>
                    <a:cxn ang="0">
                      <a:pos x="48" y="14"/>
                    </a:cxn>
                    <a:cxn ang="0">
                      <a:pos x="60" y="18"/>
                    </a:cxn>
                    <a:cxn ang="0">
                      <a:pos x="66" y="24"/>
                    </a:cxn>
                    <a:cxn ang="0">
                      <a:pos x="68" y="32"/>
                    </a:cxn>
                    <a:cxn ang="0">
                      <a:pos x="64" y="34"/>
                    </a:cxn>
                    <a:cxn ang="0">
                      <a:pos x="56" y="36"/>
                    </a:cxn>
                    <a:cxn ang="0">
                      <a:pos x="44" y="36"/>
                    </a:cxn>
                    <a:cxn ang="0">
                      <a:pos x="28" y="34"/>
                    </a:cxn>
                    <a:cxn ang="0">
                      <a:pos x="18" y="30"/>
                    </a:cxn>
                    <a:cxn ang="0">
                      <a:pos x="6" y="26"/>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4" name="Freeform 39">
                  <a:extLst>
                    <a:ext uri="{FF2B5EF4-FFF2-40B4-BE49-F238E27FC236}">
                      <a16:creationId xmlns:a16="http://schemas.microsoft.com/office/drawing/2014/main" id="{A0C59B50-A781-4273-B42B-DE90F47C9145}"/>
                    </a:ext>
                  </a:extLst>
                </p:cNvPr>
                <p:cNvSpPr>
                  <a:spLocks/>
                </p:cNvSpPr>
                <p:nvPr/>
              </p:nvSpPr>
              <p:spPr bwMode="auto">
                <a:xfrm>
                  <a:off x="3138499" y="1356941"/>
                  <a:ext cx="845393" cy="631443"/>
                </a:xfrm>
                <a:custGeom>
                  <a:avLst/>
                  <a:gdLst/>
                  <a:ahLst/>
                  <a:cxnLst>
                    <a:cxn ang="0">
                      <a:pos x="148" y="30"/>
                    </a:cxn>
                    <a:cxn ang="0">
                      <a:pos x="154" y="52"/>
                    </a:cxn>
                    <a:cxn ang="0">
                      <a:pos x="184" y="36"/>
                    </a:cxn>
                    <a:cxn ang="0">
                      <a:pos x="238" y="44"/>
                    </a:cxn>
                    <a:cxn ang="0">
                      <a:pos x="250" y="54"/>
                    </a:cxn>
                    <a:cxn ang="0">
                      <a:pos x="258" y="58"/>
                    </a:cxn>
                    <a:cxn ang="0">
                      <a:pos x="280" y="68"/>
                    </a:cxn>
                    <a:cxn ang="0">
                      <a:pos x="284" y="86"/>
                    </a:cxn>
                    <a:cxn ang="0">
                      <a:pos x="306" y="90"/>
                    </a:cxn>
                    <a:cxn ang="0">
                      <a:pos x="332" y="92"/>
                    </a:cxn>
                    <a:cxn ang="0">
                      <a:pos x="324" y="108"/>
                    </a:cxn>
                    <a:cxn ang="0">
                      <a:pos x="360" y="116"/>
                    </a:cxn>
                    <a:cxn ang="0">
                      <a:pos x="342" y="122"/>
                    </a:cxn>
                    <a:cxn ang="0">
                      <a:pos x="368" y="134"/>
                    </a:cxn>
                    <a:cxn ang="0">
                      <a:pos x="346" y="136"/>
                    </a:cxn>
                    <a:cxn ang="0">
                      <a:pos x="346" y="150"/>
                    </a:cxn>
                    <a:cxn ang="0">
                      <a:pos x="382" y="160"/>
                    </a:cxn>
                    <a:cxn ang="0">
                      <a:pos x="404" y="174"/>
                    </a:cxn>
                    <a:cxn ang="0">
                      <a:pos x="434" y="190"/>
                    </a:cxn>
                    <a:cxn ang="0">
                      <a:pos x="460" y="208"/>
                    </a:cxn>
                    <a:cxn ang="0">
                      <a:pos x="434" y="216"/>
                    </a:cxn>
                    <a:cxn ang="0">
                      <a:pos x="420" y="240"/>
                    </a:cxn>
                    <a:cxn ang="0">
                      <a:pos x="386" y="222"/>
                    </a:cxn>
                    <a:cxn ang="0">
                      <a:pos x="358" y="230"/>
                    </a:cxn>
                    <a:cxn ang="0">
                      <a:pos x="408" y="284"/>
                    </a:cxn>
                    <a:cxn ang="0">
                      <a:pos x="394" y="290"/>
                    </a:cxn>
                    <a:cxn ang="0">
                      <a:pos x="356" y="290"/>
                    </a:cxn>
                    <a:cxn ang="0">
                      <a:pos x="366" y="306"/>
                    </a:cxn>
                    <a:cxn ang="0">
                      <a:pos x="354" y="322"/>
                    </a:cxn>
                    <a:cxn ang="0">
                      <a:pos x="310" y="314"/>
                    </a:cxn>
                    <a:cxn ang="0">
                      <a:pos x="288" y="280"/>
                    </a:cxn>
                    <a:cxn ang="0">
                      <a:pos x="256" y="258"/>
                    </a:cxn>
                    <a:cxn ang="0">
                      <a:pos x="238" y="260"/>
                    </a:cxn>
                    <a:cxn ang="0">
                      <a:pos x="208" y="270"/>
                    </a:cxn>
                    <a:cxn ang="0">
                      <a:pos x="202" y="236"/>
                    </a:cxn>
                    <a:cxn ang="0">
                      <a:pos x="238" y="240"/>
                    </a:cxn>
                    <a:cxn ang="0">
                      <a:pos x="246" y="222"/>
                    </a:cxn>
                    <a:cxn ang="0">
                      <a:pos x="272" y="172"/>
                    </a:cxn>
                    <a:cxn ang="0">
                      <a:pos x="246" y="156"/>
                    </a:cxn>
                    <a:cxn ang="0">
                      <a:pos x="218" y="150"/>
                    </a:cxn>
                    <a:cxn ang="0">
                      <a:pos x="212" y="124"/>
                    </a:cxn>
                    <a:cxn ang="0">
                      <a:pos x="186" y="106"/>
                    </a:cxn>
                    <a:cxn ang="0">
                      <a:pos x="178" y="112"/>
                    </a:cxn>
                    <a:cxn ang="0">
                      <a:pos x="130" y="116"/>
                    </a:cxn>
                    <a:cxn ang="0">
                      <a:pos x="56" y="110"/>
                    </a:cxn>
                    <a:cxn ang="0">
                      <a:pos x="20" y="102"/>
                    </a:cxn>
                    <a:cxn ang="0">
                      <a:pos x="32" y="86"/>
                    </a:cxn>
                    <a:cxn ang="0">
                      <a:pos x="0" y="72"/>
                    </a:cxn>
                    <a:cxn ang="0">
                      <a:pos x="38" y="2"/>
                    </a:cxn>
                    <a:cxn ang="0">
                      <a:pos x="64" y="12"/>
                    </a:cxn>
                    <a:cxn ang="0">
                      <a:pos x="68" y="76"/>
                    </a:cxn>
                    <a:cxn ang="0">
                      <a:pos x="78" y="46"/>
                    </a:cxn>
                    <a:cxn ang="0">
                      <a:pos x="108" y="4"/>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5" name="Freeform 40">
                  <a:extLst>
                    <a:ext uri="{FF2B5EF4-FFF2-40B4-BE49-F238E27FC236}">
                      <a16:creationId xmlns:a16="http://schemas.microsoft.com/office/drawing/2014/main" id="{8AFDC212-E650-4892-9E73-761628F7BFC9}"/>
                    </a:ext>
                  </a:extLst>
                </p:cNvPr>
                <p:cNvSpPr>
                  <a:spLocks/>
                </p:cNvSpPr>
                <p:nvPr/>
              </p:nvSpPr>
              <p:spPr bwMode="auto">
                <a:xfrm>
                  <a:off x="3303901" y="1934491"/>
                  <a:ext cx="66161" cy="42353"/>
                </a:xfrm>
                <a:custGeom>
                  <a:avLst/>
                  <a:gdLst/>
                  <a:ahLst/>
                  <a:cxnLst>
                    <a:cxn ang="0">
                      <a:pos x="34" y="0"/>
                    </a:cxn>
                    <a:cxn ang="0">
                      <a:pos x="22" y="0"/>
                    </a:cxn>
                    <a:cxn ang="0">
                      <a:pos x="8" y="6"/>
                    </a:cxn>
                    <a:cxn ang="0">
                      <a:pos x="4" y="10"/>
                    </a:cxn>
                    <a:cxn ang="0">
                      <a:pos x="2" y="12"/>
                    </a:cxn>
                    <a:cxn ang="0">
                      <a:pos x="0" y="14"/>
                    </a:cxn>
                    <a:cxn ang="0">
                      <a:pos x="6" y="18"/>
                    </a:cxn>
                    <a:cxn ang="0">
                      <a:pos x="10" y="22"/>
                    </a:cxn>
                    <a:cxn ang="0">
                      <a:pos x="22" y="18"/>
                    </a:cxn>
                    <a:cxn ang="0">
                      <a:pos x="30" y="12"/>
                    </a:cxn>
                    <a:cxn ang="0">
                      <a:pos x="36" y="4"/>
                    </a:cxn>
                    <a:cxn ang="0">
                      <a:pos x="34" y="0"/>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6" name="Freeform 41">
                  <a:extLst>
                    <a:ext uri="{FF2B5EF4-FFF2-40B4-BE49-F238E27FC236}">
                      <a16:creationId xmlns:a16="http://schemas.microsoft.com/office/drawing/2014/main" id="{A71DA9BF-CB75-4E7C-91AD-0411D2C1D3AB}"/>
                    </a:ext>
                  </a:extLst>
                </p:cNvPr>
                <p:cNvSpPr>
                  <a:spLocks/>
                </p:cNvSpPr>
                <p:nvPr/>
              </p:nvSpPr>
              <p:spPr bwMode="auto">
                <a:xfrm>
                  <a:off x="3417848" y="1961441"/>
                  <a:ext cx="33079" cy="42353"/>
                </a:xfrm>
                <a:custGeom>
                  <a:avLst/>
                  <a:gdLst/>
                  <a:ahLst/>
                  <a:cxnLst>
                    <a:cxn ang="0">
                      <a:pos x="8" y="0"/>
                    </a:cxn>
                    <a:cxn ang="0">
                      <a:pos x="2" y="6"/>
                    </a:cxn>
                    <a:cxn ang="0">
                      <a:pos x="0" y="14"/>
                    </a:cxn>
                    <a:cxn ang="0">
                      <a:pos x="8" y="22"/>
                    </a:cxn>
                    <a:cxn ang="0">
                      <a:pos x="18" y="10"/>
                    </a:cxn>
                    <a:cxn ang="0">
                      <a:pos x="16" y="2"/>
                    </a:cxn>
                    <a:cxn ang="0">
                      <a:pos x="8" y="0"/>
                    </a:cxn>
                  </a:cxnLst>
                  <a:rect l="0" t="0" r="r" b="b"/>
                  <a:pathLst>
                    <a:path w="18" h="22">
                      <a:moveTo>
                        <a:pt x="8" y="0"/>
                      </a:moveTo>
                      <a:lnTo>
                        <a:pt x="2" y="6"/>
                      </a:lnTo>
                      <a:lnTo>
                        <a:pt x="0" y="14"/>
                      </a:lnTo>
                      <a:lnTo>
                        <a:pt x="8" y="22"/>
                      </a:lnTo>
                      <a:lnTo>
                        <a:pt x="18" y="10"/>
                      </a:lnTo>
                      <a:lnTo>
                        <a:pt x="16"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7" name="Freeform 42">
                  <a:extLst>
                    <a:ext uri="{FF2B5EF4-FFF2-40B4-BE49-F238E27FC236}">
                      <a16:creationId xmlns:a16="http://schemas.microsoft.com/office/drawing/2014/main" id="{B64547A3-0900-4C99-8BE9-F203C7F90E37}"/>
                    </a:ext>
                  </a:extLst>
                </p:cNvPr>
                <p:cNvSpPr>
                  <a:spLocks/>
                </p:cNvSpPr>
                <p:nvPr/>
              </p:nvSpPr>
              <p:spPr bwMode="auto">
                <a:xfrm>
                  <a:off x="2407030" y="1091275"/>
                  <a:ext cx="40431" cy="26952"/>
                </a:xfrm>
                <a:custGeom>
                  <a:avLst/>
                  <a:gdLst/>
                  <a:ahLst/>
                  <a:cxnLst>
                    <a:cxn ang="0">
                      <a:pos x="8" y="0"/>
                    </a:cxn>
                    <a:cxn ang="0">
                      <a:pos x="16" y="2"/>
                    </a:cxn>
                    <a:cxn ang="0">
                      <a:pos x="22" y="8"/>
                    </a:cxn>
                    <a:cxn ang="0">
                      <a:pos x="20" y="12"/>
                    </a:cxn>
                    <a:cxn ang="0">
                      <a:pos x="10" y="14"/>
                    </a:cxn>
                    <a:cxn ang="0">
                      <a:pos x="2" y="8"/>
                    </a:cxn>
                    <a:cxn ang="0">
                      <a:pos x="0" y="2"/>
                    </a:cxn>
                    <a:cxn ang="0">
                      <a:pos x="8" y="0"/>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8" name="Freeform 43">
                  <a:extLst>
                    <a:ext uri="{FF2B5EF4-FFF2-40B4-BE49-F238E27FC236}">
                      <a16:creationId xmlns:a16="http://schemas.microsoft.com/office/drawing/2014/main" id="{32ECEABF-4F00-4A10-94A8-4149C564982A}"/>
                    </a:ext>
                  </a:extLst>
                </p:cNvPr>
                <p:cNvSpPr>
                  <a:spLocks/>
                </p:cNvSpPr>
                <p:nvPr/>
              </p:nvSpPr>
              <p:spPr bwMode="auto">
                <a:xfrm>
                  <a:off x="3583228" y="1668789"/>
                  <a:ext cx="36756" cy="30803"/>
                </a:xfrm>
                <a:custGeom>
                  <a:avLst/>
                  <a:gdLst/>
                  <a:ahLst/>
                  <a:cxnLst>
                    <a:cxn ang="0">
                      <a:pos x="8" y="0"/>
                    </a:cxn>
                    <a:cxn ang="0">
                      <a:pos x="16" y="6"/>
                    </a:cxn>
                    <a:cxn ang="0">
                      <a:pos x="20" y="12"/>
                    </a:cxn>
                    <a:cxn ang="0">
                      <a:pos x="16" y="16"/>
                    </a:cxn>
                    <a:cxn ang="0">
                      <a:pos x="6" y="14"/>
                    </a:cxn>
                    <a:cxn ang="0">
                      <a:pos x="0" y="10"/>
                    </a:cxn>
                    <a:cxn ang="0">
                      <a:pos x="0" y="2"/>
                    </a:cxn>
                    <a:cxn ang="0">
                      <a:pos x="8" y="0"/>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9" name="Freeform 44">
                  <a:extLst>
                    <a:ext uri="{FF2B5EF4-FFF2-40B4-BE49-F238E27FC236}">
                      <a16:creationId xmlns:a16="http://schemas.microsoft.com/office/drawing/2014/main" id="{36A996DA-3D79-4364-A361-3A0B75B5749A}"/>
                    </a:ext>
                  </a:extLst>
                </p:cNvPr>
                <p:cNvSpPr>
                  <a:spLocks/>
                </p:cNvSpPr>
                <p:nvPr/>
              </p:nvSpPr>
              <p:spPr bwMode="auto">
                <a:xfrm>
                  <a:off x="3888317" y="2504297"/>
                  <a:ext cx="69836" cy="34652"/>
                </a:xfrm>
                <a:custGeom>
                  <a:avLst/>
                  <a:gdLst/>
                  <a:ahLst/>
                  <a:cxnLst>
                    <a:cxn ang="0">
                      <a:pos x="0" y="2"/>
                    </a:cxn>
                    <a:cxn ang="0">
                      <a:pos x="8" y="8"/>
                    </a:cxn>
                    <a:cxn ang="0">
                      <a:pos x="18" y="14"/>
                    </a:cxn>
                    <a:cxn ang="0">
                      <a:pos x="34" y="18"/>
                    </a:cxn>
                    <a:cxn ang="0">
                      <a:pos x="38" y="12"/>
                    </a:cxn>
                    <a:cxn ang="0">
                      <a:pos x="30" y="6"/>
                    </a:cxn>
                    <a:cxn ang="0">
                      <a:pos x="22" y="2"/>
                    </a:cxn>
                    <a:cxn ang="0">
                      <a:pos x="14" y="0"/>
                    </a:cxn>
                    <a:cxn ang="0">
                      <a:pos x="8" y="0"/>
                    </a:cxn>
                    <a:cxn ang="0">
                      <a:pos x="0" y="2"/>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0" name="Freeform 50">
                  <a:extLst>
                    <a:ext uri="{FF2B5EF4-FFF2-40B4-BE49-F238E27FC236}">
                      <a16:creationId xmlns:a16="http://schemas.microsoft.com/office/drawing/2014/main" id="{0E99E91A-93EF-4DBA-BB24-2A22A8112672}"/>
                    </a:ext>
                  </a:extLst>
                </p:cNvPr>
                <p:cNvSpPr>
                  <a:spLocks/>
                </p:cNvSpPr>
                <p:nvPr/>
              </p:nvSpPr>
              <p:spPr bwMode="auto">
                <a:xfrm>
                  <a:off x="2024784" y="2465816"/>
                  <a:ext cx="132322" cy="96257"/>
                </a:xfrm>
                <a:custGeom>
                  <a:avLst/>
                  <a:gdLst/>
                  <a:ahLst/>
                  <a:cxnLst>
                    <a:cxn ang="0">
                      <a:pos x="0" y="0"/>
                    </a:cxn>
                    <a:cxn ang="0">
                      <a:pos x="12" y="2"/>
                    </a:cxn>
                    <a:cxn ang="0">
                      <a:pos x="24" y="6"/>
                    </a:cxn>
                    <a:cxn ang="0">
                      <a:pos x="32" y="10"/>
                    </a:cxn>
                    <a:cxn ang="0">
                      <a:pos x="42" y="16"/>
                    </a:cxn>
                    <a:cxn ang="0">
                      <a:pos x="50" y="26"/>
                    </a:cxn>
                    <a:cxn ang="0">
                      <a:pos x="56" y="30"/>
                    </a:cxn>
                    <a:cxn ang="0">
                      <a:pos x="66" y="36"/>
                    </a:cxn>
                    <a:cxn ang="0">
                      <a:pos x="70" y="42"/>
                    </a:cxn>
                    <a:cxn ang="0">
                      <a:pos x="72" y="46"/>
                    </a:cxn>
                    <a:cxn ang="0">
                      <a:pos x="66" y="48"/>
                    </a:cxn>
                    <a:cxn ang="0">
                      <a:pos x="56" y="50"/>
                    </a:cxn>
                    <a:cxn ang="0">
                      <a:pos x="46" y="46"/>
                    </a:cxn>
                    <a:cxn ang="0">
                      <a:pos x="46" y="38"/>
                    </a:cxn>
                    <a:cxn ang="0">
                      <a:pos x="40" y="38"/>
                    </a:cxn>
                    <a:cxn ang="0">
                      <a:pos x="34" y="32"/>
                    </a:cxn>
                    <a:cxn ang="0">
                      <a:pos x="28" y="24"/>
                    </a:cxn>
                    <a:cxn ang="0">
                      <a:pos x="22" y="24"/>
                    </a:cxn>
                    <a:cxn ang="0">
                      <a:pos x="20" y="18"/>
                    </a:cxn>
                    <a:cxn ang="0">
                      <a:pos x="14" y="18"/>
                    </a:cxn>
                    <a:cxn ang="0">
                      <a:pos x="6" y="14"/>
                    </a:cxn>
                    <a:cxn ang="0">
                      <a:pos x="0" y="10"/>
                    </a:cxn>
                    <a:cxn ang="0">
                      <a:pos x="0" y="0"/>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591" name="Group 49">
                  <a:extLst>
                    <a:ext uri="{FF2B5EF4-FFF2-40B4-BE49-F238E27FC236}">
                      <a16:creationId xmlns:a16="http://schemas.microsoft.com/office/drawing/2014/main" id="{5E44F652-6880-4849-8BE3-7DDD04437D99}"/>
                    </a:ext>
                  </a:extLst>
                </p:cNvPr>
                <p:cNvGrpSpPr>
                  <a:grpSpLocks/>
                </p:cNvGrpSpPr>
                <p:nvPr/>
              </p:nvGrpSpPr>
              <p:grpSpPr bwMode="auto">
                <a:xfrm>
                  <a:off x="877982" y="1503187"/>
                  <a:ext cx="1091656" cy="893245"/>
                  <a:chOff x="44" y="1185"/>
                  <a:chExt cx="594" cy="464"/>
                </a:xfrm>
                <a:grpFill/>
                <a:effectLst/>
              </p:grpSpPr>
              <p:sp>
                <p:nvSpPr>
                  <p:cNvPr id="599" name="Freeform 15">
                    <a:extLst>
                      <a:ext uri="{FF2B5EF4-FFF2-40B4-BE49-F238E27FC236}">
                        <a16:creationId xmlns:a16="http://schemas.microsoft.com/office/drawing/2014/main" id="{2DD15E5A-CE88-4880-93CB-B0D1ADC4A807}"/>
                      </a:ext>
                    </a:extLst>
                  </p:cNvPr>
                  <p:cNvSpPr>
                    <a:spLocks/>
                  </p:cNvSpPr>
                  <p:nvPr/>
                </p:nvSpPr>
                <p:spPr bwMode="auto">
                  <a:xfrm>
                    <a:off x="44" y="1185"/>
                    <a:ext cx="594" cy="414"/>
                  </a:xfrm>
                  <a:custGeom>
                    <a:avLst/>
                    <a:gdLst/>
                    <a:ahLst/>
                    <a:cxnLst>
                      <a:cxn ang="0">
                        <a:pos x="540" y="354"/>
                      </a:cxn>
                      <a:cxn ang="0">
                        <a:pos x="510" y="318"/>
                      </a:cxn>
                      <a:cxn ang="0">
                        <a:pos x="500" y="332"/>
                      </a:cxn>
                      <a:cxn ang="0">
                        <a:pos x="464" y="324"/>
                      </a:cxn>
                      <a:cxn ang="0">
                        <a:pos x="414" y="298"/>
                      </a:cxn>
                      <a:cxn ang="0">
                        <a:pos x="362" y="288"/>
                      </a:cxn>
                      <a:cxn ang="0">
                        <a:pos x="318" y="272"/>
                      </a:cxn>
                      <a:cxn ang="0">
                        <a:pos x="314" y="294"/>
                      </a:cxn>
                      <a:cxn ang="0">
                        <a:pos x="278" y="304"/>
                      </a:cxn>
                      <a:cxn ang="0">
                        <a:pos x="252" y="298"/>
                      </a:cxn>
                      <a:cxn ang="0">
                        <a:pos x="270" y="274"/>
                      </a:cxn>
                      <a:cxn ang="0">
                        <a:pos x="274" y="266"/>
                      </a:cxn>
                      <a:cxn ang="0">
                        <a:pos x="236" y="298"/>
                      </a:cxn>
                      <a:cxn ang="0">
                        <a:pos x="222" y="322"/>
                      </a:cxn>
                      <a:cxn ang="0">
                        <a:pos x="196" y="348"/>
                      </a:cxn>
                      <a:cxn ang="0">
                        <a:pos x="146" y="384"/>
                      </a:cxn>
                      <a:cxn ang="0">
                        <a:pos x="112" y="398"/>
                      </a:cxn>
                      <a:cxn ang="0">
                        <a:pos x="90" y="408"/>
                      </a:cxn>
                      <a:cxn ang="0">
                        <a:pos x="84" y="394"/>
                      </a:cxn>
                      <a:cxn ang="0">
                        <a:pos x="114" y="382"/>
                      </a:cxn>
                      <a:cxn ang="0">
                        <a:pos x="156" y="354"/>
                      </a:cxn>
                      <a:cxn ang="0">
                        <a:pos x="170" y="320"/>
                      </a:cxn>
                      <a:cxn ang="0">
                        <a:pos x="138" y="328"/>
                      </a:cxn>
                      <a:cxn ang="0">
                        <a:pos x="100" y="328"/>
                      </a:cxn>
                      <a:cxn ang="0">
                        <a:pos x="86" y="286"/>
                      </a:cxn>
                      <a:cxn ang="0">
                        <a:pos x="56" y="300"/>
                      </a:cxn>
                      <a:cxn ang="0">
                        <a:pos x="48" y="274"/>
                      </a:cxn>
                      <a:cxn ang="0">
                        <a:pos x="24" y="258"/>
                      </a:cxn>
                      <a:cxn ang="0">
                        <a:pos x="46" y="226"/>
                      </a:cxn>
                      <a:cxn ang="0">
                        <a:pos x="80" y="214"/>
                      </a:cxn>
                      <a:cxn ang="0">
                        <a:pos x="102" y="184"/>
                      </a:cxn>
                      <a:cxn ang="0">
                        <a:pos x="86" y="180"/>
                      </a:cxn>
                      <a:cxn ang="0">
                        <a:pos x="20" y="168"/>
                      </a:cxn>
                      <a:cxn ang="0">
                        <a:pos x="10" y="150"/>
                      </a:cxn>
                      <a:cxn ang="0">
                        <a:pos x="60" y="132"/>
                      </a:cxn>
                      <a:cxn ang="0">
                        <a:pos x="100" y="142"/>
                      </a:cxn>
                      <a:cxn ang="0">
                        <a:pos x="102" y="132"/>
                      </a:cxn>
                      <a:cxn ang="0">
                        <a:pos x="84" y="116"/>
                      </a:cxn>
                      <a:cxn ang="0">
                        <a:pos x="44" y="94"/>
                      </a:cxn>
                      <a:cxn ang="0">
                        <a:pos x="22" y="68"/>
                      </a:cxn>
                      <a:cxn ang="0">
                        <a:pos x="88" y="28"/>
                      </a:cxn>
                      <a:cxn ang="0">
                        <a:pos x="132" y="12"/>
                      </a:cxn>
                      <a:cxn ang="0">
                        <a:pos x="186" y="8"/>
                      </a:cxn>
                      <a:cxn ang="0">
                        <a:pos x="244" y="16"/>
                      </a:cxn>
                      <a:cxn ang="0">
                        <a:pos x="318" y="30"/>
                      </a:cxn>
                      <a:cxn ang="0">
                        <a:pos x="400" y="40"/>
                      </a:cxn>
                      <a:cxn ang="0">
                        <a:pos x="438" y="288"/>
                      </a:cxn>
                      <a:cxn ang="0">
                        <a:pos x="478" y="316"/>
                      </a:cxn>
                      <a:cxn ang="0">
                        <a:pos x="508" y="300"/>
                      </a:cxn>
                      <a:cxn ang="0">
                        <a:pos x="556" y="358"/>
                      </a:cxn>
                      <a:cxn ang="0">
                        <a:pos x="594" y="394"/>
                      </a:cxn>
                      <a:cxn ang="0">
                        <a:pos x="582" y="394"/>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0" name="Freeform 16">
                    <a:extLst>
                      <a:ext uri="{FF2B5EF4-FFF2-40B4-BE49-F238E27FC236}">
                        <a16:creationId xmlns:a16="http://schemas.microsoft.com/office/drawing/2014/main" id="{073B1E3E-C14F-4C9B-85D2-3146CF61C151}"/>
                      </a:ext>
                    </a:extLst>
                  </p:cNvPr>
                  <p:cNvSpPr>
                    <a:spLocks/>
                  </p:cNvSpPr>
                  <p:nvPr/>
                </p:nvSpPr>
                <p:spPr bwMode="auto">
                  <a:xfrm>
                    <a:off x="250" y="1527"/>
                    <a:ext cx="38" cy="26"/>
                  </a:xfrm>
                  <a:custGeom>
                    <a:avLst/>
                    <a:gdLst/>
                    <a:ahLst/>
                    <a:cxnLst>
                      <a:cxn ang="0">
                        <a:pos x="28" y="2"/>
                      </a:cxn>
                      <a:cxn ang="0">
                        <a:pos x="20" y="4"/>
                      </a:cxn>
                      <a:cxn ang="0">
                        <a:pos x="14" y="6"/>
                      </a:cxn>
                      <a:cxn ang="0">
                        <a:pos x="14" y="14"/>
                      </a:cxn>
                      <a:cxn ang="0">
                        <a:pos x="8" y="12"/>
                      </a:cxn>
                      <a:cxn ang="0">
                        <a:pos x="4" y="8"/>
                      </a:cxn>
                      <a:cxn ang="0">
                        <a:pos x="0" y="12"/>
                      </a:cxn>
                      <a:cxn ang="0">
                        <a:pos x="2" y="20"/>
                      </a:cxn>
                      <a:cxn ang="0">
                        <a:pos x="8" y="26"/>
                      </a:cxn>
                      <a:cxn ang="0">
                        <a:pos x="26" y="24"/>
                      </a:cxn>
                      <a:cxn ang="0">
                        <a:pos x="32" y="16"/>
                      </a:cxn>
                      <a:cxn ang="0">
                        <a:pos x="38" y="10"/>
                      </a:cxn>
                      <a:cxn ang="0">
                        <a:pos x="34" y="0"/>
                      </a:cxn>
                      <a:cxn ang="0">
                        <a:pos x="28" y="2"/>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1" name="Freeform 17">
                    <a:extLst>
                      <a:ext uri="{FF2B5EF4-FFF2-40B4-BE49-F238E27FC236}">
                        <a16:creationId xmlns:a16="http://schemas.microsoft.com/office/drawing/2014/main" id="{59BB4A80-C2BB-433B-8666-187BEB98A7C1}"/>
                      </a:ext>
                    </a:extLst>
                  </p:cNvPr>
                  <p:cNvSpPr>
                    <a:spLocks/>
                  </p:cNvSpPr>
                  <p:nvPr/>
                </p:nvSpPr>
                <p:spPr bwMode="auto">
                  <a:xfrm>
                    <a:off x="50" y="1473"/>
                    <a:ext cx="26" cy="16"/>
                  </a:xfrm>
                  <a:custGeom>
                    <a:avLst/>
                    <a:gdLst/>
                    <a:ahLst/>
                    <a:cxnLst>
                      <a:cxn ang="0">
                        <a:pos x="22" y="0"/>
                      </a:cxn>
                      <a:cxn ang="0">
                        <a:pos x="26" y="4"/>
                      </a:cxn>
                      <a:cxn ang="0">
                        <a:pos x="26" y="8"/>
                      </a:cxn>
                      <a:cxn ang="0">
                        <a:pos x="22" y="16"/>
                      </a:cxn>
                      <a:cxn ang="0">
                        <a:pos x="14" y="14"/>
                      </a:cxn>
                      <a:cxn ang="0">
                        <a:pos x="10" y="16"/>
                      </a:cxn>
                      <a:cxn ang="0">
                        <a:pos x="4" y="10"/>
                      </a:cxn>
                      <a:cxn ang="0">
                        <a:pos x="0" y="6"/>
                      </a:cxn>
                      <a:cxn ang="0">
                        <a:pos x="2" y="0"/>
                      </a:cxn>
                      <a:cxn ang="0">
                        <a:pos x="8" y="0"/>
                      </a:cxn>
                      <a:cxn ang="0">
                        <a:pos x="22" y="0"/>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2" name="Freeform 18">
                    <a:extLst>
                      <a:ext uri="{FF2B5EF4-FFF2-40B4-BE49-F238E27FC236}">
                        <a16:creationId xmlns:a16="http://schemas.microsoft.com/office/drawing/2014/main" id="{7E9218D3-F050-4386-AFCC-C2FDE8F3A612}"/>
                      </a:ext>
                    </a:extLst>
                  </p:cNvPr>
                  <p:cNvSpPr>
                    <a:spLocks/>
                  </p:cNvSpPr>
                  <p:nvPr/>
                </p:nvSpPr>
                <p:spPr bwMode="auto">
                  <a:xfrm>
                    <a:off x="540" y="1525"/>
                    <a:ext cx="24" cy="40"/>
                  </a:xfrm>
                  <a:custGeom>
                    <a:avLst/>
                    <a:gdLst/>
                    <a:ahLst/>
                    <a:cxnLst>
                      <a:cxn ang="0">
                        <a:pos x="0" y="0"/>
                      </a:cxn>
                      <a:cxn ang="0">
                        <a:pos x="10" y="2"/>
                      </a:cxn>
                      <a:cxn ang="0">
                        <a:pos x="16" y="6"/>
                      </a:cxn>
                      <a:cxn ang="0">
                        <a:pos x="18" y="20"/>
                      </a:cxn>
                      <a:cxn ang="0">
                        <a:pos x="24" y="30"/>
                      </a:cxn>
                      <a:cxn ang="0">
                        <a:pos x="24" y="40"/>
                      </a:cxn>
                      <a:cxn ang="0">
                        <a:pos x="16" y="32"/>
                      </a:cxn>
                      <a:cxn ang="0">
                        <a:pos x="8" y="22"/>
                      </a:cxn>
                      <a:cxn ang="0">
                        <a:pos x="4" y="16"/>
                      </a:cxn>
                      <a:cxn ang="0">
                        <a:pos x="0" y="8"/>
                      </a:cxn>
                      <a:cxn ang="0">
                        <a:pos x="0" y="0"/>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3" name="Freeform 19">
                    <a:extLst>
                      <a:ext uri="{FF2B5EF4-FFF2-40B4-BE49-F238E27FC236}">
                        <a16:creationId xmlns:a16="http://schemas.microsoft.com/office/drawing/2014/main" id="{5F1AD6FB-FF0D-4D8C-8952-8B805A2BFA3C}"/>
                      </a:ext>
                    </a:extLst>
                  </p:cNvPr>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4" name="Freeform 20">
                    <a:extLst>
                      <a:ext uri="{FF2B5EF4-FFF2-40B4-BE49-F238E27FC236}">
                        <a16:creationId xmlns:a16="http://schemas.microsoft.com/office/drawing/2014/main" id="{0F4334FB-1378-4181-8042-45E9221E7C3E}"/>
                      </a:ext>
                    </a:extLst>
                  </p:cNvPr>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5" name="Freeform 21">
                    <a:extLst>
                      <a:ext uri="{FF2B5EF4-FFF2-40B4-BE49-F238E27FC236}">
                        <a16:creationId xmlns:a16="http://schemas.microsoft.com/office/drawing/2014/main" id="{71982072-CD77-4C8A-926F-654C329B5EEA}"/>
                      </a:ext>
                    </a:extLst>
                  </p:cNvPr>
                  <p:cNvSpPr>
                    <a:spLocks/>
                  </p:cNvSpPr>
                  <p:nvPr/>
                </p:nvSpPr>
                <p:spPr bwMode="auto">
                  <a:xfrm>
                    <a:off x="84" y="1591"/>
                    <a:ext cx="32" cy="20"/>
                  </a:xfrm>
                  <a:custGeom>
                    <a:avLst/>
                    <a:gdLst/>
                    <a:ahLst/>
                    <a:cxnLst>
                      <a:cxn ang="0">
                        <a:pos x="32" y="4"/>
                      </a:cxn>
                      <a:cxn ang="0">
                        <a:pos x="28" y="10"/>
                      </a:cxn>
                      <a:cxn ang="0">
                        <a:pos x="22" y="12"/>
                      </a:cxn>
                      <a:cxn ang="0">
                        <a:pos x="12" y="14"/>
                      </a:cxn>
                      <a:cxn ang="0">
                        <a:pos x="6" y="20"/>
                      </a:cxn>
                      <a:cxn ang="0">
                        <a:pos x="0" y="18"/>
                      </a:cxn>
                      <a:cxn ang="0">
                        <a:pos x="6" y="8"/>
                      </a:cxn>
                      <a:cxn ang="0">
                        <a:pos x="14" y="4"/>
                      </a:cxn>
                      <a:cxn ang="0">
                        <a:pos x="26" y="0"/>
                      </a:cxn>
                      <a:cxn ang="0">
                        <a:pos x="32" y="4"/>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6" name="Freeform 22">
                    <a:extLst>
                      <a:ext uri="{FF2B5EF4-FFF2-40B4-BE49-F238E27FC236}">
                        <a16:creationId xmlns:a16="http://schemas.microsoft.com/office/drawing/2014/main" id="{3D3D7EE2-C3E2-4C68-A8C2-7157EB0CE3A2}"/>
                      </a:ext>
                    </a:extLst>
                  </p:cNvPr>
                  <p:cNvSpPr>
                    <a:spLocks/>
                  </p:cNvSpPr>
                  <p:nvPr/>
                </p:nvSpPr>
                <p:spPr bwMode="auto">
                  <a:xfrm>
                    <a:off x="560" y="1523"/>
                    <a:ext cx="16" cy="30"/>
                  </a:xfrm>
                  <a:custGeom>
                    <a:avLst/>
                    <a:gdLst/>
                    <a:ahLst/>
                    <a:cxnLst>
                      <a:cxn ang="0">
                        <a:pos x="0" y="0"/>
                      </a:cxn>
                      <a:cxn ang="0">
                        <a:pos x="10" y="4"/>
                      </a:cxn>
                      <a:cxn ang="0">
                        <a:pos x="16" y="16"/>
                      </a:cxn>
                      <a:cxn ang="0">
                        <a:pos x="14" y="24"/>
                      </a:cxn>
                      <a:cxn ang="0">
                        <a:pos x="10" y="30"/>
                      </a:cxn>
                      <a:cxn ang="0">
                        <a:pos x="4" y="22"/>
                      </a:cxn>
                      <a:cxn ang="0">
                        <a:pos x="4" y="16"/>
                      </a:cxn>
                      <a:cxn ang="0">
                        <a:pos x="0" y="8"/>
                      </a:cxn>
                      <a:cxn ang="0">
                        <a:pos x="0" y="0"/>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7" name="Freeform 23">
                    <a:extLst>
                      <a:ext uri="{FF2B5EF4-FFF2-40B4-BE49-F238E27FC236}">
                        <a16:creationId xmlns:a16="http://schemas.microsoft.com/office/drawing/2014/main" id="{0B20B961-302B-426E-873E-DA20B0E9C48E}"/>
                      </a:ext>
                    </a:extLst>
                  </p:cNvPr>
                  <p:cNvSpPr>
                    <a:spLocks/>
                  </p:cNvSpPr>
                  <p:nvPr/>
                </p:nvSpPr>
                <p:spPr bwMode="auto">
                  <a:xfrm>
                    <a:off x="608" y="1575"/>
                    <a:ext cx="14" cy="20"/>
                  </a:xfrm>
                  <a:custGeom>
                    <a:avLst/>
                    <a:gdLst/>
                    <a:ahLst/>
                    <a:cxnLst>
                      <a:cxn ang="0">
                        <a:pos x="0" y="0"/>
                      </a:cxn>
                      <a:cxn ang="0">
                        <a:pos x="6" y="4"/>
                      </a:cxn>
                      <a:cxn ang="0">
                        <a:pos x="14" y="6"/>
                      </a:cxn>
                      <a:cxn ang="0">
                        <a:pos x="12" y="16"/>
                      </a:cxn>
                      <a:cxn ang="0">
                        <a:pos x="6" y="20"/>
                      </a:cxn>
                      <a:cxn ang="0">
                        <a:pos x="0" y="12"/>
                      </a:cxn>
                      <a:cxn ang="0">
                        <a:pos x="0" y="0"/>
                      </a:cxn>
                    </a:cxnLst>
                    <a:rect l="0" t="0" r="r" b="b"/>
                    <a:pathLst>
                      <a:path w="14" h="20">
                        <a:moveTo>
                          <a:pt x="0" y="0"/>
                        </a:moveTo>
                        <a:lnTo>
                          <a:pt x="6" y="4"/>
                        </a:lnTo>
                        <a:lnTo>
                          <a:pt x="14" y="6"/>
                        </a:lnTo>
                        <a:lnTo>
                          <a:pt x="12" y="16"/>
                        </a:lnTo>
                        <a:lnTo>
                          <a:pt x="6" y="20"/>
                        </a:lnTo>
                        <a:lnTo>
                          <a:pt x="0"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8" name="Freeform 48">
                    <a:extLst>
                      <a:ext uri="{FF2B5EF4-FFF2-40B4-BE49-F238E27FC236}">
                        <a16:creationId xmlns:a16="http://schemas.microsoft.com/office/drawing/2014/main" id="{1A3AB0EA-D4DE-4BB9-AAA2-FC8F866FC882}"/>
                      </a:ext>
                    </a:extLst>
                  </p:cNvPr>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592" name="Freeform 52">
                  <a:extLst>
                    <a:ext uri="{FF2B5EF4-FFF2-40B4-BE49-F238E27FC236}">
                      <a16:creationId xmlns:a16="http://schemas.microsoft.com/office/drawing/2014/main" id="{4C5387D1-6C0F-452F-85F5-FD21D460DD9D}"/>
                    </a:ext>
                  </a:extLst>
                </p:cNvPr>
                <p:cNvSpPr>
                  <a:spLocks/>
                </p:cNvSpPr>
                <p:nvPr/>
              </p:nvSpPr>
              <p:spPr bwMode="auto">
                <a:xfrm>
                  <a:off x="2127692" y="2523569"/>
                  <a:ext cx="1676085" cy="862457"/>
                </a:xfrm>
                <a:custGeom>
                  <a:avLst/>
                  <a:gdLst/>
                  <a:ahLst/>
                  <a:cxnLst>
                    <a:cxn ang="0">
                      <a:pos x="24" y="30"/>
                    </a:cxn>
                    <a:cxn ang="0">
                      <a:pos x="30" y="20"/>
                    </a:cxn>
                    <a:cxn ang="0">
                      <a:pos x="472" y="8"/>
                    </a:cxn>
                    <a:cxn ang="0">
                      <a:pos x="550" y="28"/>
                    </a:cxn>
                    <a:cxn ang="0">
                      <a:pos x="516" y="52"/>
                    </a:cxn>
                    <a:cxn ang="0">
                      <a:pos x="562" y="48"/>
                    </a:cxn>
                    <a:cxn ang="0">
                      <a:pos x="604" y="56"/>
                    </a:cxn>
                    <a:cxn ang="0">
                      <a:pos x="636" y="68"/>
                    </a:cxn>
                    <a:cxn ang="0">
                      <a:pos x="600" y="68"/>
                    </a:cxn>
                    <a:cxn ang="0">
                      <a:pos x="588" y="94"/>
                    </a:cxn>
                    <a:cxn ang="0">
                      <a:pos x="584" y="154"/>
                    </a:cxn>
                    <a:cxn ang="0">
                      <a:pos x="608" y="112"/>
                    </a:cxn>
                    <a:cxn ang="0">
                      <a:pos x="620" y="84"/>
                    </a:cxn>
                    <a:cxn ang="0">
                      <a:pos x="654" y="90"/>
                    </a:cxn>
                    <a:cxn ang="0">
                      <a:pos x="652" y="112"/>
                    </a:cxn>
                    <a:cxn ang="0">
                      <a:pos x="662" y="134"/>
                    </a:cxn>
                    <a:cxn ang="0">
                      <a:pos x="690" y="148"/>
                    </a:cxn>
                    <a:cxn ang="0">
                      <a:pos x="720" y="124"/>
                    </a:cxn>
                    <a:cxn ang="0">
                      <a:pos x="766" y="100"/>
                    </a:cxn>
                    <a:cxn ang="0">
                      <a:pos x="858" y="74"/>
                    </a:cxn>
                    <a:cxn ang="0">
                      <a:pos x="900" y="44"/>
                    </a:cxn>
                    <a:cxn ang="0">
                      <a:pos x="912" y="90"/>
                    </a:cxn>
                    <a:cxn ang="0">
                      <a:pos x="864" y="110"/>
                    </a:cxn>
                    <a:cxn ang="0">
                      <a:pos x="862" y="148"/>
                    </a:cxn>
                    <a:cxn ang="0">
                      <a:pos x="804" y="166"/>
                    </a:cxn>
                    <a:cxn ang="0">
                      <a:pos x="782" y="198"/>
                    </a:cxn>
                    <a:cxn ang="0">
                      <a:pos x="770" y="220"/>
                    </a:cxn>
                    <a:cxn ang="0">
                      <a:pos x="760" y="214"/>
                    </a:cxn>
                    <a:cxn ang="0">
                      <a:pos x="762" y="234"/>
                    </a:cxn>
                    <a:cxn ang="0">
                      <a:pos x="762" y="270"/>
                    </a:cxn>
                    <a:cxn ang="0">
                      <a:pos x="724" y="298"/>
                    </a:cxn>
                    <a:cxn ang="0">
                      <a:pos x="682" y="350"/>
                    </a:cxn>
                    <a:cxn ang="0">
                      <a:pos x="704" y="424"/>
                    </a:cxn>
                    <a:cxn ang="0">
                      <a:pos x="680" y="428"/>
                    </a:cxn>
                    <a:cxn ang="0">
                      <a:pos x="664" y="382"/>
                    </a:cxn>
                    <a:cxn ang="0">
                      <a:pos x="626" y="372"/>
                    </a:cxn>
                    <a:cxn ang="0">
                      <a:pos x="566" y="354"/>
                    </a:cxn>
                    <a:cxn ang="0">
                      <a:pos x="560" y="374"/>
                    </a:cxn>
                    <a:cxn ang="0">
                      <a:pos x="516" y="368"/>
                    </a:cxn>
                    <a:cxn ang="0">
                      <a:pos x="484" y="372"/>
                    </a:cxn>
                    <a:cxn ang="0">
                      <a:pos x="454" y="388"/>
                    </a:cxn>
                    <a:cxn ang="0">
                      <a:pos x="430" y="420"/>
                    </a:cxn>
                    <a:cxn ang="0">
                      <a:pos x="390" y="400"/>
                    </a:cxn>
                    <a:cxn ang="0">
                      <a:pos x="344" y="368"/>
                    </a:cxn>
                    <a:cxn ang="0">
                      <a:pos x="302" y="346"/>
                    </a:cxn>
                    <a:cxn ang="0">
                      <a:pos x="192" y="334"/>
                    </a:cxn>
                    <a:cxn ang="0">
                      <a:pos x="104" y="298"/>
                    </a:cxn>
                    <a:cxn ang="0">
                      <a:pos x="58" y="272"/>
                    </a:cxn>
                    <a:cxn ang="0">
                      <a:pos x="32" y="228"/>
                    </a:cxn>
                    <a:cxn ang="0">
                      <a:pos x="10" y="186"/>
                    </a:cxn>
                    <a:cxn ang="0">
                      <a:pos x="6" y="112"/>
                    </a:cxn>
                    <a:cxn ang="0">
                      <a:pos x="8" y="42"/>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3" name="Freeform 10">
                  <a:extLst>
                    <a:ext uri="{FF2B5EF4-FFF2-40B4-BE49-F238E27FC236}">
                      <a16:creationId xmlns:a16="http://schemas.microsoft.com/office/drawing/2014/main" id="{57B2BA28-605C-438C-A6DD-5BD20D7BC6B9}"/>
                    </a:ext>
                  </a:extLst>
                </p:cNvPr>
                <p:cNvSpPr>
                  <a:spLocks/>
                </p:cNvSpPr>
                <p:nvPr/>
              </p:nvSpPr>
              <p:spPr bwMode="auto">
                <a:xfrm>
                  <a:off x="5057184" y="1757409"/>
                  <a:ext cx="305075" cy="157862"/>
                </a:xfrm>
                <a:custGeom>
                  <a:avLst/>
                  <a:gdLst/>
                  <a:ahLst/>
                  <a:cxnLst>
                    <a:cxn ang="0">
                      <a:pos x="14" y="28"/>
                    </a:cxn>
                    <a:cxn ang="0">
                      <a:pos x="0" y="28"/>
                    </a:cxn>
                    <a:cxn ang="0">
                      <a:pos x="6" y="18"/>
                    </a:cxn>
                    <a:cxn ang="0">
                      <a:pos x="10" y="10"/>
                    </a:cxn>
                    <a:cxn ang="0">
                      <a:pos x="20" y="2"/>
                    </a:cxn>
                    <a:cxn ang="0">
                      <a:pos x="30" y="6"/>
                    </a:cxn>
                    <a:cxn ang="0">
                      <a:pos x="42" y="14"/>
                    </a:cxn>
                    <a:cxn ang="0">
                      <a:pos x="44" y="24"/>
                    </a:cxn>
                    <a:cxn ang="0">
                      <a:pos x="48" y="28"/>
                    </a:cxn>
                    <a:cxn ang="0">
                      <a:pos x="54" y="24"/>
                    </a:cxn>
                    <a:cxn ang="0">
                      <a:pos x="58" y="18"/>
                    </a:cxn>
                    <a:cxn ang="0">
                      <a:pos x="64" y="12"/>
                    </a:cxn>
                    <a:cxn ang="0">
                      <a:pos x="68" y="16"/>
                    </a:cxn>
                    <a:cxn ang="0">
                      <a:pos x="72" y="22"/>
                    </a:cxn>
                    <a:cxn ang="0">
                      <a:pos x="80" y="14"/>
                    </a:cxn>
                    <a:cxn ang="0">
                      <a:pos x="86" y="8"/>
                    </a:cxn>
                    <a:cxn ang="0">
                      <a:pos x="92" y="12"/>
                    </a:cxn>
                    <a:cxn ang="0">
                      <a:pos x="104" y="14"/>
                    </a:cxn>
                    <a:cxn ang="0">
                      <a:pos x="118" y="8"/>
                    </a:cxn>
                    <a:cxn ang="0">
                      <a:pos x="128" y="0"/>
                    </a:cxn>
                    <a:cxn ang="0">
                      <a:pos x="140" y="12"/>
                    </a:cxn>
                    <a:cxn ang="0">
                      <a:pos x="150" y="16"/>
                    </a:cxn>
                    <a:cxn ang="0">
                      <a:pos x="158" y="24"/>
                    </a:cxn>
                    <a:cxn ang="0">
                      <a:pos x="166" y="34"/>
                    </a:cxn>
                    <a:cxn ang="0">
                      <a:pos x="166" y="42"/>
                    </a:cxn>
                    <a:cxn ang="0">
                      <a:pos x="156" y="50"/>
                    </a:cxn>
                    <a:cxn ang="0">
                      <a:pos x="140" y="60"/>
                    </a:cxn>
                    <a:cxn ang="0">
                      <a:pos x="120" y="68"/>
                    </a:cxn>
                    <a:cxn ang="0">
                      <a:pos x="102" y="74"/>
                    </a:cxn>
                    <a:cxn ang="0">
                      <a:pos x="88" y="82"/>
                    </a:cxn>
                    <a:cxn ang="0">
                      <a:pos x="74" y="82"/>
                    </a:cxn>
                    <a:cxn ang="0">
                      <a:pos x="58" y="76"/>
                    </a:cxn>
                    <a:cxn ang="0">
                      <a:pos x="48" y="70"/>
                    </a:cxn>
                    <a:cxn ang="0">
                      <a:pos x="18" y="70"/>
                    </a:cxn>
                    <a:cxn ang="0">
                      <a:pos x="32" y="62"/>
                    </a:cxn>
                    <a:cxn ang="0">
                      <a:pos x="34" y="52"/>
                    </a:cxn>
                    <a:cxn ang="0">
                      <a:pos x="26" y="48"/>
                    </a:cxn>
                    <a:cxn ang="0">
                      <a:pos x="14" y="46"/>
                    </a:cxn>
                    <a:cxn ang="0">
                      <a:pos x="2" y="44"/>
                    </a:cxn>
                    <a:cxn ang="0">
                      <a:pos x="18" y="38"/>
                    </a:cxn>
                    <a:cxn ang="0">
                      <a:pos x="30" y="32"/>
                    </a:cxn>
                    <a:cxn ang="0">
                      <a:pos x="24" y="28"/>
                    </a:cxn>
                    <a:cxn ang="0">
                      <a:pos x="14" y="28"/>
                    </a:cxn>
                  </a:cxnLst>
                  <a:rect l="0" t="0" r="r" b="b"/>
                  <a:pathLst>
                    <a:path w="166" h="82">
                      <a:moveTo>
                        <a:pt x="14" y="28"/>
                      </a:moveTo>
                      <a:lnTo>
                        <a:pt x="0" y="28"/>
                      </a:lnTo>
                      <a:lnTo>
                        <a:pt x="6" y="18"/>
                      </a:lnTo>
                      <a:lnTo>
                        <a:pt x="10" y="10"/>
                      </a:lnTo>
                      <a:lnTo>
                        <a:pt x="20" y="2"/>
                      </a:lnTo>
                      <a:lnTo>
                        <a:pt x="30" y="6"/>
                      </a:lnTo>
                      <a:lnTo>
                        <a:pt x="42" y="14"/>
                      </a:lnTo>
                      <a:lnTo>
                        <a:pt x="44" y="24"/>
                      </a:lnTo>
                      <a:lnTo>
                        <a:pt x="48" y="28"/>
                      </a:lnTo>
                      <a:lnTo>
                        <a:pt x="54" y="24"/>
                      </a:lnTo>
                      <a:lnTo>
                        <a:pt x="58" y="18"/>
                      </a:lnTo>
                      <a:lnTo>
                        <a:pt x="64" y="12"/>
                      </a:lnTo>
                      <a:lnTo>
                        <a:pt x="68" y="16"/>
                      </a:lnTo>
                      <a:lnTo>
                        <a:pt x="72" y="22"/>
                      </a:lnTo>
                      <a:lnTo>
                        <a:pt x="80" y="14"/>
                      </a:lnTo>
                      <a:lnTo>
                        <a:pt x="86" y="8"/>
                      </a:lnTo>
                      <a:lnTo>
                        <a:pt x="92" y="12"/>
                      </a:lnTo>
                      <a:lnTo>
                        <a:pt x="104" y="14"/>
                      </a:lnTo>
                      <a:lnTo>
                        <a:pt x="118" y="8"/>
                      </a:lnTo>
                      <a:lnTo>
                        <a:pt x="128" y="0"/>
                      </a:lnTo>
                      <a:lnTo>
                        <a:pt x="140" y="12"/>
                      </a:lnTo>
                      <a:lnTo>
                        <a:pt x="150" y="16"/>
                      </a:lnTo>
                      <a:lnTo>
                        <a:pt x="158" y="24"/>
                      </a:lnTo>
                      <a:lnTo>
                        <a:pt x="166" y="34"/>
                      </a:lnTo>
                      <a:lnTo>
                        <a:pt x="166" y="42"/>
                      </a:lnTo>
                      <a:lnTo>
                        <a:pt x="156" y="50"/>
                      </a:lnTo>
                      <a:lnTo>
                        <a:pt x="140" y="60"/>
                      </a:lnTo>
                      <a:lnTo>
                        <a:pt x="120" y="68"/>
                      </a:lnTo>
                      <a:lnTo>
                        <a:pt x="102" y="74"/>
                      </a:lnTo>
                      <a:lnTo>
                        <a:pt x="88" y="82"/>
                      </a:lnTo>
                      <a:lnTo>
                        <a:pt x="74" y="82"/>
                      </a:lnTo>
                      <a:lnTo>
                        <a:pt x="58" y="76"/>
                      </a:lnTo>
                      <a:lnTo>
                        <a:pt x="48" y="70"/>
                      </a:lnTo>
                      <a:lnTo>
                        <a:pt x="18" y="70"/>
                      </a:lnTo>
                      <a:lnTo>
                        <a:pt x="32" y="62"/>
                      </a:lnTo>
                      <a:lnTo>
                        <a:pt x="34" y="52"/>
                      </a:lnTo>
                      <a:lnTo>
                        <a:pt x="26" y="48"/>
                      </a:lnTo>
                      <a:lnTo>
                        <a:pt x="14" y="46"/>
                      </a:lnTo>
                      <a:lnTo>
                        <a:pt x="2" y="44"/>
                      </a:lnTo>
                      <a:lnTo>
                        <a:pt x="18" y="38"/>
                      </a:lnTo>
                      <a:lnTo>
                        <a:pt x="30" y="32"/>
                      </a:lnTo>
                      <a:lnTo>
                        <a:pt x="24" y="28"/>
                      </a:lnTo>
                      <a:lnTo>
                        <a:pt x="14"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4" name="Freeform 11">
                  <a:extLst>
                    <a:ext uri="{FF2B5EF4-FFF2-40B4-BE49-F238E27FC236}">
                      <a16:creationId xmlns:a16="http://schemas.microsoft.com/office/drawing/2014/main" id="{662EBDF5-2A43-4E88-ADA3-C7E211C5B081}"/>
                    </a:ext>
                  </a:extLst>
                </p:cNvPr>
                <p:cNvSpPr>
                  <a:spLocks/>
                </p:cNvSpPr>
                <p:nvPr/>
              </p:nvSpPr>
              <p:spPr bwMode="auto">
                <a:xfrm>
                  <a:off x="3638377" y="722359"/>
                  <a:ext cx="1767971" cy="1378404"/>
                </a:xfrm>
                <a:custGeom>
                  <a:avLst/>
                  <a:gdLst/>
                  <a:ahLst/>
                  <a:cxnLst>
                    <a:cxn ang="0">
                      <a:pos x="676" y="508"/>
                    </a:cxn>
                    <a:cxn ang="0">
                      <a:pos x="628" y="526"/>
                    </a:cxn>
                    <a:cxn ang="0">
                      <a:pos x="546" y="572"/>
                    </a:cxn>
                    <a:cxn ang="0">
                      <a:pos x="510" y="592"/>
                    </a:cxn>
                    <a:cxn ang="0">
                      <a:pos x="502" y="636"/>
                    </a:cxn>
                    <a:cxn ang="0">
                      <a:pos x="482" y="664"/>
                    </a:cxn>
                    <a:cxn ang="0">
                      <a:pos x="428" y="702"/>
                    </a:cxn>
                    <a:cxn ang="0">
                      <a:pos x="390" y="700"/>
                    </a:cxn>
                    <a:cxn ang="0">
                      <a:pos x="348" y="634"/>
                    </a:cxn>
                    <a:cxn ang="0">
                      <a:pos x="340" y="600"/>
                    </a:cxn>
                    <a:cxn ang="0">
                      <a:pos x="312" y="546"/>
                    </a:cxn>
                    <a:cxn ang="0">
                      <a:pos x="312" y="516"/>
                    </a:cxn>
                    <a:cxn ang="0">
                      <a:pos x="346" y="522"/>
                    </a:cxn>
                    <a:cxn ang="0">
                      <a:pos x="356" y="466"/>
                    </a:cxn>
                    <a:cxn ang="0">
                      <a:pos x="296" y="436"/>
                    </a:cxn>
                    <a:cxn ang="0">
                      <a:pos x="330" y="414"/>
                    </a:cxn>
                    <a:cxn ang="0">
                      <a:pos x="274" y="414"/>
                    </a:cxn>
                    <a:cxn ang="0">
                      <a:pos x="238" y="306"/>
                    </a:cxn>
                    <a:cxn ang="0">
                      <a:pos x="148" y="262"/>
                    </a:cxn>
                    <a:cxn ang="0">
                      <a:pos x="100" y="272"/>
                    </a:cxn>
                    <a:cxn ang="0">
                      <a:pos x="68" y="256"/>
                    </a:cxn>
                    <a:cxn ang="0">
                      <a:pos x="24" y="240"/>
                    </a:cxn>
                    <a:cxn ang="0">
                      <a:pos x="102" y="222"/>
                    </a:cxn>
                    <a:cxn ang="0">
                      <a:pos x="8" y="206"/>
                    </a:cxn>
                    <a:cxn ang="0">
                      <a:pos x="58" y="180"/>
                    </a:cxn>
                    <a:cxn ang="0">
                      <a:pos x="124" y="134"/>
                    </a:cxn>
                    <a:cxn ang="0">
                      <a:pos x="128" y="102"/>
                    </a:cxn>
                    <a:cxn ang="0">
                      <a:pos x="182" y="70"/>
                    </a:cxn>
                    <a:cxn ang="0">
                      <a:pos x="230" y="68"/>
                    </a:cxn>
                    <a:cxn ang="0">
                      <a:pos x="296" y="50"/>
                    </a:cxn>
                    <a:cxn ang="0">
                      <a:pos x="344" y="66"/>
                    </a:cxn>
                    <a:cxn ang="0">
                      <a:pos x="374" y="44"/>
                    </a:cxn>
                    <a:cxn ang="0">
                      <a:pos x="400" y="40"/>
                    </a:cxn>
                    <a:cxn ang="0">
                      <a:pos x="478" y="14"/>
                    </a:cxn>
                    <a:cxn ang="0">
                      <a:pos x="618" y="0"/>
                    </a:cxn>
                    <a:cxn ang="0">
                      <a:pos x="756" y="18"/>
                    </a:cxn>
                    <a:cxn ang="0">
                      <a:pos x="738" y="56"/>
                    </a:cxn>
                    <a:cxn ang="0">
                      <a:pos x="754" y="66"/>
                    </a:cxn>
                    <a:cxn ang="0">
                      <a:pos x="760" y="76"/>
                    </a:cxn>
                    <a:cxn ang="0">
                      <a:pos x="806" y="66"/>
                    </a:cxn>
                    <a:cxn ang="0">
                      <a:pos x="792" y="102"/>
                    </a:cxn>
                    <a:cxn ang="0">
                      <a:pos x="884" y="68"/>
                    </a:cxn>
                    <a:cxn ang="0">
                      <a:pos x="948" y="90"/>
                    </a:cxn>
                    <a:cxn ang="0">
                      <a:pos x="872" y="110"/>
                    </a:cxn>
                    <a:cxn ang="0">
                      <a:pos x="888" y="130"/>
                    </a:cxn>
                    <a:cxn ang="0">
                      <a:pos x="866" y="138"/>
                    </a:cxn>
                    <a:cxn ang="0">
                      <a:pos x="842" y="170"/>
                    </a:cxn>
                    <a:cxn ang="0">
                      <a:pos x="848" y="212"/>
                    </a:cxn>
                    <a:cxn ang="0">
                      <a:pos x="840" y="228"/>
                    </a:cxn>
                    <a:cxn ang="0">
                      <a:pos x="860" y="258"/>
                    </a:cxn>
                    <a:cxn ang="0">
                      <a:pos x="814" y="248"/>
                    </a:cxn>
                    <a:cxn ang="0">
                      <a:pos x="848" y="296"/>
                    </a:cxn>
                    <a:cxn ang="0">
                      <a:pos x="850" y="324"/>
                    </a:cxn>
                    <a:cxn ang="0">
                      <a:pos x="830" y="350"/>
                    </a:cxn>
                    <a:cxn ang="0">
                      <a:pos x="756" y="360"/>
                    </a:cxn>
                    <a:cxn ang="0">
                      <a:pos x="800" y="400"/>
                    </a:cxn>
                    <a:cxn ang="0">
                      <a:pos x="804" y="410"/>
                    </a:cxn>
                    <a:cxn ang="0">
                      <a:pos x="756" y="416"/>
                    </a:cxn>
                    <a:cxn ang="0">
                      <a:pos x="778" y="452"/>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595" name="Group 49">
                  <a:extLst>
                    <a:ext uri="{FF2B5EF4-FFF2-40B4-BE49-F238E27FC236}">
                      <a16:creationId xmlns:a16="http://schemas.microsoft.com/office/drawing/2014/main" id="{28A854D1-1AC7-402D-AA1F-C021464524D8}"/>
                    </a:ext>
                  </a:extLst>
                </p:cNvPr>
                <p:cNvGrpSpPr>
                  <a:grpSpLocks/>
                </p:cNvGrpSpPr>
                <p:nvPr/>
              </p:nvGrpSpPr>
              <p:grpSpPr bwMode="auto">
                <a:xfrm>
                  <a:off x="1855702" y="2204432"/>
                  <a:ext cx="69837" cy="188660"/>
                  <a:chOff x="576" y="1551"/>
                  <a:chExt cx="38" cy="98"/>
                </a:xfrm>
                <a:grpFill/>
                <a:effectLst/>
              </p:grpSpPr>
              <p:sp>
                <p:nvSpPr>
                  <p:cNvPr id="596" name="Freeform 19">
                    <a:extLst>
                      <a:ext uri="{FF2B5EF4-FFF2-40B4-BE49-F238E27FC236}">
                        <a16:creationId xmlns:a16="http://schemas.microsoft.com/office/drawing/2014/main" id="{BEBEDDC8-0B96-4BCF-9BB1-F20BB020802F}"/>
                      </a:ext>
                    </a:extLst>
                  </p:cNvPr>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7" name="Freeform 20">
                    <a:extLst>
                      <a:ext uri="{FF2B5EF4-FFF2-40B4-BE49-F238E27FC236}">
                        <a16:creationId xmlns:a16="http://schemas.microsoft.com/office/drawing/2014/main" id="{0B619CE4-52E4-4B20-BA55-077C1CB4CB23}"/>
                      </a:ext>
                    </a:extLst>
                  </p:cNvPr>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8" name="Freeform 48">
                    <a:extLst>
                      <a:ext uri="{FF2B5EF4-FFF2-40B4-BE49-F238E27FC236}">
                        <a16:creationId xmlns:a16="http://schemas.microsoft.com/office/drawing/2014/main" id="{172977C3-C521-422F-9024-EE1C855585AF}"/>
                      </a:ext>
                    </a:extLst>
                  </p:cNvPr>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554" name="Freeform 162">
                <a:extLst>
                  <a:ext uri="{FF2B5EF4-FFF2-40B4-BE49-F238E27FC236}">
                    <a16:creationId xmlns:a16="http://schemas.microsoft.com/office/drawing/2014/main" id="{5A9D99EC-1A74-4D40-89E6-F39FE7CBAA64}"/>
                  </a:ext>
                </a:extLst>
              </p:cNvPr>
              <p:cNvSpPr>
                <a:spLocks/>
              </p:cNvSpPr>
              <p:nvPr/>
            </p:nvSpPr>
            <p:spPr bwMode="auto">
              <a:xfrm>
                <a:off x="5512935" y="2994006"/>
                <a:ext cx="360214" cy="273373"/>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5" name="Freeform 212">
                <a:extLst>
                  <a:ext uri="{FF2B5EF4-FFF2-40B4-BE49-F238E27FC236}">
                    <a16:creationId xmlns:a16="http://schemas.microsoft.com/office/drawing/2014/main" id="{DA252F14-2A23-4596-A1F1-676E06FDBF58}"/>
                  </a:ext>
                </a:extLst>
              </p:cNvPr>
              <p:cNvSpPr>
                <a:spLocks/>
              </p:cNvSpPr>
              <p:nvPr/>
            </p:nvSpPr>
            <p:spPr bwMode="auto">
              <a:xfrm>
                <a:off x="9896127" y="2319486"/>
                <a:ext cx="77187" cy="334970"/>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6" name="Freeform 287">
                <a:extLst>
                  <a:ext uri="{FF2B5EF4-FFF2-40B4-BE49-F238E27FC236}">
                    <a16:creationId xmlns:a16="http://schemas.microsoft.com/office/drawing/2014/main" id="{0CC2AC1A-7112-4C79-ADF6-AE644FC59FED}"/>
                  </a:ext>
                </a:extLst>
              </p:cNvPr>
              <p:cNvSpPr>
                <a:spLocks/>
              </p:cNvSpPr>
              <p:nvPr/>
            </p:nvSpPr>
            <p:spPr bwMode="auto">
              <a:xfrm>
                <a:off x="7907631" y="2352281"/>
                <a:ext cx="1786353" cy="1178178"/>
              </a:xfrm>
              <a:custGeom>
                <a:avLst/>
                <a:gdLst/>
                <a:ahLst/>
                <a:cxnLst>
                  <a:cxn ang="0">
                    <a:pos x="108" y="176"/>
                  </a:cxn>
                  <a:cxn ang="0">
                    <a:pos x="170" y="134"/>
                  </a:cxn>
                  <a:cxn ang="0">
                    <a:pos x="210" y="104"/>
                  </a:cxn>
                  <a:cxn ang="0">
                    <a:pos x="258" y="116"/>
                  </a:cxn>
                  <a:cxn ang="0">
                    <a:pos x="278" y="170"/>
                  </a:cxn>
                  <a:cxn ang="0">
                    <a:pos x="358" y="212"/>
                  </a:cxn>
                  <a:cxn ang="0">
                    <a:pos x="506" y="240"/>
                  </a:cxn>
                  <a:cxn ang="0">
                    <a:pos x="608" y="200"/>
                  </a:cxn>
                  <a:cxn ang="0">
                    <a:pos x="654" y="164"/>
                  </a:cxn>
                  <a:cxn ang="0">
                    <a:pos x="736" y="144"/>
                  </a:cxn>
                  <a:cxn ang="0">
                    <a:pos x="668" y="116"/>
                  </a:cxn>
                  <a:cxn ang="0">
                    <a:pos x="714" y="76"/>
                  </a:cxn>
                  <a:cxn ang="0">
                    <a:pos x="750" y="20"/>
                  </a:cxn>
                  <a:cxn ang="0">
                    <a:pos x="798" y="0"/>
                  </a:cxn>
                  <a:cxn ang="0">
                    <a:pos x="856" y="68"/>
                  </a:cxn>
                  <a:cxn ang="0">
                    <a:pos x="908" y="100"/>
                  </a:cxn>
                  <a:cxn ang="0">
                    <a:pos x="970" y="110"/>
                  </a:cxn>
                  <a:cxn ang="0">
                    <a:pos x="934" y="174"/>
                  </a:cxn>
                  <a:cxn ang="0">
                    <a:pos x="896" y="216"/>
                  </a:cxn>
                  <a:cxn ang="0">
                    <a:pos x="848" y="238"/>
                  </a:cxn>
                  <a:cxn ang="0">
                    <a:pos x="798" y="274"/>
                  </a:cxn>
                  <a:cxn ang="0">
                    <a:pos x="772" y="266"/>
                  </a:cxn>
                  <a:cxn ang="0">
                    <a:pos x="724" y="286"/>
                  </a:cxn>
                  <a:cxn ang="0">
                    <a:pos x="720" y="316"/>
                  </a:cxn>
                  <a:cxn ang="0">
                    <a:pos x="758" y="316"/>
                  </a:cxn>
                  <a:cxn ang="0">
                    <a:pos x="752" y="334"/>
                  </a:cxn>
                  <a:cxn ang="0">
                    <a:pos x="736" y="372"/>
                  </a:cxn>
                  <a:cxn ang="0">
                    <a:pos x="766" y="422"/>
                  </a:cxn>
                  <a:cxn ang="0">
                    <a:pos x="760" y="438"/>
                  </a:cxn>
                  <a:cxn ang="0">
                    <a:pos x="766" y="450"/>
                  </a:cxn>
                  <a:cxn ang="0">
                    <a:pos x="714" y="542"/>
                  </a:cxn>
                  <a:cxn ang="0">
                    <a:pos x="638" y="568"/>
                  </a:cxn>
                  <a:cxn ang="0">
                    <a:pos x="586" y="596"/>
                  </a:cxn>
                  <a:cxn ang="0">
                    <a:pos x="576" y="594"/>
                  </a:cxn>
                  <a:cxn ang="0">
                    <a:pos x="528" y="590"/>
                  </a:cxn>
                  <a:cxn ang="0">
                    <a:pos x="492" y="576"/>
                  </a:cxn>
                  <a:cxn ang="0">
                    <a:pos x="450" y="590"/>
                  </a:cxn>
                  <a:cxn ang="0">
                    <a:pos x="420" y="594"/>
                  </a:cxn>
                  <a:cxn ang="0">
                    <a:pos x="402" y="552"/>
                  </a:cxn>
                  <a:cxn ang="0">
                    <a:pos x="392" y="490"/>
                  </a:cxn>
                  <a:cxn ang="0">
                    <a:pos x="352" y="464"/>
                  </a:cxn>
                  <a:cxn ang="0">
                    <a:pos x="292" y="488"/>
                  </a:cxn>
                  <a:cxn ang="0">
                    <a:pos x="230" y="488"/>
                  </a:cxn>
                  <a:cxn ang="0">
                    <a:pos x="146" y="456"/>
                  </a:cxn>
                  <a:cxn ang="0">
                    <a:pos x="80" y="418"/>
                  </a:cxn>
                  <a:cxn ang="0">
                    <a:pos x="84" y="380"/>
                  </a:cxn>
                  <a:cxn ang="0">
                    <a:pos x="70" y="352"/>
                  </a:cxn>
                  <a:cxn ang="0">
                    <a:pos x="20" y="318"/>
                  </a:cxn>
                  <a:cxn ang="0">
                    <a:pos x="2" y="284"/>
                  </a:cxn>
                  <a:cxn ang="0">
                    <a:pos x="32" y="266"/>
                  </a:cxn>
                  <a:cxn ang="0">
                    <a:pos x="102" y="232"/>
                  </a:cxn>
                </a:cxnLst>
                <a:rect l="0" t="0" r="r" b="b"/>
                <a:pathLst>
                  <a:path w="972" h="612">
                    <a:moveTo>
                      <a:pt x="108" y="228"/>
                    </a:moveTo>
                    <a:lnTo>
                      <a:pt x="108" y="218"/>
                    </a:lnTo>
                    <a:lnTo>
                      <a:pt x="116" y="210"/>
                    </a:lnTo>
                    <a:lnTo>
                      <a:pt x="110" y="194"/>
                    </a:lnTo>
                    <a:lnTo>
                      <a:pt x="108" y="176"/>
                    </a:lnTo>
                    <a:lnTo>
                      <a:pt x="120" y="170"/>
                    </a:lnTo>
                    <a:lnTo>
                      <a:pt x="138" y="170"/>
                    </a:lnTo>
                    <a:lnTo>
                      <a:pt x="142" y="156"/>
                    </a:lnTo>
                    <a:lnTo>
                      <a:pt x="152" y="132"/>
                    </a:lnTo>
                    <a:lnTo>
                      <a:pt x="170" y="134"/>
                    </a:lnTo>
                    <a:lnTo>
                      <a:pt x="184" y="134"/>
                    </a:lnTo>
                    <a:lnTo>
                      <a:pt x="194" y="132"/>
                    </a:lnTo>
                    <a:lnTo>
                      <a:pt x="194" y="118"/>
                    </a:lnTo>
                    <a:lnTo>
                      <a:pt x="198" y="104"/>
                    </a:lnTo>
                    <a:lnTo>
                      <a:pt x="210" y="104"/>
                    </a:lnTo>
                    <a:lnTo>
                      <a:pt x="212" y="94"/>
                    </a:lnTo>
                    <a:lnTo>
                      <a:pt x="228" y="94"/>
                    </a:lnTo>
                    <a:lnTo>
                      <a:pt x="232" y="104"/>
                    </a:lnTo>
                    <a:lnTo>
                      <a:pt x="242" y="114"/>
                    </a:lnTo>
                    <a:lnTo>
                      <a:pt x="258" y="116"/>
                    </a:lnTo>
                    <a:lnTo>
                      <a:pt x="272" y="130"/>
                    </a:lnTo>
                    <a:lnTo>
                      <a:pt x="280" y="142"/>
                    </a:lnTo>
                    <a:lnTo>
                      <a:pt x="280" y="150"/>
                    </a:lnTo>
                    <a:lnTo>
                      <a:pt x="274" y="158"/>
                    </a:lnTo>
                    <a:lnTo>
                      <a:pt x="278" y="170"/>
                    </a:lnTo>
                    <a:lnTo>
                      <a:pt x="286" y="174"/>
                    </a:lnTo>
                    <a:lnTo>
                      <a:pt x="320" y="176"/>
                    </a:lnTo>
                    <a:lnTo>
                      <a:pt x="330" y="186"/>
                    </a:lnTo>
                    <a:lnTo>
                      <a:pt x="352" y="198"/>
                    </a:lnTo>
                    <a:lnTo>
                      <a:pt x="358" y="212"/>
                    </a:lnTo>
                    <a:lnTo>
                      <a:pt x="364" y="220"/>
                    </a:lnTo>
                    <a:lnTo>
                      <a:pt x="418" y="222"/>
                    </a:lnTo>
                    <a:lnTo>
                      <a:pt x="446" y="224"/>
                    </a:lnTo>
                    <a:lnTo>
                      <a:pt x="470" y="236"/>
                    </a:lnTo>
                    <a:lnTo>
                      <a:pt x="506" y="240"/>
                    </a:lnTo>
                    <a:lnTo>
                      <a:pt x="528" y="226"/>
                    </a:lnTo>
                    <a:lnTo>
                      <a:pt x="572" y="226"/>
                    </a:lnTo>
                    <a:lnTo>
                      <a:pt x="590" y="216"/>
                    </a:lnTo>
                    <a:lnTo>
                      <a:pt x="590" y="210"/>
                    </a:lnTo>
                    <a:lnTo>
                      <a:pt x="608" y="200"/>
                    </a:lnTo>
                    <a:lnTo>
                      <a:pt x="602" y="188"/>
                    </a:lnTo>
                    <a:lnTo>
                      <a:pt x="608" y="176"/>
                    </a:lnTo>
                    <a:lnTo>
                      <a:pt x="622" y="176"/>
                    </a:lnTo>
                    <a:lnTo>
                      <a:pt x="640" y="178"/>
                    </a:lnTo>
                    <a:lnTo>
                      <a:pt x="654" y="164"/>
                    </a:lnTo>
                    <a:lnTo>
                      <a:pt x="670" y="164"/>
                    </a:lnTo>
                    <a:lnTo>
                      <a:pt x="688" y="150"/>
                    </a:lnTo>
                    <a:lnTo>
                      <a:pt x="708" y="142"/>
                    </a:lnTo>
                    <a:lnTo>
                      <a:pt x="720" y="142"/>
                    </a:lnTo>
                    <a:lnTo>
                      <a:pt x="736" y="144"/>
                    </a:lnTo>
                    <a:lnTo>
                      <a:pt x="734" y="134"/>
                    </a:lnTo>
                    <a:lnTo>
                      <a:pt x="714" y="114"/>
                    </a:lnTo>
                    <a:lnTo>
                      <a:pt x="704" y="112"/>
                    </a:lnTo>
                    <a:lnTo>
                      <a:pt x="696" y="118"/>
                    </a:lnTo>
                    <a:lnTo>
                      <a:pt x="668" y="116"/>
                    </a:lnTo>
                    <a:lnTo>
                      <a:pt x="672" y="102"/>
                    </a:lnTo>
                    <a:lnTo>
                      <a:pt x="680" y="84"/>
                    </a:lnTo>
                    <a:lnTo>
                      <a:pt x="686" y="76"/>
                    </a:lnTo>
                    <a:lnTo>
                      <a:pt x="704" y="86"/>
                    </a:lnTo>
                    <a:lnTo>
                      <a:pt x="714" y="76"/>
                    </a:lnTo>
                    <a:lnTo>
                      <a:pt x="726" y="74"/>
                    </a:lnTo>
                    <a:lnTo>
                      <a:pt x="730" y="58"/>
                    </a:lnTo>
                    <a:lnTo>
                      <a:pt x="740" y="40"/>
                    </a:lnTo>
                    <a:lnTo>
                      <a:pt x="750" y="34"/>
                    </a:lnTo>
                    <a:lnTo>
                      <a:pt x="750" y="20"/>
                    </a:lnTo>
                    <a:lnTo>
                      <a:pt x="738" y="18"/>
                    </a:lnTo>
                    <a:lnTo>
                      <a:pt x="740" y="10"/>
                    </a:lnTo>
                    <a:lnTo>
                      <a:pt x="754" y="4"/>
                    </a:lnTo>
                    <a:lnTo>
                      <a:pt x="780" y="2"/>
                    </a:lnTo>
                    <a:lnTo>
                      <a:pt x="798" y="0"/>
                    </a:lnTo>
                    <a:lnTo>
                      <a:pt x="814" y="6"/>
                    </a:lnTo>
                    <a:lnTo>
                      <a:pt x="828" y="12"/>
                    </a:lnTo>
                    <a:lnTo>
                      <a:pt x="840" y="32"/>
                    </a:lnTo>
                    <a:lnTo>
                      <a:pt x="848" y="52"/>
                    </a:lnTo>
                    <a:lnTo>
                      <a:pt x="856" y="68"/>
                    </a:lnTo>
                    <a:lnTo>
                      <a:pt x="862" y="84"/>
                    </a:lnTo>
                    <a:lnTo>
                      <a:pt x="878" y="84"/>
                    </a:lnTo>
                    <a:lnTo>
                      <a:pt x="888" y="90"/>
                    </a:lnTo>
                    <a:lnTo>
                      <a:pt x="902" y="98"/>
                    </a:lnTo>
                    <a:lnTo>
                      <a:pt x="908" y="100"/>
                    </a:lnTo>
                    <a:lnTo>
                      <a:pt x="912" y="120"/>
                    </a:lnTo>
                    <a:lnTo>
                      <a:pt x="934" y="122"/>
                    </a:lnTo>
                    <a:lnTo>
                      <a:pt x="940" y="114"/>
                    </a:lnTo>
                    <a:lnTo>
                      <a:pt x="954" y="112"/>
                    </a:lnTo>
                    <a:lnTo>
                      <a:pt x="970" y="110"/>
                    </a:lnTo>
                    <a:lnTo>
                      <a:pt x="972" y="124"/>
                    </a:lnTo>
                    <a:lnTo>
                      <a:pt x="964" y="128"/>
                    </a:lnTo>
                    <a:lnTo>
                      <a:pt x="958" y="150"/>
                    </a:lnTo>
                    <a:lnTo>
                      <a:pt x="946" y="172"/>
                    </a:lnTo>
                    <a:lnTo>
                      <a:pt x="934" y="174"/>
                    </a:lnTo>
                    <a:lnTo>
                      <a:pt x="928" y="168"/>
                    </a:lnTo>
                    <a:lnTo>
                      <a:pt x="914" y="178"/>
                    </a:lnTo>
                    <a:lnTo>
                      <a:pt x="914" y="214"/>
                    </a:lnTo>
                    <a:lnTo>
                      <a:pt x="906" y="224"/>
                    </a:lnTo>
                    <a:lnTo>
                      <a:pt x="896" y="216"/>
                    </a:lnTo>
                    <a:lnTo>
                      <a:pt x="880" y="232"/>
                    </a:lnTo>
                    <a:lnTo>
                      <a:pt x="870" y="232"/>
                    </a:lnTo>
                    <a:lnTo>
                      <a:pt x="868" y="240"/>
                    </a:lnTo>
                    <a:lnTo>
                      <a:pt x="858" y="242"/>
                    </a:lnTo>
                    <a:lnTo>
                      <a:pt x="848" y="238"/>
                    </a:lnTo>
                    <a:lnTo>
                      <a:pt x="844" y="240"/>
                    </a:lnTo>
                    <a:lnTo>
                      <a:pt x="830" y="254"/>
                    </a:lnTo>
                    <a:lnTo>
                      <a:pt x="818" y="262"/>
                    </a:lnTo>
                    <a:lnTo>
                      <a:pt x="808" y="272"/>
                    </a:lnTo>
                    <a:lnTo>
                      <a:pt x="798" y="274"/>
                    </a:lnTo>
                    <a:lnTo>
                      <a:pt x="788" y="276"/>
                    </a:lnTo>
                    <a:lnTo>
                      <a:pt x="760" y="294"/>
                    </a:lnTo>
                    <a:lnTo>
                      <a:pt x="758" y="282"/>
                    </a:lnTo>
                    <a:lnTo>
                      <a:pt x="762" y="272"/>
                    </a:lnTo>
                    <a:lnTo>
                      <a:pt x="772" y="266"/>
                    </a:lnTo>
                    <a:lnTo>
                      <a:pt x="770" y="256"/>
                    </a:lnTo>
                    <a:lnTo>
                      <a:pt x="762" y="256"/>
                    </a:lnTo>
                    <a:lnTo>
                      <a:pt x="750" y="258"/>
                    </a:lnTo>
                    <a:lnTo>
                      <a:pt x="728" y="276"/>
                    </a:lnTo>
                    <a:lnTo>
                      <a:pt x="724" y="286"/>
                    </a:lnTo>
                    <a:lnTo>
                      <a:pt x="704" y="286"/>
                    </a:lnTo>
                    <a:lnTo>
                      <a:pt x="700" y="294"/>
                    </a:lnTo>
                    <a:lnTo>
                      <a:pt x="706" y="308"/>
                    </a:lnTo>
                    <a:lnTo>
                      <a:pt x="720" y="310"/>
                    </a:lnTo>
                    <a:lnTo>
                      <a:pt x="720" y="316"/>
                    </a:lnTo>
                    <a:lnTo>
                      <a:pt x="722" y="324"/>
                    </a:lnTo>
                    <a:lnTo>
                      <a:pt x="734" y="322"/>
                    </a:lnTo>
                    <a:lnTo>
                      <a:pt x="742" y="314"/>
                    </a:lnTo>
                    <a:lnTo>
                      <a:pt x="750" y="312"/>
                    </a:lnTo>
                    <a:lnTo>
                      <a:pt x="758" y="316"/>
                    </a:lnTo>
                    <a:lnTo>
                      <a:pt x="774" y="320"/>
                    </a:lnTo>
                    <a:lnTo>
                      <a:pt x="778" y="328"/>
                    </a:lnTo>
                    <a:lnTo>
                      <a:pt x="772" y="330"/>
                    </a:lnTo>
                    <a:lnTo>
                      <a:pt x="760" y="330"/>
                    </a:lnTo>
                    <a:lnTo>
                      <a:pt x="752" y="334"/>
                    </a:lnTo>
                    <a:lnTo>
                      <a:pt x="750" y="340"/>
                    </a:lnTo>
                    <a:lnTo>
                      <a:pt x="740" y="344"/>
                    </a:lnTo>
                    <a:lnTo>
                      <a:pt x="730" y="358"/>
                    </a:lnTo>
                    <a:lnTo>
                      <a:pt x="726" y="368"/>
                    </a:lnTo>
                    <a:lnTo>
                      <a:pt x="736" y="372"/>
                    </a:lnTo>
                    <a:lnTo>
                      <a:pt x="742" y="378"/>
                    </a:lnTo>
                    <a:lnTo>
                      <a:pt x="750" y="398"/>
                    </a:lnTo>
                    <a:lnTo>
                      <a:pt x="752" y="406"/>
                    </a:lnTo>
                    <a:lnTo>
                      <a:pt x="768" y="418"/>
                    </a:lnTo>
                    <a:lnTo>
                      <a:pt x="766" y="422"/>
                    </a:lnTo>
                    <a:lnTo>
                      <a:pt x="756" y="418"/>
                    </a:lnTo>
                    <a:lnTo>
                      <a:pt x="752" y="426"/>
                    </a:lnTo>
                    <a:lnTo>
                      <a:pt x="764" y="430"/>
                    </a:lnTo>
                    <a:lnTo>
                      <a:pt x="768" y="436"/>
                    </a:lnTo>
                    <a:lnTo>
                      <a:pt x="760" y="438"/>
                    </a:lnTo>
                    <a:lnTo>
                      <a:pt x="750" y="440"/>
                    </a:lnTo>
                    <a:lnTo>
                      <a:pt x="744" y="444"/>
                    </a:lnTo>
                    <a:lnTo>
                      <a:pt x="742" y="446"/>
                    </a:lnTo>
                    <a:lnTo>
                      <a:pt x="756" y="448"/>
                    </a:lnTo>
                    <a:lnTo>
                      <a:pt x="766" y="450"/>
                    </a:lnTo>
                    <a:lnTo>
                      <a:pt x="766" y="462"/>
                    </a:lnTo>
                    <a:lnTo>
                      <a:pt x="758" y="480"/>
                    </a:lnTo>
                    <a:lnTo>
                      <a:pt x="738" y="504"/>
                    </a:lnTo>
                    <a:lnTo>
                      <a:pt x="724" y="524"/>
                    </a:lnTo>
                    <a:lnTo>
                      <a:pt x="714" y="542"/>
                    </a:lnTo>
                    <a:lnTo>
                      <a:pt x="692" y="560"/>
                    </a:lnTo>
                    <a:lnTo>
                      <a:pt x="678" y="572"/>
                    </a:lnTo>
                    <a:lnTo>
                      <a:pt x="656" y="576"/>
                    </a:lnTo>
                    <a:lnTo>
                      <a:pt x="644" y="576"/>
                    </a:lnTo>
                    <a:lnTo>
                      <a:pt x="638" y="568"/>
                    </a:lnTo>
                    <a:lnTo>
                      <a:pt x="632" y="570"/>
                    </a:lnTo>
                    <a:lnTo>
                      <a:pt x="632" y="584"/>
                    </a:lnTo>
                    <a:lnTo>
                      <a:pt x="618" y="588"/>
                    </a:lnTo>
                    <a:lnTo>
                      <a:pt x="598" y="594"/>
                    </a:lnTo>
                    <a:lnTo>
                      <a:pt x="586" y="596"/>
                    </a:lnTo>
                    <a:lnTo>
                      <a:pt x="582" y="604"/>
                    </a:lnTo>
                    <a:lnTo>
                      <a:pt x="584" y="612"/>
                    </a:lnTo>
                    <a:lnTo>
                      <a:pt x="576" y="608"/>
                    </a:lnTo>
                    <a:lnTo>
                      <a:pt x="576" y="600"/>
                    </a:lnTo>
                    <a:lnTo>
                      <a:pt x="576" y="594"/>
                    </a:lnTo>
                    <a:lnTo>
                      <a:pt x="566" y="594"/>
                    </a:lnTo>
                    <a:lnTo>
                      <a:pt x="556" y="590"/>
                    </a:lnTo>
                    <a:lnTo>
                      <a:pt x="546" y="594"/>
                    </a:lnTo>
                    <a:lnTo>
                      <a:pt x="536" y="594"/>
                    </a:lnTo>
                    <a:lnTo>
                      <a:pt x="528" y="590"/>
                    </a:lnTo>
                    <a:lnTo>
                      <a:pt x="526" y="574"/>
                    </a:lnTo>
                    <a:lnTo>
                      <a:pt x="514" y="572"/>
                    </a:lnTo>
                    <a:lnTo>
                      <a:pt x="508" y="568"/>
                    </a:lnTo>
                    <a:lnTo>
                      <a:pt x="500" y="568"/>
                    </a:lnTo>
                    <a:lnTo>
                      <a:pt x="492" y="576"/>
                    </a:lnTo>
                    <a:lnTo>
                      <a:pt x="458" y="576"/>
                    </a:lnTo>
                    <a:lnTo>
                      <a:pt x="456" y="580"/>
                    </a:lnTo>
                    <a:lnTo>
                      <a:pt x="444" y="580"/>
                    </a:lnTo>
                    <a:lnTo>
                      <a:pt x="444" y="588"/>
                    </a:lnTo>
                    <a:lnTo>
                      <a:pt x="450" y="590"/>
                    </a:lnTo>
                    <a:lnTo>
                      <a:pt x="448" y="598"/>
                    </a:lnTo>
                    <a:lnTo>
                      <a:pt x="440" y="598"/>
                    </a:lnTo>
                    <a:lnTo>
                      <a:pt x="436" y="594"/>
                    </a:lnTo>
                    <a:lnTo>
                      <a:pt x="428" y="594"/>
                    </a:lnTo>
                    <a:lnTo>
                      <a:pt x="420" y="594"/>
                    </a:lnTo>
                    <a:lnTo>
                      <a:pt x="420" y="588"/>
                    </a:lnTo>
                    <a:lnTo>
                      <a:pt x="412" y="586"/>
                    </a:lnTo>
                    <a:lnTo>
                      <a:pt x="412" y="570"/>
                    </a:lnTo>
                    <a:lnTo>
                      <a:pt x="402" y="566"/>
                    </a:lnTo>
                    <a:lnTo>
                      <a:pt x="402" y="552"/>
                    </a:lnTo>
                    <a:lnTo>
                      <a:pt x="382" y="546"/>
                    </a:lnTo>
                    <a:lnTo>
                      <a:pt x="382" y="542"/>
                    </a:lnTo>
                    <a:lnTo>
                      <a:pt x="398" y="520"/>
                    </a:lnTo>
                    <a:lnTo>
                      <a:pt x="400" y="496"/>
                    </a:lnTo>
                    <a:lnTo>
                      <a:pt x="392" y="490"/>
                    </a:lnTo>
                    <a:lnTo>
                      <a:pt x="386" y="480"/>
                    </a:lnTo>
                    <a:lnTo>
                      <a:pt x="378" y="478"/>
                    </a:lnTo>
                    <a:lnTo>
                      <a:pt x="362" y="476"/>
                    </a:lnTo>
                    <a:lnTo>
                      <a:pt x="362" y="462"/>
                    </a:lnTo>
                    <a:lnTo>
                      <a:pt x="352" y="464"/>
                    </a:lnTo>
                    <a:lnTo>
                      <a:pt x="330" y="464"/>
                    </a:lnTo>
                    <a:lnTo>
                      <a:pt x="324" y="472"/>
                    </a:lnTo>
                    <a:lnTo>
                      <a:pt x="312" y="472"/>
                    </a:lnTo>
                    <a:lnTo>
                      <a:pt x="302" y="486"/>
                    </a:lnTo>
                    <a:lnTo>
                      <a:pt x="292" y="488"/>
                    </a:lnTo>
                    <a:lnTo>
                      <a:pt x="278" y="486"/>
                    </a:lnTo>
                    <a:lnTo>
                      <a:pt x="266" y="482"/>
                    </a:lnTo>
                    <a:lnTo>
                      <a:pt x="256" y="482"/>
                    </a:lnTo>
                    <a:lnTo>
                      <a:pt x="250" y="488"/>
                    </a:lnTo>
                    <a:lnTo>
                      <a:pt x="230" y="488"/>
                    </a:lnTo>
                    <a:lnTo>
                      <a:pt x="208" y="486"/>
                    </a:lnTo>
                    <a:lnTo>
                      <a:pt x="192" y="484"/>
                    </a:lnTo>
                    <a:lnTo>
                      <a:pt x="174" y="472"/>
                    </a:lnTo>
                    <a:lnTo>
                      <a:pt x="162" y="464"/>
                    </a:lnTo>
                    <a:lnTo>
                      <a:pt x="146" y="456"/>
                    </a:lnTo>
                    <a:lnTo>
                      <a:pt x="132" y="442"/>
                    </a:lnTo>
                    <a:lnTo>
                      <a:pt x="118" y="448"/>
                    </a:lnTo>
                    <a:lnTo>
                      <a:pt x="106" y="438"/>
                    </a:lnTo>
                    <a:lnTo>
                      <a:pt x="80" y="426"/>
                    </a:lnTo>
                    <a:lnTo>
                      <a:pt x="80" y="418"/>
                    </a:lnTo>
                    <a:lnTo>
                      <a:pt x="84" y="408"/>
                    </a:lnTo>
                    <a:lnTo>
                      <a:pt x="94" y="406"/>
                    </a:lnTo>
                    <a:lnTo>
                      <a:pt x="96" y="398"/>
                    </a:lnTo>
                    <a:lnTo>
                      <a:pt x="84" y="390"/>
                    </a:lnTo>
                    <a:lnTo>
                      <a:pt x="84" y="380"/>
                    </a:lnTo>
                    <a:lnTo>
                      <a:pt x="100" y="372"/>
                    </a:lnTo>
                    <a:lnTo>
                      <a:pt x="108" y="364"/>
                    </a:lnTo>
                    <a:lnTo>
                      <a:pt x="108" y="356"/>
                    </a:lnTo>
                    <a:lnTo>
                      <a:pt x="90" y="344"/>
                    </a:lnTo>
                    <a:lnTo>
                      <a:pt x="70" y="352"/>
                    </a:lnTo>
                    <a:lnTo>
                      <a:pt x="58" y="350"/>
                    </a:lnTo>
                    <a:lnTo>
                      <a:pt x="38" y="342"/>
                    </a:lnTo>
                    <a:lnTo>
                      <a:pt x="38" y="332"/>
                    </a:lnTo>
                    <a:lnTo>
                      <a:pt x="20" y="326"/>
                    </a:lnTo>
                    <a:lnTo>
                      <a:pt x="20" y="318"/>
                    </a:lnTo>
                    <a:lnTo>
                      <a:pt x="20" y="298"/>
                    </a:lnTo>
                    <a:lnTo>
                      <a:pt x="8" y="300"/>
                    </a:lnTo>
                    <a:lnTo>
                      <a:pt x="2" y="298"/>
                    </a:lnTo>
                    <a:lnTo>
                      <a:pt x="0" y="290"/>
                    </a:lnTo>
                    <a:lnTo>
                      <a:pt x="2" y="284"/>
                    </a:lnTo>
                    <a:lnTo>
                      <a:pt x="4" y="274"/>
                    </a:lnTo>
                    <a:lnTo>
                      <a:pt x="16" y="266"/>
                    </a:lnTo>
                    <a:lnTo>
                      <a:pt x="18" y="260"/>
                    </a:lnTo>
                    <a:lnTo>
                      <a:pt x="32" y="260"/>
                    </a:lnTo>
                    <a:lnTo>
                      <a:pt x="32" y="266"/>
                    </a:lnTo>
                    <a:lnTo>
                      <a:pt x="48" y="262"/>
                    </a:lnTo>
                    <a:lnTo>
                      <a:pt x="52" y="252"/>
                    </a:lnTo>
                    <a:lnTo>
                      <a:pt x="72" y="252"/>
                    </a:lnTo>
                    <a:lnTo>
                      <a:pt x="76" y="244"/>
                    </a:lnTo>
                    <a:lnTo>
                      <a:pt x="102" y="232"/>
                    </a:lnTo>
                    <a:lnTo>
                      <a:pt x="108" y="2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7" name="Freeform 219">
                <a:extLst>
                  <a:ext uri="{FF2B5EF4-FFF2-40B4-BE49-F238E27FC236}">
                    <a16:creationId xmlns:a16="http://schemas.microsoft.com/office/drawing/2014/main" id="{A75ED54A-47E0-4F66-95DD-CABB85906FF6}"/>
                  </a:ext>
                </a:extLst>
              </p:cNvPr>
              <p:cNvSpPr>
                <a:spLocks/>
              </p:cNvSpPr>
              <p:nvPr/>
            </p:nvSpPr>
            <p:spPr bwMode="auto">
              <a:xfrm>
                <a:off x="6341974" y="2813771"/>
                <a:ext cx="184794" cy="170863"/>
              </a:xfrm>
              <a:custGeom>
                <a:avLst/>
                <a:gdLst/>
                <a:ahLst/>
                <a:cxnLst>
                  <a:cxn ang="0">
                    <a:pos x="2" y="54"/>
                  </a:cxn>
                  <a:cxn ang="0">
                    <a:pos x="13" y="64"/>
                  </a:cxn>
                  <a:cxn ang="0">
                    <a:pos x="21" y="68"/>
                  </a:cxn>
                  <a:cxn ang="0">
                    <a:pos x="27" y="70"/>
                  </a:cxn>
                  <a:cxn ang="0">
                    <a:pos x="21" y="74"/>
                  </a:cxn>
                  <a:cxn ang="0">
                    <a:pos x="30" y="79"/>
                  </a:cxn>
                  <a:cxn ang="0">
                    <a:pos x="48" y="83"/>
                  </a:cxn>
                  <a:cxn ang="0">
                    <a:pos x="55" y="89"/>
                  </a:cxn>
                  <a:cxn ang="0">
                    <a:pos x="41" y="84"/>
                  </a:cxn>
                  <a:cxn ang="0">
                    <a:pos x="25" y="88"/>
                  </a:cxn>
                  <a:cxn ang="0">
                    <a:pos x="28" y="98"/>
                  </a:cxn>
                  <a:cxn ang="0">
                    <a:pos x="43" y="116"/>
                  </a:cxn>
                  <a:cxn ang="0">
                    <a:pos x="52" y="122"/>
                  </a:cxn>
                  <a:cxn ang="0">
                    <a:pos x="60" y="124"/>
                  </a:cxn>
                  <a:cxn ang="0">
                    <a:pos x="58" y="114"/>
                  </a:cxn>
                  <a:cxn ang="0">
                    <a:pos x="55" y="103"/>
                  </a:cxn>
                  <a:cxn ang="0">
                    <a:pos x="63" y="102"/>
                  </a:cxn>
                  <a:cxn ang="0">
                    <a:pos x="60" y="94"/>
                  </a:cxn>
                  <a:cxn ang="0">
                    <a:pos x="71" y="92"/>
                  </a:cxn>
                  <a:cxn ang="0">
                    <a:pos x="75" y="86"/>
                  </a:cxn>
                  <a:cxn ang="0">
                    <a:pos x="61" y="76"/>
                  </a:cxn>
                  <a:cxn ang="0">
                    <a:pos x="53" y="67"/>
                  </a:cxn>
                  <a:cxn ang="0">
                    <a:pos x="48" y="62"/>
                  </a:cxn>
                  <a:cxn ang="0">
                    <a:pos x="51" y="54"/>
                  </a:cxn>
                  <a:cxn ang="0">
                    <a:pos x="55" y="60"/>
                  </a:cxn>
                  <a:cxn ang="0">
                    <a:pos x="48" y="46"/>
                  </a:cxn>
                  <a:cxn ang="0">
                    <a:pos x="45" y="32"/>
                  </a:cxn>
                  <a:cxn ang="0">
                    <a:pos x="56" y="38"/>
                  </a:cxn>
                  <a:cxn ang="0">
                    <a:pos x="60" y="40"/>
                  </a:cxn>
                  <a:cxn ang="0">
                    <a:pos x="63" y="38"/>
                  </a:cxn>
                  <a:cxn ang="0">
                    <a:pos x="66" y="36"/>
                  </a:cxn>
                  <a:cxn ang="0">
                    <a:pos x="71" y="27"/>
                  </a:cxn>
                  <a:cxn ang="0">
                    <a:pos x="83" y="25"/>
                  </a:cxn>
                  <a:cxn ang="0">
                    <a:pos x="101" y="24"/>
                  </a:cxn>
                  <a:cxn ang="0">
                    <a:pos x="107" y="9"/>
                  </a:cxn>
                  <a:cxn ang="0">
                    <a:pos x="100" y="6"/>
                  </a:cxn>
                  <a:cxn ang="0">
                    <a:pos x="83" y="8"/>
                  </a:cxn>
                  <a:cxn ang="0">
                    <a:pos x="70" y="5"/>
                  </a:cxn>
                  <a:cxn ang="0">
                    <a:pos x="49" y="9"/>
                  </a:cxn>
                  <a:cxn ang="0">
                    <a:pos x="40" y="13"/>
                  </a:cxn>
                  <a:cxn ang="0">
                    <a:pos x="20" y="22"/>
                  </a:cxn>
                  <a:cxn ang="0">
                    <a:pos x="8" y="40"/>
                  </a:cxn>
                  <a:cxn ang="0">
                    <a:pos x="2" y="51"/>
                  </a:cxn>
                </a:cxnLst>
                <a:rect l="0" t="0" r="r" b="b"/>
                <a:pathLst>
                  <a:path w="108" h="128">
                    <a:moveTo>
                      <a:pt x="2" y="51"/>
                    </a:moveTo>
                    <a:cubicBezTo>
                      <a:pt x="2" y="52"/>
                      <a:pt x="0" y="54"/>
                      <a:pt x="2" y="54"/>
                    </a:cubicBezTo>
                    <a:cubicBezTo>
                      <a:pt x="4" y="55"/>
                      <a:pt x="8" y="54"/>
                      <a:pt x="9" y="58"/>
                    </a:cubicBezTo>
                    <a:cubicBezTo>
                      <a:pt x="10" y="62"/>
                      <a:pt x="12" y="60"/>
                      <a:pt x="13" y="64"/>
                    </a:cubicBezTo>
                    <a:cubicBezTo>
                      <a:pt x="14" y="68"/>
                      <a:pt x="18" y="68"/>
                      <a:pt x="19" y="71"/>
                    </a:cubicBezTo>
                    <a:cubicBezTo>
                      <a:pt x="20" y="74"/>
                      <a:pt x="22" y="71"/>
                      <a:pt x="21" y="68"/>
                    </a:cubicBezTo>
                    <a:cubicBezTo>
                      <a:pt x="20" y="65"/>
                      <a:pt x="23" y="70"/>
                      <a:pt x="25" y="68"/>
                    </a:cubicBezTo>
                    <a:cubicBezTo>
                      <a:pt x="27" y="65"/>
                      <a:pt x="24" y="68"/>
                      <a:pt x="27" y="70"/>
                    </a:cubicBezTo>
                    <a:cubicBezTo>
                      <a:pt x="29" y="71"/>
                      <a:pt x="30" y="73"/>
                      <a:pt x="26" y="71"/>
                    </a:cubicBezTo>
                    <a:cubicBezTo>
                      <a:pt x="23" y="70"/>
                      <a:pt x="21" y="72"/>
                      <a:pt x="21" y="74"/>
                    </a:cubicBezTo>
                    <a:cubicBezTo>
                      <a:pt x="21" y="76"/>
                      <a:pt x="25" y="77"/>
                      <a:pt x="26" y="80"/>
                    </a:cubicBezTo>
                    <a:cubicBezTo>
                      <a:pt x="26" y="83"/>
                      <a:pt x="27" y="83"/>
                      <a:pt x="30" y="79"/>
                    </a:cubicBezTo>
                    <a:cubicBezTo>
                      <a:pt x="32" y="74"/>
                      <a:pt x="33" y="84"/>
                      <a:pt x="39" y="81"/>
                    </a:cubicBezTo>
                    <a:cubicBezTo>
                      <a:pt x="41" y="80"/>
                      <a:pt x="42" y="80"/>
                      <a:pt x="48" y="83"/>
                    </a:cubicBezTo>
                    <a:cubicBezTo>
                      <a:pt x="53" y="87"/>
                      <a:pt x="50" y="85"/>
                      <a:pt x="54" y="83"/>
                    </a:cubicBezTo>
                    <a:cubicBezTo>
                      <a:pt x="58" y="82"/>
                      <a:pt x="50" y="84"/>
                      <a:pt x="55" y="89"/>
                    </a:cubicBezTo>
                    <a:cubicBezTo>
                      <a:pt x="57" y="91"/>
                      <a:pt x="53" y="88"/>
                      <a:pt x="49" y="86"/>
                    </a:cubicBezTo>
                    <a:cubicBezTo>
                      <a:pt x="45" y="83"/>
                      <a:pt x="46" y="87"/>
                      <a:pt x="41" y="84"/>
                    </a:cubicBezTo>
                    <a:cubicBezTo>
                      <a:pt x="36" y="81"/>
                      <a:pt x="35" y="86"/>
                      <a:pt x="32" y="84"/>
                    </a:cubicBezTo>
                    <a:cubicBezTo>
                      <a:pt x="29" y="82"/>
                      <a:pt x="28" y="88"/>
                      <a:pt x="25" y="88"/>
                    </a:cubicBezTo>
                    <a:cubicBezTo>
                      <a:pt x="23" y="88"/>
                      <a:pt x="22" y="91"/>
                      <a:pt x="24" y="92"/>
                    </a:cubicBezTo>
                    <a:cubicBezTo>
                      <a:pt x="27" y="93"/>
                      <a:pt x="28" y="95"/>
                      <a:pt x="28" y="98"/>
                    </a:cubicBezTo>
                    <a:cubicBezTo>
                      <a:pt x="31" y="94"/>
                      <a:pt x="40" y="105"/>
                      <a:pt x="34" y="107"/>
                    </a:cubicBezTo>
                    <a:cubicBezTo>
                      <a:pt x="28" y="109"/>
                      <a:pt x="39" y="112"/>
                      <a:pt x="43" y="116"/>
                    </a:cubicBezTo>
                    <a:cubicBezTo>
                      <a:pt x="46" y="119"/>
                      <a:pt x="48" y="121"/>
                      <a:pt x="48" y="118"/>
                    </a:cubicBezTo>
                    <a:cubicBezTo>
                      <a:pt x="49" y="114"/>
                      <a:pt x="52" y="118"/>
                      <a:pt x="52" y="122"/>
                    </a:cubicBezTo>
                    <a:cubicBezTo>
                      <a:pt x="52" y="127"/>
                      <a:pt x="56" y="125"/>
                      <a:pt x="55" y="121"/>
                    </a:cubicBezTo>
                    <a:cubicBezTo>
                      <a:pt x="55" y="118"/>
                      <a:pt x="57" y="120"/>
                      <a:pt x="60" y="124"/>
                    </a:cubicBezTo>
                    <a:cubicBezTo>
                      <a:pt x="63" y="128"/>
                      <a:pt x="61" y="121"/>
                      <a:pt x="60" y="120"/>
                    </a:cubicBezTo>
                    <a:cubicBezTo>
                      <a:pt x="58" y="118"/>
                      <a:pt x="59" y="117"/>
                      <a:pt x="58" y="114"/>
                    </a:cubicBezTo>
                    <a:cubicBezTo>
                      <a:pt x="56" y="111"/>
                      <a:pt x="59" y="109"/>
                      <a:pt x="57" y="108"/>
                    </a:cubicBezTo>
                    <a:cubicBezTo>
                      <a:pt x="55" y="106"/>
                      <a:pt x="52" y="101"/>
                      <a:pt x="55" y="103"/>
                    </a:cubicBezTo>
                    <a:cubicBezTo>
                      <a:pt x="57" y="105"/>
                      <a:pt x="57" y="103"/>
                      <a:pt x="58" y="106"/>
                    </a:cubicBezTo>
                    <a:cubicBezTo>
                      <a:pt x="58" y="108"/>
                      <a:pt x="60" y="103"/>
                      <a:pt x="63" y="102"/>
                    </a:cubicBezTo>
                    <a:cubicBezTo>
                      <a:pt x="66" y="101"/>
                      <a:pt x="63" y="100"/>
                      <a:pt x="62" y="99"/>
                    </a:cubicBezTo>
                    <a:cubicBezTo>
                      <a:pt x="60" y="98"/>
                      <a:pt x="63" y="96"/>
                      <a:pt x="60" y="94"/>
                    </a:cubicBezTo>
                    <a:cubicBezTo>
                      <a:pt x="57" y="92"/>
                      <a:pt x="63" y="92"/>
                      <a:pt x="66" y="91"/>
                    </a:cubicBezTo>
                    <a:cubicBezTo>
                      <a:pt x="69" y="91"/>
                      <a:pt x="70" y="90"/>
                      <a:pt x="71" y="92"/>
                    </a:cubicBezTo>
                    <a:cubicBezTo>
                      <a:pt x="72" y="94"/>
                      <a:pt x="76" y="99"/>
                      <a:pt x="76" y="95"/>
                    </a:cubicBezTo>
                    <a:cubicBezTo>
                      <a:pt x="76" y="90"/>
                      <a:pt x="78" y="90"/>
                      <a:pt x="75" y="86"/>
                    </a:cubicBezTo>
                    <a:cubicBezTo>
                      <a:pt x="72" y="82"/>
                      <a:pt x="71" y="80"/>
                      <a:pt x="68" y="80"/>
                    </a:cubicBezTo>
                    <a:cubicBezTo>
                      <a:pt x="65" y="80"/>
                      <a:pt x="63" y="78"/>
                      <a:pt x="61" y="76"/>
                    </a:cubicBezTo>
                    <a:cubicBezTo>
                      <a:pt x="60" y="75"/>
                      <a:pt x="57" y="73"/>
                      <a:pt x="54" y="73"/>
                    </a:cubicBezTo>
                    <a:cubicBezTo>
                      <a:pt x="50" y="74"/>
                      <a:pt x="55" y="67"/>
                      <a:pt x="53" y="67"/>
                    </a:cubicBezTo>
                    <a:cubicBezTo>
                      <a:pt x="52" y="67"/>
                      <a:pt x="53" y="63"/>
                      <a:pt x="50" y="63"/>
                    </a:cubicBezTo>
                    <a:cubicBezTo>
                      <a:pt x="48" y="63"/>
                      <a:pt x="46" y="63"/>
                      <a:pt x="48" y="62"/>
                    </a:cubicBezTo>
                    <a:cubicBezTo>
                      <a:pt x="51" y="60"/>
                      <a:pt x="51" y="61"/>
                      <a:pt x="49" y="57"/>
                    </a:cubicBezTo>
                    <a:cubicBezTo>
                      <a:pt x="46" y="54"/>
                      <a:pt x="50" y="52"/>
                      <a:pt x="51" y="54"/>
                    </a:cubicBezTo>
                    <a:cubicBezTo>
                      <a:pt x="53" y="55"/>
                      <a:pt x="55" y="57"/>
                      <a:pt x="53" y="59"/>
                    </a:cubicBezTo>
                    <a:cubicBezTo>
                      <a:pt x="52" y="60"/>
                      <a:pt x="52" y="60"/>
                      <a:pt x="55" y="60"/>
                    </a:cubicBezTo>
                    <a:cubicBezTo>
                      <a:pt x="58" y="59"/>
                      <a:pt x="55" y="56"/>
                      <a:pt x="52" y="51"/>
                    </a:cubicBezTo>
                    <a:cubicBezTo>
                      <a:pt x="50" y="46"/>
                      <a:pt x="51" y="48"/>
                      <a:pt x="48" y="46"/>
                    </a:cubicBezTo>
                    <a:cubicBezTo>
                      <a:pt x="44" y="43"/>
                      <a:pt x="46" y="41"/>
                      <a:pt x="45" y="40"/>
                    </a:cubicBezTo>
                    <a:cubicBezTo>
                      <a:pt x="44" y="38"/>
                      <a:pt x="48" y="35"/>
                      <a:pt x="45" y="32"/>
                    </a:cubicBezTo>
                    <a:cubicBezTo>
                      <a:pt x="49" y="33"/>
                      <a:pt x="50" y="34"/>
                      <a:pt x="50" y="36"/>
                    </a:cubicBezTo>
                    <a:cubicBezTo>
                      <a:pt x="51" y="39"/>
                      <a:pt x="55" y="37"/>
                      <a:pt x="56" y="38"/>
                    </a:cubicBezTo>
                    <a:cubicBezTo>
                      <a:pt x="58" y="39"/>
                      <a:pt x="55" y="39"/>
                      <a:pt x="58" y="41"/>
                    </a:cubicBezTo>
                    <a:cubicBezTo>
                      <a:pt x="60" y="43"/>
                      <a:pt x="60" y="42"/>
                      <a:pt x="60" y="40"/>
                    </a:cubicBezTo>
                    <a:cubicBezTo>
                      <a:pt x="59" y="39"/>
                      <a:pt x="61" y="39"/>
                      <a:pt x="63" y="41"/>
                    </a:cubicBezTo>
                    <a:cubicBezTo>
                      <a:pt x="65" y="44"/>
                      <a:pt x="65" y="41"/>
                      <a:pt x="63" y="38"/>
                    </a:cubicBezTo>
                    <a:cubicBezTo>
                      <a:pt x="61" y="36"/>
                      <a:pt x="63" y="36"/>
                      <a:pt x="66" y="39"/>
                    </a:cubicBezTo>
                    <a:cubicBezTo>
                      <a:pt x="69" y="42"/>
                      <a:pt x="69" y="37"/>
                      <a:pt x="66" y="36"/>
                    </a:cubicBezTo>
                    <a:cubicBezTo>
                      <a:pt x="63" y="35"/>
                      <a:pt x="64" y="33"/>
                      <a:pt x="65" y="31"/>
                    </a:cubicBezTo>
                    <a:cubicBezTo>
                      <a:pt x="66" y="28"/>
                      <a:pt x="70" y="31"/>
                      <a:pt x="71" y="27"/>
                    </a:cubicBezTo>
                    <a:cubicBezTo>
                      <a:pt x="72" y="23"/>
                      <a:pt x="76" y="28"/>
                      <a:pt x="78" y="24"/>
                    </a:cubicBezTo>
                    <a:cubicBezTo>
                      <a:pt x="79" y="22"/>
                      <a:pt x="85" y="22"/>
                      <a:pt x="83" y="25"/>
                    </a:cubicBezTo>
                    <a:cubicBezTo>
                      <a:pt x="82" y="27"/>
                      <a:pt x="86" y="24"/>
                      <a:pt x="90" y="26"/>
                    </a:cubicBezTo>
                    <a:cubicBezTo>
                      <a:pt x="94" y="27"/>
                      <a:pt x="103" y="22"/>
                      <a:pt x="101" y="24"/>
                    </a:cubicBezTo>
                    <a:cubicBezTo>
                      <a:pt x="105" y="20"/>
                      <a:pt x="102" y="17"/>
                      <a:pt x="102" y="14"/>
                    </a:cubicBezTo>
                    <a:cubicBezTo>
                      <a:pt x="102" y="11"/>
                      <a:pt x="106" y="13"/>
                      <a:pt x="107" y="9"/>
                    </a:cubicBezTo>
                    <a:cubicBezTo>
                      <a:pt x="108" y="5"/>
                      <a:pt x="106" y="5"/>
                      <a:pt x="103" y="3"/>
                    </a:cubicBezTo>
                    <a:cubicBezTo>
                      <a:pt x="99" y="0"/>
                      <a:pt x="98" y="2"/>
                      <a:pt x="100" y="6"/>
                    </a:cubicBezTo>
                    <a:cubicBezTo>
                      <a:pt x="101" y="10"/>
                      <a:pt x="89" y="5"/>
                      <a:pt x="90" y="7"/>
                    </a:cubicBezTo>
                    <a:cubicBezTo>
                      <a:pt x="91" y="9"/>
                      <a:pt x="86" y="10"/>
                      <a:pt x="83" y="8"/>
                    </a:cubicBezTo>
                    <a:cubicBezTo>
                      <a:pt x="81" y="6"/>
                      <a:pt x="79" y="8"/>
                      <a:pt x="76" y="6"/>
                    </a:cubicBezTo>
                    <a:cubicBezTo>
                      <a:pt x="73" y="4"/>
                      <a:pt x="74" y="8"/>
                      <a:pt x="70" y="5"/>
                    </a:cubicBezTo>
                    <a:cubicBezTo>
                      <a:pt x="66" y="2"/>
                      <a:pt x="64" y="4"/>
                      <a:pt x="61" y="7"/>
                    </a:cubicBezTo>
                    <a:cubicBezTo>
                      <a:pt x="59" y="10"/>
                      <a:pt x="56" y="7"/>
                      <a:pt x="49" y="9"/>
                    </a:cubicBezTo>
                    <a:cubicBezTo>
                      <a:pt x="46" y="9"/>
                      <a:pt x="47" y="8"/>
                      <a:pt x="46" y="12"/>
                    </a:cubicBezTo>
                    <a:cubicBezTo>
                      <a:pt x="45" y="16"/>
                      <a:pt x="44" y="16"/>
                      <a:pt x="40" y="13"/>
                    </a:cubicBezTo>
                    <a:cubicBezTo>
                      <a:pt x="36" y="10"/>
                      <a:pt x="37" y="13"/>
                      <a:pt x="34" y="17"/>
                    </a:cubicBezTo>
                    <a:cubicBezTo>
                      <a:pt x="31" y="21"/>
                      <a:pt x="25" y="21"/>
                      <a:pt x="20" y="22"/>
                    </a:cubicBezTo>
                    <a:cubicBezTo>
                      <a:pt x="16" y="22"/>
                      <a:pt x="16" y="20"/>
                      <a:pt x="12" y="24"/>
                    </a:cubicBezTo>
                    <a:cubicBezTo>
                      <a:pt x="13" y="31"/>
                      <a:pt x="9" y="35"/>
                      <a:pt x="8" y="40"/>
                    </a:cubicBezTo>
                    <a:cubicBezTo>
                      <a:pt x="7" y="44"/>
                      <a:pt x="5" y="47"/>
                      <a:pt x="3" y="47"/>
                    </a:cubicBezTo>
                    <a:cubicBezTo>
                      <a:pt x="1" y="48"/>
                      <a:pt x="5" y="51"/>
                      <a:pt x="2" y="51"/>
                    </a:cubicBez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8" name="Freeform 184">
                <a:extLst>
                  <a:ext uri="{FF2B5EF4-FFF2-40B4-BE49-F238E27FC236}">
                    <a16:creationId xmlns:a16="http://schemas.microsoft.com/office/drawing/2014/main" id="{69DD61C0-6AC9-4ED6-9148-05EE713572EB}"/>
                  </a:ext>
                </a:extLst>
              </p:cNvPr>
              <p:cNvSpPr>
                <a:spLocks/>
              </p:cNvSpPr>
              <p:nvPr/>
            </p:nvSpPr>
            <p:spPr bwMode="auto">
              <a:xfrm>
                <a:off x="6403181" y="2402972"/>
                <a:ext cx="524627" cy="307446"/>
              </a:xfrm>
              <a:custGeom>
                <a:avLst/>
                <a:gdLst/>
                <a:ahLst/>
                <a:cxnLst>
                  <a:cxn ang="0">
                    <a:pos x="158" y="6"/>
                  </a:cxn>
                  <a:cxn ang="0">
                    <a:pos x="168" y="0"/>
                  </a:cxn>
                  <a:cxn ang="0">
                    <a:pos x="192" y="0"/>
                  </a:cxn>
                  <a:cxn ang="0">
                    <a:pos x="194" y="22"/>
                  </a:cxn>
                  <a:cxn ang="0">
                    <a:pos x="216" y="40"/>
                  </a:cxn>
                  <a:cxn ang="0">
                    <a:pos x="250" y="48"/>
                  </a:cxn>
                  <a:cxn ang="0">
                    <a:pos x="286" y="58"/>
                  </a:cxn>
                  <a:cxn ang="0">
                    <a:pos x="284" y="90"/>
                  </a:cxn>
                  <a:cxn ang="0">
                    <a:pos x="258" y="98"/>
                  </a:cxn>
                  <a:cxn ang="0">
                    <a:pos x="242" y="112"/>
                  </a:cxn>
                  <a:cxn ang="0">
                    <a:pos x="208" y="124"/>
                  </a:cxn>
                  <a:cxn ang="0">
                    <a:pos x="190" y="132"/>
                  </a:cxn>
                  <a:cxn ang="0">
                    <a:pos x="206" y="140"/>
                  </a:cxn>
                  <a:cxn ang="0">
                    <a:pos x="216" y="144"/>
                  </a:cxn>
                  <a:cxn ang="0">
                    <a:pos x="238" y="144"/>
                  </a:cxn>
                  <a:cxn ang="0">
                    <a:pos x="234" y="150"/>
                  </a:cxn>
                  <a:cxn ang="0">
                    <a:pos x="210" y="150"/>
                  </a:cxn>
                  <a:cxn ang="0">
                    <a:pos x="194" y="160"/>
                  </a:cxn>
                  <a:cxn ang="0">
                    <a:pos x="184" y="152"/>
                  </a:cxn>
                  <a:cxn ang="0">
                    <a:pos x="170" y="140"/>
                  </a:cxn>
                  <a:cxn ang="0">
                    <a:pos x="184" y="132"/>
                  </a:cxn>
                  <a:cxn ang="0">
                    <a:pos x="162" y="128"/>
                  </a:cxn>
                  <a:cxn ang="0">
                    <a:pos x="146" y="116"/>
                  </a:cxn>
                  <a:cxn ang="0">
                    <a:pos x="138" y="126"/>
                  </a:cxn>
                  <a:cxn ang="0">
                    <a:pos x="120" y="146"/>
                  </a:cxn>
                  <a:cxn ang="0">
                    <a:pos x="110" y="144"/>
                  </a:cxn>
                  <a:cxn ang="0">
                    <a:pos x="100" y="140"/>
                  </a:cxn>
                  <a:cxn ang="0">
                    <a:pos x="110" y="120"/>
                  </a:cxn>
                  <a:cxn ang="0">
                    <a:pos x="132" y="116"/>
                  </a:cxn>
                  <a:cxn ang="0">
                    <a:pos x="118" y="102"/>
                  </a:cxn>
                  <a:cxn ang="0">
                    <a:pos x="98" y="82"/>
                  </a:cxn>
                  <a:cxn ang="0">
                    <a:pos x="84" y="80"/>
                  </a:cxn>
                  <a:cxn ang="0">
                    <a:pos x="68" y="84"/>
                  </a:cxn>
                  <a:cxn ang="0">
                    <a:pos x="44" y="92"/>
                  </a:cxn>
                  <a:cxn ang="0">
                    <a:pos x="10" y="94"/>
                  </a:cxn>
                  <a:cxn ang="0">
                    <a:pos x="0" y="82"/>
                  </a:cxn>
                  <a:cxn ang="0">
                    <a:pos x="8" y="66"/>
                  </a:cxn>
                  <a:cxn ang="0">
                    <a:pos x="18" y="46"/>
                  </a:cxn>
                  <a:cxn ang="0">
                    <a:pos x="32" y="36"/>
                  </a:cxn>
                  <a:cxn ang="0">
                    <a:pos x="28" y="16"/>
                  </a:cxn>
                  <a:cxn ang="0">
                    <a:pos x="84" y="14"/>
                  </a:cxn>
                  <a:cxn ang="0">
                    <a:pos x="114" y="20"/>
                  </a:cxn>
                  <a:cxn ang="0">
                    <a:pos x="138" y="4"/>
                  </a:cxn>
                </a:cxnLst>
                <a:rect l="0" t="0" r="r" b="b"/>
                <a:pathLst>
                  <a:path w="286" h="160">
                    <a:moveTo>
                      <a:pt x="150" y="2"/>
                    </a:moveTo>
                    <a:lnTo>
                      <a:pt x="158" y="6"/>
                    </a:lnTo>
                    <a:lnTo>
                      <a:pt x="164" y="4"/>
                    </a:lnTo>
                    <a:lnTo>
                      <a:pt x="168" y="0"/>
                    </a:lnTo>
                    <a:lnTo>
                      <a:pt x="176" y="0"/>
                    </a:lnTo>
                    <a:lnTo>
                      <a:pt x="192" y="0"/>
                    </a:lnTo>
                    <a:lnTo>
                      <a:pt x="196" y="10"/>
                    </a:lnTo>
                    <a:lnTo>
                      <a:pt x="194" y="22"/>
                    </a:lnTo>
                    <a:lnTo>
                      <a:pt x="212" y="26"/>
                    </a:lnTo>
                    <a:lnTo>
                      <a:pt x="216" y="40"/>
                    </a:lnTo>
                    <a:lnTo>
                      <a:pt x="248" y="42"/>
                    </a:lnTo>
                    <a:lnTo>
                      <a:pt x="250" y="48"/>
                    </a:lnTo>
                    <a:lnTo>
                      <a:pt x="270" y="48"/>
                    </a:lnTo>
                    <a:lnTo>
                      <a:pt x="286" y="58"/>
                    </a:lnTo>
                    <a:lnTo>
                      <a:pt x="286" y="78"/>
                    </a:lnTo>
                    <a:lnTo>
                      <a:pt x="284" y="90"/>
                    </a:lnTo>
                    <a:lnTo>
                      <a:pt x="268" y="94"/>
                    </a:lnTo>
                    <a:lnTo>
                      <a:pt x="258" y="98"/>
                    </a:lnTo>
                    <a:lnTo>
                      <a:pt x="256" y="106"/>
                    </a:lnTo>
                    <a:lnTo>
                      <a:pt x="242" y="112"/>
                    </a:lnTo>
                    <a:lnTo>
                      <a:pt x="224" y="116"/>
                    </a:lnTo>
                    <a:lnTo>
                      <a:pt x="208" y="124"/>
                    </a:lnTo>
                    <a:lnTo>
                      <a:pt x="192" y="128"/>
                    </a:lnTo>
                    <a:lnTo>
                      <a:pt x="190" y="132"/>
                    </a:lnTo>
                    <a:lnTo>
                      <a:pt x="200" y="134"/>
                    </a:lnTo>
                    <a:lnTo>
                      <a:pt x="206" y="140"/>
                    </a:lnTo>
                    <a:lnTo>
                      <a:pt x="210" y="142"/>
                    </a:lnTo>
                    <a:lnTo>
                      <a:pt x="216" y="144"/>
                    </a:lnTo>
                    <a:lnTo>
                      <a:pt x="232" y="142"/>
                    </a:lnTo>
                    <a:lnTo>
                      <a:pt x="238" y="144"/>
                    </a:lnTo>
                    <a:lnTo>
                      <a:pt x="240" y="150"/>
                    </a:lnTo>
                    <a:lnTo>
                      <a:pt x="234" y="150"/>
                    </a:lnTo>
                    <a:lnTo>
                      <a:pt x="220" y="150"/>
                    </a:lnTo>
                    <a:lnTo>
                      <a:pt x="210" y="150"/>
                    </a:lnTo>
                    <a:lnTo>
                      <a:pt x="202" y="154"/>
                    </a:lnTo>
                    <a:lnTo>
                      <a:pt x="194" y="160"/>
                    </a:lnTo>
                    <a:lnTo>
                      <a:pt x="184" y="160"/>
                    </a:lnTo>
                    <a:lnTo>
                      <a:pt x="184" y="152"/>
                    </a:lnTo>
                    <a:lnTo>
                      <a:pt x="180" y="146"/>
                    </a:lnTo>
                    <a:lnTo>
                      <a:pt x="170" y="140"/>
                    </a:lnTo>
                    <a:lnTo>
                      <a:pt x="176" y="136"/>
                    </a:lnTo>
                    <a:lnTo>
                      <a:pt x="184" y="132"/>
                    </a:lnTo>
                    <a:lnTo>
                      <a:pt x="184" y="128"/>
                    </a:lnTo>
                    <a:lnTo>
                      <a:pt x="162" y="128"/>
                    </a:lnTo>
                    <a:lnTo>
                      <a:pt x="158" y="116"/>
                    </a:lnTo>
                    <a:lnTo>
                      <a:pt x="146" y="116"/>
                    </a:lnTo>
                    <a:lnTo>
                      <a:pt x="138" y="118"/>
                    </a:lnTo>
                    <a:lnTo>
                      <a:pt x="138" y="126"/>
                    </a:lnTo>
                    <a:lnTo>
                      <a:pt x="126" y="134"/>
                    </a:lnTo>
                    <a:lnTo>
                      <a:pt x="120" y="146"/>
                    </a:lnTo>
                    <a:lnTo>
                      <a:pt x="114" y="140"/>
                    </a:lnTo>
                    <a:lnTo>
                      <a:pt x="110" y="144"/>
                    </a:lnTo>
                    <a:lnTo>
                      <a:pt x="100" y="142"/>
                    </a:lnTo>
                    <a:lnTo>
                      <a:pt x="100" y="140"/>
                    </a:lnTo>
                    <a:lnTo>
                      <a:pt x="110" y="128"/>
                    </a:lnTo>
                    <a:lnTo>
                      <a:pt x="110" y="120"/>
                    </a:lnTo>
                    <a:lnTo>
                      <a:pt x="128" y="122"/>
                    </a:lnTo>
                    <a:lnTo>
                      <a:pt x="132" y="116"/>
                    </a:lnTo>
                    <a:lnTo>
                      <a:pt x="128" y="108"/>
                    </a:lnTo>
                    <a:lnTo>
                      <a:pt x="118" y="102"/>
                    </a:lnTo>
                    <a:lnTo>
                      <a:pt x="110" y="86"/>
                    </a:lnTo>
                    <a:lnTo>
                      <a:pt x="98" y="82"/>
                    </a:lnTo>
                    <a:lnTo>
                      <a:pt x="88" y="80"/>
                    </a:lnTo>
                    <a:lnTo>
                      <a:pt x="84" y="80"/>
                    </a:lnTo>
                    <a:lnTo>
                      <a:pt x="80" y="84"/>
                    </a:lnTo>
                    <a:lnTo>
                      <a:pt x="68" y="84"/>
                    </a:lnTo>
                    <a:lnTo>
                      <a:pt x="64" y="92"/>
                    </a:lnTo>
                    <a:lnTo>
                      <a:pt x="44" y="92"/>
                    </a:lnTo>
                    <a:lnTo>
                      <a:pt x="32" y="86"/>
                    </a:lnTo>
                    <a:lnTo>
                      <a:pt x="10" y="94"/>
                    </a:lnTo>
                    <a:lnTo>
                      <a:pt x="6" y="86"/>
                    </a:lnTo>
                    <a:lnTo>
                      <a:pt x="0" y="82"/>
                    </a:lnTo>
                    <a:lnTo>
                      <a:pt x="4" y="76"/>
                    </a:lnTo>
                    <a:lnTo>
                      <a:pt x="8" y="66"/>
                    </a:lnTo>
                    <a:lnTo>
                      <a:pt x="10" y="58"/>
                    </a:lnTo>
                    <a:lnTo>
                      <a:pt x="18" y="46"/>
                    </a:lnTo>
                    <a:lnTo>
                      <a:pt x="22" y="42"/>
                    </a:lnTo>
                    <a:lnTo>
                      <a:pt x="32" y="36"/>
                    </a:lnTo>
                    <a:lnTo>
                      <a:pt x="28" y="24"/>
                    </a:lnTo>
                    <a:lnTo>
                      <a:pt x="28" y="16"/>
                    </a:lnTo>
                    <a:lnTo>
                      <a:pt x="36" y="4"/>
                    </a:lnTo>
                    <a:lnTo>
                      <a:pt x="84" y="14"/>
                    </a:lnTo>
                    <a:lnTo>
                      <a:pt x="112" y="14"/>
                    </a:lnTo>
                    <a:lnTo>
                      <a:pt x="114" y="20"/>
                    </a:lnTo>
                    <a:lnTo>
                      <a:pt x="134" y="22"/>
                    </a:lnTo>
                    <a:lnTo>
                      <a:pt x="138" y="4"/>
                    </a:lnTo>
                    <a:lnTo>
                      <a:pt x="15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319" name="Oval 318">
            <a:extLst>
              <a:ext uri="{FF2B5EF4-FFF2-40B4-BE49-F238E27FC236}">
                <a16:creationId xmlns:a16="http://schemas.microsoft.com/office/drawing/2014/main" id="{CD2A3917-27EA-49D0-BBC9-7EA538C74900}"/>
              </a:ext>
            </a:extLst>
          </p:cNvPr>
          <p:cNvSpPr/>
          <p:nvPr/>
        </p:nvSpPr>
        <p:spPr bwMode="auto">
          <a:xfrm>
            <a:off x="8883818" y="3552814"/>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34" name="TextBox 333">
            <a:extLst>
              <a:ext uri="{FF2B5EF4-FFF2-40B4-BE49-F238E27FC236}">
                <a16:creationId xmlns:a16="http://schemas.microsoft.com/office/drawing/2014/main" id="{7E5EE93A-664E-45F0-B905-30F9968EA495}"/>
              </a:ext>
            </a:extLst>
          </p:cNvPr>
          <p:cNvSpPr txBox="1"/>
          <p:nvPr/>
        </p:nvSpPr>
        <p:spPr>
          <a:xfrm>
            <a:off x="9043362" y="3538433"/>
            <a:ext cx="703719"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Beijing</a:t>
            </a:r>
          </a:p>
        </p:txBody>
      </p:sp>
      <p:sp>
        <p:nvSpPr>
          <p:cNvPr id="344" name="Oval 343">
            <a:extLst>
              <a:ext uri="{FF2B5EF4-FFF2-40B4-BE49-F238E27FC236}">
                <a16:creationId xmlns:a16="http://schemas.microsoft.com/office/drawing/2014/main" id="{21D79334-4DA6-4F1A-8033-EA96CD962CFB}"/>
              </a:ext>
            </a:extLst>
          </p:cNvPr>
          <p:cNvSpPr/>
          <p:nvPr/>
        </p:nvSpPr>
        <p:spPr bwMode="auto">
          <a:xfrm>
            <a:off x="7847812" y="4089158"/>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47" name="Oval 346">
            <a:extLst>
              <a:ext uri="{FF2B5EF4-FFF2-40B4-BE49-F238E27FC236}">
                <a16:creationId xmlns:a16="http://schemas.microsoft.com/office/drawing/2014/main" id="{4D4811CC-240A-43FB-9960-58333025F50A}"/>
              </a:ext>
            </a:extLst>
          </p:cNvPr>
          <p:cNvSpPr/>
          <p:nvPr/>
        </p:nvSpPr>
        <p:spPr bwMode="auto">
          <a:xfrm>
            <a:off x="5695067" y="3032575"/>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48" name="TextBox 347">
            <a:extLst>
              <a:ext uri="{FF2B5EF4-FFF2-40B4-BE49-F238E27FC236}">
                <a16:creationId xmlns:a16="http://schemas.microsoft.com/office/drawing/2014/main" id="{ED087DF3-9B38-4842-A606-1816671B9774}"/>
              </a:ext>
            </a:extLst>
          </p:cNvPr>
          <p:cNvSpPr txBox="1"/>
          <p:nvPr/>
        </p:nvSpPr>
        <p:spPr>
          <a:xfrm>
            <a:off x="5854612" y="3018194"/>
            <a:ext cx="94737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Cambridge</a:t>
            </a:r>
          </a:p>
        </p:txBody>
      </p:sp>
      <p:sp>
        <p:nvSpPr>
          <p:cNvPr id="350" name="Oval 349">
            <a:extLst>
              <a:ext uri="{FF2B5EF4-FFF2-40B4-BE49-F238E27FC236}">
                <a16:creationId xmlns:a16="http://schemas.microsoft.com/office/drawing/2014/main" id="{AE9F5CB2-87FE-4F3B-9EF7-93683E71CE72}"/>
              </a:ext>
            </a:extLst>
          </p:cNvPr>
          <p:cNvSpPr/>
          <p:nvPr/>
        </p:nvSpPr>
        <p:spPr bwMode="auto">
          <a:xfrm>
            <a:off x="2530057" y="3296544"/>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51" name="TextBox 350">
            <a:extLst>
              <a:ext uri="{FF2B5EF4-FFF2-40B4-BE49-F238E27FC236}">
                <a16:creationId xmlns:a16="http://schemas.microsoft.com/office/drawing/2014/main" id="{9B02BFE9-B8CD-4271-A205-45962ECDF1F8}"/>
              </a:ext>
            </a:extLst>
          </p:cNvPr>
          <p:cNvSpPr txBox="1"/>
          <p:nvPr/>
        </p:nvSpPr>
        <p:spPr>
          <a:xfrm>
            <a:off x="1607464" y="3282163"/>
            <a:ext cx="873637"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Redmond</a:t>
            </a:r>
          </a:p>
        </p:txBody>
      </p:sp>
      <p:sp>
        <p:nvSpPr>
          <p:cNvPr id="353" name="Oval 352">
            <a:extLst>
              <a:ext uri="{FF2B5EF4-FFF2-40B4-BE49-F238E27FC236}">
                <a16:creationId xmlns:a16="http://schemas.microsoft.com/office/drawing/2014/main" id="{56543523-EEE7-4A2C-9134-E48EA7A32659}"/>
              </a:ext>
            </a:extLst>
          </p:cNvPr>
          <p:cNvSpPr/>
          <p:nvPr/>
        </p:nvSpPr>
        <p:spPr bwMode="auto">
          <a:xfrm>
            <a:off x="3885998" y="3241768"/>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54" name="TextBox 353">
            <a:extLst>
              <a:ext uri="{FF2B5EF4-FFF2-40B4-BE49-F238E27FC236}">
                <a16:creationId xmlns:a16="http://schemas.microsoft.com/office/drawing/2014/main" id="{5700F457-F7AD-4289-9D00-8F2BBB4D2132}"/>
              </a:ext>
            </a:extLst>
          </p:cNvPr>
          <p:cNvSpPr txBox="1"/>
          <p:nvPr/>
        </p:nvSpPr>
        <p:spPr>
          <a:xfrm>
            <a:off x="4045543" y="3227387"/>
            <a:ext cx="839974"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Montreal</a:t>
            </a:r>
          </a:p>
        </p:txBody>
      </p:sp>
      <p:sp>
        <p:nvSpPr>
          <p:cNvPr id="356" name="Oval 355">
            <a:extLst>
              <a:ext uri="{FF2B5EF4-FFF2-40B4-BE49-F238E27FC236}">
                <a16:creationId xmlns:a16="http://schemas.microsoft.com/office/drawing/2014/main" id="{EE7411FC-6F7E-4EC1-9043-268A4147E6E3}"/>
              </a:ext>
            </a:extLst>
          </p:cNvPr>
          <p:cNvSpPr/>
          <p:nvPr/>
        </p:nvSpPr>
        <p:spPr bwMode="auto">
          <a:xfrm>
            <a:off x="3949085" y="3378105"/>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57" name="TextBox 356">
            <a:extLst>
              <a:ext uri="{FF2B5EF4-FFF2-40B4-BE49-F238E27FC236}">
                <a16:creationId xmlns:a16="http://schemas.microsoft.com/office/drawing/2014/main" id="{ACB68F5F-040D-44B9-808A-BA6C0771360F}"/>
              </a:ext>
            </a:extLst>
          </p:cNvPr>
          <p:cNvSpPr txBox="1"/>
          <p:nvPr/>
        </p:nvSpPr>
        <p:spPr>
          <a:xfrm>
            <a:off x="4108630" y="3363724"/>
            <a:ext cx="107561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New England</a:t>
            </a:r>
          </a:p>
        </p:txBody>
      </p:sp>
      <p:sp>
        <p:nvSpPr>
          <p:cNvPr id="359" name="Oval 358">
            <a:extLst>
              <a:ext uri="{FF2B5EF4-FFF2-40B4-BE49-F238E27FC236}">
                <a16:creationId xmlns:a16="http://schemas.microsoft.com/office/drawing/2014/main" id="{27F55030-EB76-4D89-A3B1-5719856F0B85}"/>
              </a:ext>
            </a:extLst>
          </p:cNvPr>
          <p:cNvSpPr/>
          <p:nvPr/>
        </p:nvSpPr>
        <p:spPr bwMode="auto">
          <a:xfrm>
            <a:off x="3824720" y="3431398"/>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60" name="TextBox 359">
            <a:extLst>
              <a:ext uri="{FF2B5EF4-FFF2-40B4-BE49-F238E27FC236}">
                <a16:creationId xmlns:a16="http://schemas.microsoft.com/office/drawing/2014/main" id="{383788E3-542F-4FF4-A456-760CB16E7189}"/>
              </a:ext>
            </a:extLst>
          </p:cNvPr>
          <p:cNvSpPr txBox="1"/>
          <p:nvPr/>
        </p:nvSpPr>
        <p:spPr>
          <a:xfrm>
            <a:off x="2924668" y="3425093"/>
            <a:ext cx="870431"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a:ea typeface="MS PGothic" charset="0"/>
                <a:cs typeface="+mn-cs"/>
              </a:rPr>
              <a:t>MSR New York</a:t>
            </a:r>
          </a:p>
        </p:txBody>
      </p:sp>
      <p:sp>
        <p:nvSpPr>
          <p:cNvPr id="308" name="Oval 307">
            <a:extLst>
              <a:ext uri="{FF2B5EF4-FFF2-40B4-BE49-F238E27FC236}">
                <a16:creationId xmlns:a16="http://schemas.microsoft.com/office/drawing/2014/main" id="{B5E7917D-4261-4C80-9F20-AFF30BD3908D}"/>
              </a:ext>
            </a:extLst>
          </p:cNvPr>
          <p:cNvSpPr/>
          <p:nvPr/>
        </p:nvSpPr>
        <p:spPr bwMode="auto">
          <a:xfrm>
            <a:off x="8907427" y="3758305"/>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algn="ctr" defTabSz="913751" fontAlgn="base">
              <a:lnSpc>
                <a:spcPct val="90000"/>
              </a:lnSpc>
              <a:spcBef>
                <a:spcPct val="0"/>
              </a:spcBef>
              <a:spcAft>
                <a:spcPct val="0"/>
              </a:spcAft>
            </a:pPr>
            <a:endParaRPr lang="en-US" sz="980">
              <a:solidFill>
                <a:prstClr val="white"/>
              </a:solidFill>
              <a:latin typeface="Segoe UI Semilight"/>
              <a:cs typeface="Segoe UI" pitchFamily="34" charset="0"/>
            </a:endParaRPr>
          </a:p>
        </p:txBody>
      </p:sp>
      <p:sp>
        <p:nvSpPr>
          <p:cNvPr id="328" name="Title 89">
            <a:extLst>
              <a:ext uri="{FF2B5EF4-FFF2-40B4-BE49-F238E27FC236}">
                <a16:creationId xmlns:a16="http://schemas.microsoft.com/office/drawing/2014/main" id="{BF595FFD-EA22-4204-860C-946DBAB2B0CF}"/>
              </a:ext>
            </a:extLst>
          </p:cNvPr>
          <p:cNvSpPr>
            <a:spLocks noGrp="1"/>
          </p:cNvSpPr>
          <p:nvPr>
            <p:ph type="title" idx="4294967295"/>
          </p:nvPr>
        </p:nvSpPr>
        <p:spPr>
          <a:xfrm>
            <a:off x="1174750" y="457200"/>
            <a:ext cx="11017250" cy="554038"/>
          </a:xfrm>
        </p:spPr>
        <p:txBody>
          <a:bodyPr/>
          <a:lstStyle/>
          <a:p>
            <a:pPr algn="l"/>
            <a:r>
              <a:rPr lang="en-US">
                <a:solidFill>
                  <a:schemeClr val="tx1"/>
                </a:solidFill>
              </a:rPr>
              <a:t>Microsoft Research</a:t>
            </a:r>
          </a:p>
        </p:txBody>
      </p:sp>
      <p:sp>
        <p:nvSpPr>
          <p:cNvPr id="455" name="Text Placeholder 454">
            <a:extLst>
              <a:ext uri="{FF2B5EF4-FFF2-40B4-BE49-F238E27FC236}">
                <a16:creationId xmlns:a16="http://schemas.microsoft.com/office/drawing/2014/main" id="{08EBF1BE-BC12-4727-92E3-392F5E28E669}"/>
              </a:ext>
            </a:extLst>
          </p:cNvPr>
          <p:cNvSpPr>
            <a:spLocks noGrp="1"/>
          </p:cNvSpPr>
          <p:nvPr>
            <p:ph type="body" sz="quarter" idx="4294967295"/>
          </p:nvPr>
        </p:nvSpPr>
        <p:spPr>
          <a:xfrm>
            <a:off x="1166813" y="1120775"/>
            <a:ext cx="11025187" cy="430887"/>
          </a:xfrm>
        </p:spPr>
        <p:txBody>
          <a:bodyPr/>
          <a:lstStyle/>
          <a:p>
            <a:pPr marL="0" indent="0" algn="l">
              <a:buNone/>
            </a:pPr>
            <a:r>
              <a:rPr lang="en-US" dirty="0"/>
              <a:t>Turning ideas into reality for 27 years</a:t>
            </a:r>
          </a:p>
        </p:txBody>
      </p:sp>
      <p:sp>
        <p:nvSpPr>
          <p:cNvPr id="345" name="TextBox 344">
            <a:extLst>
              <a:ext uri="{FF2B5EF4-FFF2-40B4-BE49-F238E27FC236}">
                <a16:creationId xmlns:a16="http://schemas.microsoft.com/office/drawing/2014/main" id="{45A3A4EA-F6AE-4A0D-8868-0A173C868C3F}"/>
              </a:ext>
            </a:extLst>
          </p:cNvPr>
          <p:cNvSpPr txBox="1"/>
          <p:nvPr/>
        </p:nvSpPr>
        <p:spPr>
          <a:xfrm>
            <a:off x="8007357" y="4074777"/>
            <a:ext cx="59471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India</a:t>
            </a:r>
          </a:p>
        </p:txBody>
      </p:sp>
      <p:sp>
        <p:nvSpPr>
          <p:cNvPr id="309" name="TextBox 308">
            <a:extLst>
              <a:ext uri="{FF2B5EF4-FFF2-40B4-BE49-F238E27FC236}">
                <a16:creationId xmlns:a16="http://schemas.microsoft.com/office/drawing/2014/main" id="{39B26866-9289-4598-951F-C06546B382F7}"/>
              </a:ext>
            </a:extLst>
          </p:cNvPr>
          <p:cNvSpPr txBox="1"/>
          <p:nvPr/>
        </p:nvSpPr>
        <p:spPr>
          <a:xfrm>
            <a:off x="9066972" y="3743924"/>
            <a:ext cx="84638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Shanghai</a:t>
            </a:r>
          </a:p>
        </p:txBody>
      </p:sp>
      <p:grpSp>
        <p:nvGrpSpPr>
          <p:cNvPr id="426" name="Group 425">
            <a:extLst>
              <a:ext uri="{FF2B5EF4-FFF2-40B4-BE49-F238E27FC236}">
                <a16:creationId xmlns:a16="http://schemas.microsoft.com/office/drawing/2014/main" id="{F144CD76-F672-4421-84BA-83AF4B5E4047}"/>
              </a:ext>
            </a:extLst>
          </p:cNvPr>
          <p:cNvGrpSpPr/>
          <p:nvPr/>
        </p:nvGrpSpPr>
        <p:grpSpPr>
          <a:xfrm>
            <a:off x="1261799" y="5749876"/>
            <a:ext cx="9807223" cy="959848"/>
            <a:chOff x="1373298" y="5459369"/>
            <a:chExt cx="9810005" cy="960120"/>
          </a:xfrm>
        </p:grpSpPr>
        <p:sp>
          <p:nvSpPr>
            <p:cNvPr id="427" name="TextBox 426">
              <a:extLst>
                <a:ext uri="{FF2B5EF4-FFF2-40B4-BE49-F238E27FC236}">
                  <a16:creationId xmlns:a16="http://schemas.microsoft.com/office/drawing/2014/main" id="{795432B9-CD20-458B-B8C4-A6B32387602C}"/>
                </a:ext>
              </a:extLst>
            </p:cNvPr>
            <p:cNvSpPr txBox="1"/>
            <p:nvPr/>
          </p:nvSpPr>
          <p:spPr>
            <a:xfrm>
              <a:off x="1373298" y="5459369"/>
              <a:ext cx="1463040" cy="960120"/>
            </a:xfrm>
            <a:prstGeom prst="rect">
              <a:avLst/>
            </a:prstGeom>
            <a:noFill/>
          </p:spPr>
          <p:txBody>
            <a:bodyPr wrap="none" lIns="0" tIns="0" rIns="0" bIns="0" rtlCol="0">
              <a:noAutofit/>
            </a:bodyPr>
            <a:lstStyle/>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3600" b="1" i="0" u="none" strike="noStrike" kern="1200" cap="none" spc="0" normalizeH="0" baseline="0" noProof="0" dirty="0">
                  <a:ln>
                    <a:noFill/>
                  </a:ln>
                  <a:gradFill>
                    <a:gsLst>
                      <a:gs pos="16814">
                        <a:srgbClr val="0078D4"/>
                      </a:gs>
                      <a:gs pos="53000">
                        <a:srgbClr val="0078D4"/>
                      </a:gs>
                    </a:gsLst>
                    <a:lin ang="5400000" scaled="0"/>
                  </a:gradFill>
                  <a:effectLst/>
                  <a:uLnTx/>
                  <a:uFillTx/>
                  <a:latin typeface="Segoe UI"/>
                  <a:ea typeface="MS PGothic" charset="0"/>
                  <a:cs typeface="+mn-cs"/>
                </a:rPr>
                <a:t>8</a:t>
              </a:r>
            </a:p>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a:ea typeface="MS PGothic" charset="0"/>
                  <a:cs typeface="+mn-cs"/>
                </a:rPr>
                <a:t>MSR Labs</a:t>
              </a:r>
            </a:p>
          </p:txBody>
        </p:sp>
        <p:sp>
          <p:nvSpPr>
            <p:cNvPr id="428" name="TextBox 427">
              <a:extLst>
                <a:ext uri="{FF2B5EF4-FFF2-40B4-BE49-F238E27FC236}">
                  <a16:creationId xmlns:a16="http://schemas.microsoft.com/office/drawing/2014/main" id="{779BC8D9-FE9D-4687-91A0-1841EED8EFB9}"/>
                </a:ext>
              </a:extLst>
            </p:cNvPr>
            <p:cNvSpPr txBox="1"/>
            <p:nvPr/>
          </p:nvSpPr>
          <p:spPr>
            <a:xfrm>
              <a:off x="3460039" y="5459369"/>
              <a:ext cx="1463040" cy="960120"/>
            </a:xfrm>
            <a:prstGeom prst="rect">
              <a:avLst/>
            </a:prstGeom>
            <a:noFill/>
          </p:spPr>
          <p:txBody>
            <a:bodyPr wrap="none" lIns="0" tIns="0" rIns="0" bIns="0" rtlCol="0">
              <a:noAutofit/>
            </a:bodyPr>
            <a:lstStyle/>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3600" b="1" i="0" u="none" strike="noStrike" kern="1200" cap="none" spc="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1k</a:t>
              </a:r>
              <a:r>
                <a:rPr kumimoji="0" lang="en-US" sz="3600" b="1" i="0" u="none" strike="noStrike" kern="1200" cap="none" spc="-80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a:t>
              </a:r>
            </a:p>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S PGothic" charset="0"/>
                  <a:cs typeface="+mn-cs"/>
                </a:rPr>
                <a:t>Researchers</a:t>
              </a:r>
            </a:p>
          </p:txBody>
        </p:sp>
        <p:sp>
          <p:nvSpPr>
            <p:cNvPr id="429" name="TextBox 428">
              <a:extLst>
                <a:ext uri="{FF2B5EF4-FFF2-40B4-BE49-F238E27FC236}">
                  <a16:creationId xmlns:a16="http://schemas.microsoft.com/office/drawing/2014/main" id="{E8DB035F-B67B-4BAC-888C-A0F1A1DC448B}"/>
                </a:ext>
              </a:extLst>
            </p:cNvPr>
            <p:cNvSpPr txBox="1"/>
            <p:nvPr/>
          </p:nvSpPr>
          <p:spPr>
            <a:xfrm>
              <a:off x="7633521" y="5459369"/>
              <a:ext cx="1463040" cy="960120"/>
            </a:xfrm>
            <a:prstGeom prst="rect">
              <a:avLst/>
            </a:prstGeom>
            <a:noFill/>
          </p:spPr>
          <p:txBody>
            <a:bodyPr wrap="none" lIns="0" tIns="0" rIns="0" bIns="0" rtlCol="0">
              <a:noAutofit/>
            </a:bodyPr>
            <a:lstStyle/>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3600" b="1" i="0" u="none" strike="noStrike" kern="1200" cap="none" spc="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4k</a:t>
              </a:r>
              <a:r>
                <a:rPr kumimoji="0" lang="en-US" sz="3600" b="1" i="0" u="none" strike="noStrike" kern="1200" cap="none" spc="-80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a:t>
              </a:r>
            </a:p>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S PGothic" charset="0"/>
                  <a:cs typeface="+mn-cs"/>
                </a:rPr>
                <a:t>WW Patents</a:t>
              </a:r>
            </a:p>
          </p:txBody>
        </p:sp>
        <p:sp>
          <p:nvSpPr>
            <p:cNvPr id="512" name="TextBox 511">
              <a:extLst>
                <a:ext uri="{FF2B5EF4-FFF2-40B4-BE49-F238E27FC236}">
                  <a16:creationId xmlns:a16="http://schemas.microsoft.com/office/drawing/2014/main" id="{41125E30-9339-45D7-8361-2A0C95A0F3DB}"/>
                </a:ext>
              </a:extLst>
            </p:cNvPr>
            <p:cNvSpPr txBox="1"/>
            <p:nvPr/>
          </p:nvSpPr>
          <p:spPr>
            <a:xfrm>
              <a:off x="9720263" y="5459369"/>
              <a:ext cx="1463040" cy="960120"/>
            </a:xfrm>
            <a:prstGeom prst="rect">
              <a:avLst/>
            </a:prstGeom>
            <a:noFill/>
          </p:spPr>
          <p:txBody>
            <a:bodyPr wrap="square" lIns="0" tIns="0" rIns="0" bIns="0" rtlCol="0">
              <a:noAutofit/>
            </a:bodyPr>
            <a:lstStyle/>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3600" b="1" i="0" u="none" strike="noStrike" kern="1200" cap="none" spc="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22k</a:t>
              </a:r>
              <a:r>
                <a:rPr kumimoji="0" lang="en-US" sz="3600" b="1" i="0" u="none" strike="noStrike" kern="1200" cap="none" spc="-80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a:t>
              </a:r>
            </a:p>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S PGothic" charset="0"/>
                  <a:cs typeface="+mn-cs"/>
                </a:rPr>
                <a:t>Papers</a:t>
              </a:r>
            </a:p>
          </p:txBody>
        </p:sp>
        <p:sp>
          <p:nvSpPr>
            <p:cNvPr id="513" name="TextBox 512">
              <a:extLst>
                <a:ext uri="{FF2B5EF4-FFF2-40B4-BE49-F238E27FC236}">
                  <a16:creationId xmlns:a16="http://schemas.microsoft.com/office/drawing/2014/main" id="{8C6C520A-86EB-4A78-8F46-2134E22EA7D4}"/>
                </a:ext>
              </a:extLst>
            </p:cNvPr>
            <p:cNvSpPr txBox="1"/>
            <p:nvPr/>
          </p:nvSpPr>
          <p:spPr>
            <a:xfrm>
              <a:off x="5546780" y="5459369"/>
              <a:ext cx="1463040" cy="960120"/>
            </a:xfrm>
            <a:prstGeom prst="rect">
              <a:avLst/>
            </a:prstGeom>
            <a:noFill/>
          </p:spPr>
          <p:txBody>
            <a:bodyPr wrap="none" lIns="0" tIns="0" rIns="0" bIns="0" rtlCol="0">
              <a:noAutofit/>
            </a:bodyPr>
            <a:lstStyle/>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3600" b="1" i="0" u="none" strike="noStrike" kern="1200" cap="none" spc="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20</a:t>
              </a:r>
              <a:r>
                <a:rPr kumimoji="0" lang="en-US" sz="3600" b="1" i="0" u="none" strike="noStrike" kern="1200" cap="none" spc="-800" normalizeH="0" baseline="0" noProof="0">
                  <a:ln>
                    <a:noFill/>
                  </a:ln>
                  <a:gradFill>
                    <a:gsLst>
                      <a:gs pos="16814">
                        <a:srgbClr val="0078D4"/>
                      </a:gs>
                      <a:gs pos="53000">
                        <a:srgbClr val="0078D4"/>
                      </a:gs>
                    </a:gsLst>
                    <a:lin ang="5400000" scaled="0"/>
                  </a:gradFill>
                  <a:effectLst/>
                  <a:uLnTx/>
                  <a:uFillTx/>
                  <a:latin typeface="Segoe UI"/>
                  <a:ea typeface="MS PGothic" charset="0"/>
                  <a:cs typeface="+mn-cs"/>
                </a:rPr>
                <a:t>+</a:t>
              </a:r>
            </a:p>
            <a:p>
              <a:pPr marL="0" marR="0" lvl="0" indent="0" algn="ctr" defTabSz="914016" rtl="0" eaLnBrk="1" fontAlgn="auto" latinLnBrk="0" hangingPunct="1">
                <a:lnSpc>
                  <a:spcPct val="95000"/>
                </a:lnSpc>
                <a:spcBef>
                  <a:spcPts val="40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S PGothic" charset="0"/>
                  <a:cs typeface="+mn-cs"/>
                </a:rPr>
                <a:t>Fields</a:t>
              </a:r>
            </a:p>
          </p:txBody>
        </p:sp>
      </p:grpSp>
    </p:spTree>
    <p:extLst>
      <p:ext uri="{BB962C8B-B14F-4D97-AF65-F5344CB8AC3E}">
        <p14:creationId xmlns:p14="http://schemas.microsoft.com/office/powerpoint/2010/main" val="112550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5">
                                                <p:txEl>
                                                  <p:pRg st="0" end="0"/>
                                                </p:txEl>
                                              </p:spTgt>
                                            </p:tgtEl>
                                            <p:attrNameLst>
                                              <p:attrName>style.visibility</p:attrName>
                                            </p:attrNameLst>
                                          </p:cBhvr>
                                          <p:to>
                                            <p:strVal val="visible"/>
                                          </p:to>
                                        </p:set>
                                        <p:animEffect transition="in" filter="fade">
                                          <p:cBhvr>
                                            <p:cTn id="7" dur="500"/>
                                            <p:tgtEl>
                                              <p:spTgt spid="455">
                                                <p:txEl>
                                                  <p:pRg st="0" end="0"/>
                                                </p:txEl>
                                              </p:spTgt>
                                            </p:tgtEl>
                                          </p:cBhvr>
                                        </p:animEffect>
                                      </p:childTnLst>
                                    </p:cTn>
                                  </p:par>
                                  <p:par>
                                    <p:cTn id="8" presetID="2" presetClass="entr" presetSubtype="1" accel="40000" fill="hold" grpId="0" nodeType="withEffect" p14:presetBounceEnd="30000">
                                      <p:stCondLst>
                                        <p:cond delay="0"/>
                                      </p:stCondLst>
                                      <p:childTnLst>
                                        <p:set>
                                          <p:cBhvr>
                                            <p:cTn id="9" dur="1" fill="hold">
                                              <p:stCondLst>
                                                <p:cond delay="0"/>
                                              </p:stCondLst>
                                            </p:cTn>
                                            <p:tgtEl>
                                              <p:spTgt spid="350"/>
                                            </p:tgtEl>
                                            <p:attrNameLst>
                                              <p:attrName>style.visibility</p:attrName>
                                            </p:attrNameLst>
                                          </p:cBhvr>
                                          <p:to>
                                            <p:strVal val="visible"/>
                                          </p:to>
                                        </p:set>
                                        <p:anim calcmode="lin" valueType="num" p14:bounceEnd="30000">
                                          <p:cBhvr additive="base">
                                            <p:cTn id="10" dur="500" fill="hold"/>
                                            <p:tgtEl>
                                              <p:spTgt spid="350"/>
                                            </p:tgtEl>
                                            <p:attrNameLst>
                                              <p:attrName>ppt_x</p:attrName>
                                            </p:attrNameLst>
                                          </p:cBhvr>
                                          <p:tavLst>
                                            <p:tav tm="0">
                                              <p:val>
                                                <p:strVal val="#ppt_x"/>
                                              </p:val>
                                            </p:tav>
                                            <p:tav tm="100000">
                                              <p:val>
                                                <p:strVal val="#ppt_x"/>
                                              </p:val>
                                            </p:tav>
                                          </p:tavLst>
                                        </p:anim>
                                        <p:anim calcmode="lin" valueType="num" p14:bounceEnd="30000">
                                          <p:cBhvr additive="base">
                                            <p:cTn id="11" dur="500" fill="hold"/>
                                            <p:tgtEl>
                                              <p:spTgt spid="350"/>
                                            </p:tgtEl>
                                            <p:attrNameLst>
                                              <p:attrName>ppt_y</p:attrName>
                                            </p:attrNameLst>
                                          </p:cBhvr>
                                          <p:tavLst>
                                            <p:tav tm="0">
                                              <p:val>
                                                <p:strVal val="0-#ppt_h/2"/>
                                              </p:val>
                                            </p:tav>
                                            <p:tav tm="100000">
                                              <p:val>
                                                <p:strVal val="#ppt_y"/>
                                              </p:val>
                                            </p:tav>
                                          </p:tavLst>
                                        </p:anim>
                                      </p:childTnLst>
                                    </p:cTn>
                                  </p:par>
                                  <p:par>
                                    <p:cTn id="12" presetID="2" presetClass="entr" presetSubtype="1" accel="40000" fill="hold" grpId="0" nodeType="withEffect" p14:presetBounceEnd="30000">
                                      <p:stCondLst>
                                        <p:cond delay="250"/>
                                      </p:stCondLst>
                                      <p:childTnLst>
                                        <p:set>
                                          <p:cBhvr>
                                            <p:cTn id="13" dur="1" fill="hold">
                                              <p:stCondLst>
                                                <p:cond delay="0"/>
                                              </p:stCondLst>
                                            </p:cTn>
                                            <p:tgtEl>
                                              <p:spTgt spid="359"/>
                                            </p:tgtEl>
                                            <p:attrNameLst>
                                              <p:attrName>style.visibility</p:attrName>
                                            </p:attrNameLst>
                                          </p:cBhvr>
                                          <p:to>
                                            <p:strVal val="visible"/>
                                          </p:to>
                                        </p:set>
                                        <p:anim calcmode="lin" valueType="num" p14:bounceEnd="30000">
                                          <p:cBhvr additive="base">
                                            <p:cTn id="14" dur="500" fill="hold"/>
                                            <p:tgtEl>
                                              <p:spTgt spid="359"/>
                                            </p:tgtEl>
                                            <p:attrNameLst>
                                              <p:attrName>ppt_x</p:attrName>
                                            </p:attrNameLst>
                                          </p:cBhvr>
                                          <p:tavLst>
                                            <p:tav tm="0">
                                              <p:val>
                                                <p:strVal val="#ppt_x"/>
                                              </p:val>
                                            </p:tav>
                                            <p:tav tm="100000">
                                              <p:val>
                                                <p:strVal val="#ppt_x"/>
                                              </p:val>
                                            </p:tav>
                                          </p:tavLst>
                                        </p:anim>
                                        <p:anim calcmode="lin" valueType="num" p14:bounceEnd="30000">
                                          <p:cBhvr additive="base">
                                            <p:cTn id="15" dur="500" fill="hold"/>
                                            <p:tgtEl>
                                              <p:spTgt spid="359"/>
                                            </p:tgtEl>
                                            <p:attrNameLst>
                                              <p:attrName>ppt_y</p:attrName>
                                            </p:attrNameLst>
                                          </p:cBhvr>
                                          <p:tavLst>
                                            <p:tav tm="0">
                                              <p:val>
                                                <p:strVal val="0-#ppt_h/2"/>
                                              </p:val>
                                            </p:tav>
                                            <p:tav tm="100000">
                                              <p:val>
                                                <p:strVal val="#ppt_y"/>
                                              </p:val>
                                            </p:tav>
                                          </p:tavLst>
                                        </p:anim>
                                      </p:childTnLst>
                                    </p:cTn>
                                  </p:par>
                                  <p:par>
                                    <p:cTn id="16" presetID="2" presetClass="entr" presetSubtype="1" accel="40000" fill="hold" grpId="0" nodeType="withEffect" p14:presetBounceEnd="30000">
                                      <p:stCondLst>
                                        <p:cond delay="0"/>
                                      </p:stCondLst>
                                      <p:childTnLst>
                                        <p:set>
                                          <p:cBhvr>
                                            <p:cTn id="17" dur="1" fill="hold">
                                              <p:stCondLst>
                                                <p:cond delay="0"/>
                                              </p:stCondLst>
                                            </p:cTn>
                                            <p:tgtEl>
                                              <p:spTgt spid="356"/>
                                            </p:tgtEl>
                                            <p:attrNameLst>
                                              <p:attrName>style.visibility</p:attrName>
                                            </p:attrNameLst>
                                          </p:cBhvr>
                                          <p:to>
                                            <p:strVal val="visible"/>
                                          </p:to>
                                        </p:set>
                                        <p:anim calcmode="lin" valueType="num" p14:bounceEnd="30000">
                                          <p:cBhvr additive="base">
                                            <p:cTn id="18" dur="500" fill="hold"/>
                                            <p:tgtEl>
                                              <p:spTgt spid="356"/>
                                            </p:tgtEl>
                                            <p:attrNameLst>
                                              <p:attrName>ppt_x</p:attrName>
                                            </p:attrNameLst>
                                          </p:cBhvr>
                                          <p:tavLst>
                                            <p:tav tm="0">
                                              <p:val>
                                                <p:strVal val="#ppt_x"/>
                                              </p:val>
                                            </p:tav>
                                            <p:tav tm="100000">
                                              <p:val>
                                                <p:strVal val="#ppt_x"/>
                                              </p:val>
                                            </p:tav>
                                          </p:tavLst>
                                        </p:anim>
                                        <p:anim calcmode="lin" valueType="num" p14:bounceEnd="30000">
                                          <p:cBhvr additive="base">
                                            <p:cTn id="19" dur="500" fill="hold"/>
                                            <p:tgtEl>
                                              <p:spTgt spid="356"/>
                                            </p:tgtEl>
                                            <p:attrNameLst>
                                              <p:attrName>ppt_y</p:attrName>
                                            </p:attrNameLst>
                                          </p:cBhvr>
                                          <p:tavLst>
                                            <p:tav tm="0">
                                              <p:val>
                                                <p:strVal val="0-#ppt_h/2"/>
                                              </p:val>
                                            </p:tav>
                                            <p:tav tm="100000">
                                              <p:val>
                                                <p:strVal val="#ppt_y"/>
                                              </p:val>
                                            </p:tav>
                                          </p:tavLst>
                                        </p:anim>
                                      </p:childTnLst>
                                    </p:cTn>
                                  </p:par>
                                  <p:par>
                                    <p:cTn id="20" presetID="2" presetClass="entr" presetSubtype="1" accel="40000" fill="hold" grpId="0" nodeType="withEffect" p14:presetBounceEnd="30000">
                                      <p:stCondLst>
                                        <p:cond delay="0"/>
                                      </p:stCondLst>
                                      <p:childTnLst>
                                        <p:set>
                                          <p:cBhvr>
                                            <p:cTn id="21" dur="1" fill="hold">
                                              <p:stCondLst>
                                                <p:cond delay="0"/>
                                              </p:stCondLst>
                                            </p:cTn>
                                            <p:tgtEl>
                                              <p:spTgt spid="353"/>
                                            </p:tgtEl>
                                            <p:attrNameLst>
                                              <p:attrName>style.visibility</p:attrName>
                                            </p:attrNameLst>
                                          </p:cBhvr>
                                          <p:to>
                                            <p:strVal val="visible"/>
                                          </p:to>
                                        </p:set>
                                        <p:anim calcmode="lin" valueType="num" p14:bounceEnd="30000">
                                          <p:cBhvr additive="base">
                                            <p:cTn id="22" dur="500" fill="hold"/>
                                            <p:tgtEl>
                                              <p:spTgt spid="353"/>
                                            </p:tgtEl>
                                            <p:attrNameLst>
                                              <p:attrName>ppt_x</p:attrName>
                                            </p:attrNameLst>
                                          </p:cBhvr>
                                          <p:tavLst>
                                            <p:tav tm="0">
                                              <p:val>
                                                <p:strVal val="#ppt_x"/>
                                              </p:val>
                                            </p:tav>
                                            <p:tav tm="100000">
                                              <p:val>
                                                <p:strVal val="#ppt_x"/>
                                              </p:val>
                                            </p:tav>
                                          </p:tavLst>
                                        </p:anim>
                                        <p:anim calcmode="lin" valueType="num" p14:bounceEnd="30000">
                                          <p:cBhvr additive="base">
                                            <p:cTn id="23" dur="500" fill="hold"/>
                                            <p:tgtEl>
                                              <p:spTgt spid="353"/>
                                            </p:tgtEl>
                                            <p:attrNameLst>
                                              <p:attrName>ppt_y</p:attrName>
                                            </p:attrNameLst>
                                          </p:cBhvr>
                                          <p:tavLst>
                                            <p:tav tm="0">
                                              <p:val>
                                                <p:strVal val="0-#ppt_h/2"/>
                                              </p:val>
                                            </p:tav>
                                            <p:tav tm="100000">
                                              <p:val>
                                                <p:strVal val="#ppt_y"/>
                                              </p:val>
                                            </p:tav>
                                          </p:tavLst>
                                        </p:anim>
                                      </p:childTnLst>
                                    </p:cTn>
                                  </p:par>
                                  <p:par>
                                    <p:cTn id="24" presetID="2" presetClass="entr" presetSubtype="1" accel="40000" fill="hold" grpId="0" nodeType="withEffect" p14:presetBounceEnd="30000">
                                      <p:stCondLst>
                                        <p:cond delay="250"/>
                                      </p:stCondLst>
                                      <p:childTnLst>
                                        <p:set>
                                          <p:cBhvr>
                                            <p:cTn id="25" dur="1" fill="hold">
                                              <p:stCondLst>
                                                <p:cond delay="0"/>
                                              </p:stCondLst>
                                            </p:cTn>
                                            <p:tgtEl>
                                              <p:spTgt spid="347"/>
                                            </p:tgtEl>
                                            <p:attrNameLst>
                                              <p:attrName>style.visibility</p:attrName>
                                            </p:attrNameLst>
                                          </p:cBhvr>
                                          <p:to>
                                            <p:strVal val="visible"/>
                                          </p:to>
                                        </p:set>
                                        <p:anim calcmode="lin" valueType="num" p14:bounceEnd="30000">
                                          <p:cBhvr additive="base">
                                            <p:cTn id="26" dur="500" fill="hold"/>
                                            <p:tgtEl>
                                              <p:spTgt spid="347"/>
                                            </p:tgtEl>
                                            <p:attrNameLst>
                                              <p:attrName>ppt_x</p:attrName>
                                            </p:attrNameLst>
                                          </p:cBhvr>
                                          <p:tavLst>
                                            <p:tav tm="0">
                                              <p:val>
                                                <p:strVal val="#ppt_x"/>
                                              </p:val>
                                            </p:tav>
                                            <p:tav tm="100000">
                                              <p:val>
                                                <p:strVal val="#ppt_x"/>
                                              </p:val>
                                            </p:tav>
                                          </p:tavLst>
                                        </p:anim>
                                        <p:anim calcmode="lin" valueType="num" p14:bounceEnd="30000">
                                          <p:cBhvr additive="base">
                                            <p:cTn id="27" dur="500" fill="hold"/>
                                            <p:tgtEl>
                                              <p:spTgt spid="347"/>
                                            </p:tgtEl>
                                            <p:attrNameLst>
                                              <p:attrName>ppt_y</p:attrName>
                                            </p:attrNameLst>
                                          </p:cBhvr>
                                          <p:tavLst>
                                            <p:tav tm="0">
                                              <p:val>
                                                <p:strVal val="0-#ppt_h/2"/>
                                              </p:val>
                                            </p:tav>
                                            <p:tav tm="100000">
                                              <p:val>
                                                <p:strVal val="#ppt_y"/>
                                              </p:val>
                                            </p:tav>
                                          </p:tavLst>
                                        </p:anim>
                                      </p:childTnLst>
                                    </p:cTn>
                                  </p:par>
                                  <p:par>
                                    <p:cTn id="28" presetID="2" presetClass="entr" presetSubtype="1" accel="40000" fill="hold" grpId="0" nodeType="withEffect" p14:presetBounceEnd="30000">
                                      <p:stCondLst>
                                        <p:cond delay="250"/>
                                      </p:stCondLst>
                                      <p:childTnLst>
                                        <p:set>
                                          <p:cBhvr>
                                            <p:cTn id="29" dur="1" fill="hold">
                                              <p:stCondLst>
                                                <p:cond delay="0"/>
                                              </p:stCondLst>
                                            </p:cTn>
                                            <p:tgtEl>
                                              <p:spTgt spid="344"/>
                                            </p:tgtEl>
                                            <p:attrNameLst>
                                              <p:attrName>style.visibility</p:attrName>
                                            </p:attrNameLst>
                                          </p:cBhvr>
                                          <p:to>
                                            <p:strVal val="visible"/>
                                          </p:to>
                                        </p:set>
                                        <p:anim calcmode="lin" valueType="num" p14:bounceEnd="30000">
                                          <p:cBhvr additive="base">
                                            <p:cTn id="30" dur="500" fill="hold"/>
                                            <p:tgtEl>
                                              <p:spTgt spid="344"/>
                                            </p:tgtEl>
                                            <p:attrNameLst>
                                              <p:attrName>ppt_x</p:attrName>
                                            </p:attrNameLst>
                                          </p:cBhvr>
                                          <p:tavLst>
                                            <p:tav tm="0">
                                              <p:val>
                                                <p:strVal val="#ppt_x"/>
                                              </p:val>
                                            </p:tav>
                                            <p:tav tm="100000">
                                              <p:val>
                                                <p:strVal val="#ppt_x"/>
                                              </p:val>
                                            </p:tav>
                                          </p:tavLst>
                                        </p:anim>
                                        <p:anim calcmode="lin" valueType="num" p14:bounceEnd="30000">
                                          <p:cBhvr additive="base">
                                            <p:cTn id="31" dur="500" fill="hold"/>
                                            <p:tgtEl>
                                              <p:spTgt spid="344"/>
                                            </p:tgtEl>
                                            <p:attrNameLst>
                                              <p:attrName>ppt_y</p:attrName>
                                            </p:attrNameLst>
                                          </p:cBhvr>
                                          <p:tavLst>
                                            <p:tav tm="0">
                                              <p:val>
                                                <p:strVal val="0-#ppt_h/2"/>
                                              </p:val>
                                            </p:tav>
                                            <p:tav tm="100000">
                                              <p:val>
                                                <p:strVal val="#ppt_y"/>
                                              </p:val>
                                            </p:tav>
                                          </p:tavLst>
                                        </p:anim>
                                      </p:childTnLst>
                                    </p:cTn>
                                  </p:par>
                                  <p:par>
                                    <p:cTn id="32" presetID="2" presetClass="entr" presetSubtype="1" accel="40000" fill="hold" grpId="0" nodeType="withEffect" p14:presetBounceEnd="30000">
                                      <p:stCondLst>
                                        <p:cond delay="0"/>
                                      </p:stCondLst>
                                      <p:childTnLst>
                                        <p:set>
                                          <p:cBhvr>
                                            <p:cTn id="33" dur="1" fill="hold">
                                              <p:stCondLst>
                                                <p:cond delay="0"/>
                                              </p:stCondLst>
                                            </p:cTn>
                                            <p:tgtEl>
                                              <p:spTgt spid="308"/>
                                            </p:tgtEl>
                                            <p:attrNameLst>
                                              <p:attrName>style.visibility</p:attrName>
                                            </p:attrNameLst>
                                          </p:cBhvr>
                                          <p:to>
                                            <p:strVal val="visible"/>
                                          </p:to>
                                        </p:set>
                                        <p:anim calcmode="lin" valueType="num" p14:bounceEnd="30000">
                                          <p:cBhvr additive="base">
                                            <p:cTn id="34" dur="500" fill="hold"/>
                                            <p:tgtEl>
                                              <p:spTgt spid="308"/>
                                            </p:tgtEl>
                                            <p:attrNameLst>
                                              <p:attrName>ppt_x</p:attrName>
                                            </p:attrNameLst>
                                          </p:cBhvr>
                                          <p:tavLst>
                                            <p:tav tm="0">
                                              <p:val>
                                                <p:strVal val="#ppt_x"/>
                                              </p:val>
                                            </p:tav>
                                            <p:tav tm="100000">
                                              <p:val>
                                                <p:strVal val="#ppt_x"/>
                                              </p:val>
                                            </p:tav>
                                          </p:tavLst>
                                        </p:anim>
                                        <p:anim calcmode="lin" valueType="num" p14:bounceEnd="30000">
                                          <p:cBhvr additive="base">
                                            <p:cTn id="35" dur="500" fill="hold"/>
                                            <p:tgtEl>
                                              <p:spTgt spid="308"/>
                                            </p:tgtEl>
                                            <p:attrNameLst>
                                              <p:attrName>ppt_y</p:attrName>
                                            </p:attrNameLst>
                                          </p:cBhvr>
                                          <p:tavLst>
                                            <p:tav tm="0">
                                              <p:val>
                                                <p:strVal val="0-#ppt_h/2"/>
                                              </p:val>
                                            </p:tav>
                                            <p:tav tm="100000">
                                              <p:val>
                                                <p:strVal val="#ppt_y"/>
                                              </p:val>
                                            </p:tav>
                                          </p:tavLst>
                                        </p:anim>
                                      </p:childTnLst>
                                    </p:cTn>
                                  </p:par>
                                  <p:par>
                                    <p:cTn id="36" presetID="2" presetClass="entr" presetSubtype="1" accel="40000" fill="hold" grpId="0" nodeType="withEffect" p14:presetBounceEnd="30000">
                                      <p:stCondLst>
                                        <p:cond delay="250"/>
                                      </p:stCondLst>
                                      <p:childTnLst>
                                        <p:set>
                                          <p:cBhvr>
                                            <p:cTn id="37" dur="1" fill="hold">
                                              <p:stCondLst>
                                                <p:cond delay="0"/>
                                              </p:stCondLst>
                                            </p:cTn>
                                            <p:tgtEl>
                                              <p:spTgt spid="319"/>
                                            </p:tgtEl>
                                            <p:attrNameLst>
                                              <p:attrName>style.visibility</p:attrName>
                                            </p:attrNameLst>
                                          </p:cBhvr>
                                          <p:to>
                                            <p:strVal val="visible"/>
                                          </p:to>
                                        </p:set>
                                        <p:anim calcmode="lin" valueType="num" p14:bounceEnd="30000">
                                          <p:cBhvr additive="base">
                                            <p:cTn id="38" dur="500" fill="hold"/>
                                            <p:tgtEl>
                                              <p:spTgt spid="319"/>
                                            </p:tgtEl>
                                            <p:attrNameLst>
                                              <p:attrName>ppt_x</p:attrName>
                                            </p:attrNameLst>
                                          </p:cBhvr>
                                          <p:tavLst>
                                            <p:tav tm="0">
                                              <p:val>
                                                <p:strVal val="#ppt_x"/>
                                              </p:val>
                                            </p:tav>
                                            <p:tav tm="100000">
                                              <p:val>
                                                <p:strVal val="#ppt_x"/>
                                              </p:val>
                                            </p:tav>
                                          </p:tavLst>
                                        </p:anim>
                                        <p:anim calcmode="lin" valueType="num" p14:bounceEnd="30000">
                                          <p:cBhvr additive="base">
                                            <p:cTn id="39" dur="500" fill="hold"/>
                                            <p:tgtEl>
                                              <p:spTgt spid="319"/>
                                            </p:tgtEl>
                                            <p:attrNameLst>
                                              <p:attrName>ppt_y</p:attrName>
                                            </p:attrNameLst>
                                          </p:cBhvr>
                                          <p:tavLst>
                                            <p:tav tm="0">
                                              <p:val>
                                                <p:strVal val="0-#ppt_h/2"/>
                                              </p:val>
                                            </p:tav>
                                            <p:tav tm="100000">
                                              <p:val>
                                                <p:strVal val="#ppt_y"/>
                                              </p:val>
                                            </p:tav>
                                          </p:tavLst>
                                        </p:anim>
                                      </p:childTnLst>
                                    </p:cTn>
                                  </p:par>
                                </p:childTnLst>
                              </p:cTn>
                            </p:par>
                            <p:par>
                              <p:cTn id="40" fill="hold">
                                <p:stCondLst>
                                  <p:cond delay="750"/>
                                </p:stCondLst>
                                <p:childTnLst>
                                  <p:par>
                                    <p:cTn id="41" presetID="22" presetClass="entr" presetSubtype="2" fill="hold" grpId="0" nodeType="afterEffect">
                                      <p:stCondLst>
                                        <p:cond delay="0"/>
                                      </p:stCondLst>
                                      <p:childTnLst>
                                        <p:set>
                                          <p:cBhvr>
                                            <p:cTn id="42" dur="1" fill="hold">
                                              <p:stCondLst>
                                                <p:cond delay="0"/>
                                              </p:stCondLst>
                                            </p:cTn>
                                            <p:tgtEl>
                                              <p:spTgt spid="351"/>
                                            </p:tgtEl>
                                            <p:attrNameLst>
                                              <p:attrName>style.visibility</p:attrName>
                                            </p:attrNameLst>
                                          </p:cBhvr>
                                          <p:to>
                                            <p:strVal val="visible"/>
                                          </p:to>
                                        </p:set>
                                        <p:animEffect transition="in" filter="wipe(right)">
                                          <p:cBhvr>
                                            <p:cTn id="43" dur="500"/>
                                            <p:tgtEl>
                                              <p:spTgt spid="351"/>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60"/>
                                            </p:tgtEl>
                                            <p:attrNameLst>
                                              <p:attrName>style.visibility</p:attrName>
                                            </p:attrNameLst>
                                          </p:cBhvr>
                                          <p:to>
                                            <p:strVal val="visible"/>
                                          </p:to>
                                        </p:set>
                                        <p:animEffect transition="in" filter="wipe(right)">
                                          <p:cBhvr>
                                            <p:cTn id="46" dur="500"/>
                                            <p:tgtEl>
                                              <p:spTgt spid="36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7"/>
                                            </p:tgtEl>
                                            <p:attrNameLst>
                                              <p:attrName>style.visibility</p:attrName>
                                            </p:attrNameLst>
                                          </p:cBhvr>
                                          <p:to>
                                            <p:strVal val="visible"/>
                                          </p:to>
                                        </p:set>
                                        <p:animEffect transition="in" filter="wipe(left)">
                                          <p:cBhvr>
                                            <p:cTn id="49" dur="500"/>
                                            <p:tgtEl>
                                              <p:spTgt spid="35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54"/>
                                            </p:tgtEl>
                                            <p:attrNameLst>
                                              <p:attrName>style.visibility</p:attrName>
                                            </p:attrNameLst>
                                          </p:cBhvr>
                                          <p:to>
                                            <p:strVal val="visible"/>
                                          </p:to>
                                        </p:set>
                                        <p:animEffect transition="in" filter="wipe(left)">
                                          <p:cBhvr>
                                            <p:cTn id="52" dur="500"/>
                                            <p:tgtEl>
                                              <p:spTgt spid="35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8"/>
                                            </p:tgtEl>
                                            <p:attrNameLst>
                                              <p:attrName>style.visibility</p:attrName>
                                            </p:attrNameLst>
                                          </p:cBhvr>
                                          <p:to>
                                            <p:strVal val="visible"/>
                                          </p:to>
                                        </p:set>
                                        <p:animEffect transition="in" filter="wipe(left)">
                                          <p:cBhvr>
                                            <p:cTn id="55" dur="500"/>
                                            <p:tgtEl>
                                              <p:spTgt spid="34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wipe(left)">
                                          <p:cBhvr>
                                            <p:cTn id="58" dur="500"/>
                                            <p:tgtEl>
                                              <p:spTgt spid="3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animEffect transition="in" filter="wipe(left)">
                                          <p:cBhvr>
                                            <p:cTn id="61" dur="500"/>
                                            <p:tgtEl>
                                              <p:spTgt spid="30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34"/>
                                            </p:tgtEl>
                                            <p:attrNameLst>
                                              <p:attrName>style.visibility</p:attrName>
                                            </p:attrNameLst>
                                          </p:cBhvr>
                                          <p:to>
                                            <p:strVal val="visible"/>
                                          </p:to>
                                        </p:set>
                                        <p:animEffect transition="in" filter="wipe(left)">
                                          <p:cBhvr>
                                            <p:cTn id="64" dur="500"/>
                                            <p:tgtEl>
                                              <p:spTgt spid="334"/>
                                            </p:tgtEl>
                                          </p:cBhvr>
                                        </p:animEffect>
                                      </p:childTnLst>
                                    </p:cTn>
                                  </p:par>
                                  <p:par>
                                    <p:cTn id="65" presetID="10" presetClass="entr" presetSubtype="0" fill="hold" nodeType="withEffect">
                                      <p:stCondLst>
                                        <p:cond delay="200"/>
                                      </p:stCondLst>
                                      <p:childTnLst>
                                        <p:set>
                                          <p:cBhvr>
                                            <p:cTn id="66" dur="1" fill="hold">
                                              <p:stCondLst>
                                                <p:cond delay="0"/>
                                              </p:stCondLst>
                                            </p:cTn>
                                            <p:tgtEl>
                                              <p:spTgt spid="426"/>
                                            </p:tgtEl>
                                            <p:attrNameLst>
                                              <p:attrName>style.visibility</p:attrName>
                                            </p:attrNameLst>
                                          </p:cBhvr>
                                          <p:to>
                                            <p:strVal val="visible"/>
                                          </p:to>
                                        </p:set>
                                        <p:animEffect transition="in" filter="fade">
                                          <p:cBhvr>
                                            <p:cTn id="67" dur="700"/>
                                            <p:tgtEl>
                                              <p:spTgt spid="426"/>
                                            </p:tgtEl>
                                          </p:cBhvr>
                                        </p:animEffect>
                                      </p:childTnLst>
                                    </p:cTn>
                                  </p:par>
                                  <p:par>
                                    <p:cTn id="68" presetID="35" presetClass="path" presetSubtype="0" decel="100000" fill="hold" nodeType="withEffect">
                                      <p:stCondLst>
                                        <p:cond delay="0"/>
                                      </p:stCondLst>
                                      <p:childTnLst>
                                        <p:animMotion origin="layout" path="M 8.33333E-7 -3.33333E-6 L 8.33333E-7 0.06644 " pathEditMode="relative" rAng="0" ptsTypes="AA">
                                          <p:cBhvr>
                                            <p:cTn id="69" dur="1000" spd="-100000" fill="hold"/>
                                            <p:tgtEl>
                                              <p:spTgt spid="426"/>
                                            </p:tgtEl>
                                            <p:attrNameLst>
                                              <p:attrName>ppt_x</p:attrName>
                                              <p:attrName>ppt_y</p:attrName>
                                            </p:attrNameLst>
                                          </p:cBhvr>
                                          <p:rCtr x="0" y="3310"/>
                                        </p:animMotion>
                                      </p:childTnLst>
                                    </p:cTn>
                                  </p:par>
                                </p:childTnLst>
                              </p:cTn>
                            </p:par>
                            <p:par>
                              <p:cTn id="70" fill="hold">
                                <p:stCondLst>
                                  <p:cond delay="1750"/>
                                </p:stCondLst>
                                <p:childTnLst>
                                  <p:par>
                                    <p:cTn id="71" presetID="10" presetClass="entr" presetSubtype="0" fill="hold" nodeType="afterEffect">
                                      <p:stCondLst>
                                        <p:cond delay="250"/>
                                      </p:stCondLst>
                                      <p:childTnLst>
                                        <p:set>
                                          <p:cBhvr>
                                            <p:cTn id="72" dur="1" fill="hold">
                                              <p:stCondLst>
                                                <p:cond delay="0"/>
                                              </p:stCondLst>
                                            </p:cTn>
                                            <p:tgtEl>
                                              <p:spTgt spid="310"/>
                                            </p:tgtEl>
                                            <p:attrNameLst>
                                              <p:attrName>style.visibility</p:attrName>
                                            </p:attrNameLst>
                                          </p:cBhvr>
                                          <p:to>
                                            <p:strVal val="visible"/>
                                          </p:to>
                                        </p:set>
                                        <p:animEffect transition="in" filter="fade">
                                          <p:cBhvr>
                                            <p:cTn id="73" dur="3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34" grpId="0"/>
          <p:bldP spid="344" grpId="0" animBg="1"/>
          <p:bldP spid="347" grpId="0" animBg="1"/>
          <p:bldP spid="348" grpId="0"/>
          <p:bldP spid="350" grpId="0" animBg="1"/>
          <p:bldP spid="351" grpId="0"/>
          <p:bldP spid="353" grpId="0" animBg="1"/>
          <p:bldP spid="354" grpId="0"/>
          <p:bldP spid="356" grpId="0" animBg="1"/>
          <p:bldP spid="357" grpId="0"/>
          <p:bldP spid="359" grpId="0" animBg="1"/>
          <p:bldP spid="360" grpId="0"/>
          <p:bldP spid="308" grpId="0" animBg="1"/>
          <p:bldP spid="455" grpId="0" build="p"/>
          <p:bldP spid="345" grpId="0"/>
          <p:bldP spid="30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5">
                                                <p:txEl>
                                                  <p:pRg st="0" end="0"/>
                                                </p:txEl>
                                              </p:spTgt>
                                            </p:tgtEl>
                                            <p:attrNameLst>
                                              <p:attrName>style.visibility</p:attrName>
                                            </p:attrNameLst>
                                          </p:cBhvr>
                                          <p:to>
                                            <p:strVal val="visible"/>
                                          </p:to>
                                        </p:set>
                                        <p:animEffect transition="in" filter="fade">
                                          <p:cBhvr>
                                            <p:cTn id="7" dur="500"/>
                                            <p:tgtEl>
                                              <p:spTgt spid="455">
                                                <p:txEl>
                                                  <p:pRg st="0" end="0"/>
                                                </p:txEl>
                                              </p:spTgt>
                                            </p:tgtEl>
                                          </p:cBhvr>
                                        </p:animEffect>
                                      </p:childTnLst>
                                    </p:cTn>
                                  </p:par>
                                  <p:par>
                                    <p:cTn id="8" presetID="2" presetClass="entr" presetSubtype="1" accel="40000" fill="hold" grpId="0" nodeType="withEffect">
                                      <p:stCondLst>
                                        <p:cond delay="0"/>
                                      </p:stCondLst>
                                      <p:childTnLst>
                                        <p:set>
                                          <p:cBhvr>
                                            <p:cTn id="9" dur="1" fill="hold">
                                              <p:stCondLst>
                                                <p:cond delay="0"/>
                                              </p:stCondLst>
                                            </p:cTn>
                                            <p:tgtEl>
                                              <p:spTgt spid="350"/>
                                            </p:tgtEl>
                                            <p:attrNameLst>
                                              <p:attrName>style.visibility</p:attrName>
                                            </p:attrNameLst>
                                          </p:cBhvr>
                                          <p:to>
                                            <p:strVal val="visible"/>
                                          </p:to>
                                        </p:set>
                                        <p:anim calcmode="lin" valueType="num">
                                          <p:cBhvr additive="base">
                                            <p:cTn id="10" dur="500" fill="hold"/>
                                            <p:tgtEl>
                                              <p:spTgt spid="350"/>
                                            </p:tgtEl>
                                            <p:attrNameLst>
                                              <p:attrName>ppt_x</p:attrName>
                                            </p:attrNameLst>
                                          </p:cBhvr>
                                          <p:tavLst>
                                            <p:tav tm="0">
                                              <p:val>
                                                <p:strVal val="#ppt_x"/>
                                              </p:val>
                                            </p:tav>
                                            <p:tav tm="100000">
                                              <p:val>
                                                <p:strVal val="#ppt_x"/>
                                              </p:val>
                                            </p:tav>
                                          </p:tavLst>
                                        </p:anim>
                                        <p:anim calcmode="lin" valueType="num">
                                          <p:cBhvr additive="base">
                                            <p:cTn id="11" dur="500" fill="hold"/>
                                            <p:tgtEl>
                                              <p:spTgt spid="350"/>
                                            </p:tgtEl>
                                            <p:attrNameLst>
                                              <p:attrName>ppt_y</p:attrName>
                                            </p:attrNameLst>
                                          </p:cBhvr>
                                          <p:tavLst>
                                            <p:tav tm="0">
                                              <p:val>
                                                <p:strVal val="0-#ppt_h/2"/>
                                              </p:val>
                                            </p:tav>
                                            <p:tav tm="100000">
                                              <p:val>
                                                <p:strVal val="#ppt_y"/>
                                              </p:val>
                                            </p:tav>
                                          </p:tavLst>
                                        </p:anim>
                                      </p:childTnLst>
                                    </p:cTn>
                                  </p:par>
                                  <p:par>
                                    <p:cTn id="12" presetID="2" presetClass="entr" presetSubtype="1" accel="40000" fill="hold" grpId="0" nodeType="withEffect">
                                      <p:stCondLst>
                                        <p:cond delay="250"/>
                                      </p:stCondLst>
                                      <p:childTnLst>
                                        <p:set>
                                          <p:cBhvr>
                                            <p:cTn id="13" dur="1" fill="hold">
                                              <p:stCondLst>
                                                <p:cond delay="0"/>
                                              </p:stCondLst>
                                            </p:cTn>
                                            <p:tgtEl>
                                              <p:spTgt spid="359"/>
                                            </p:tgtEl>
                                            <p:attrNameLst>
                                              <p:attrName>style.visibility</p:attrName>
                                            </p:attrNameLst>
                                          </p:cBhvr>
                                          <p:to>
                                            <p:strVal val="visible"/>
                                          </p:to>
                                        </p:set>
                                        <p:anim calcmode="lin" valueType="num">
                                          <p:cBhvr additive="base">
                                            <p:cTn id="14" dur="500" fill="hold"/>
                                            <p:tgtEl>
                                              <p:spTgt spid="359"/>
                                            </p:tgtEl>
                                            <p:attrNameLst>
                                              <p:attrName>ppt_x</p:attrName>
                                            </p:attrNameLst>
                                          </p:cBhvr>
                                          <p:tavLst>
                                            <p:tav tm="0">
                                              <p:val>
                                                <p:strVal val="#ppt_x"/>
                                              </p:val>
                                            </p:tav>
                                            <p:tav tm="100000">
                                              <p:val>
                                                <p:strVal val="#ppt_x"/>
                                              </p:val>
                                            </p:tav>
                                          </p:tavLst>
                                        </p:anim>
                                        <p:anim calcmode="lin" valueType="num">
                                          <p:cBhvr additive="base">
                                            <p:cTn id="15" dur="500" fill="hold"/>
                                            <p:tgtEl>
                                              <p:spTgt spid="359"/>
                                            </p:tgtEl>
                                            <p:attrNameLst>
                                              <p:attrName>ppt_y</p:attrName>
                                            </p:attrNameLst>
                                          </p:cBhvr>
                                          <p:tavLst>
                                            <p:tav tm="0">
                                              <p:val>
                                                <p:strVal val="0-#ppt_h/2"/>
                                              </p:val>
                                            </p:tav>
                                            <p:tav tm="100000">
                                              <p:val>
                                                <p:strVal val="#ppt_y"/>
                                              </p:val>
                                            </p:tav>
                                          </p:tavLst>
                                        </p:anim>
                                      </p:childTnLst>
                                    </p:cTn>
                                  </p:par>
                                  <p:par>
                                    <p:cTn id="16" presetID="2" presetClass="entr" presetSubtype="1" accel="40000" fill="hold" grpId="0" nodeType="withEffect">
                                      <p:stCondLst>
                                        <p:cond delay="0"/>
                                      </p:stCondLst>
                                      <p:childTnLst>
                                        <p:set>
                                          <p:cBhvr>
                                            <p:cTn id="17" dur="1" fill="hold">
                                              <p:stCondLst>
                                                <p:cond delay="0"/>
                                              </p:stCondLst>
                                            </p:cTn>
                                            <p:tgtEl>
                                              <p:spTgt spid="356"/>
                                            </p:tgtEl>
                                            <p:attrNameLst>
                                              <p:attrName>style.visibility</p:attrName>
                                            </p:attrNameLst>
                                          </p:cBhvr>
                                          <p:to>
                                            <p:strVal val="visible"/>
                                          </p:to>
                                        </p:set>
                                        <p:anim calcmode="lin" valueType="num">
                                          <p:cBhvr additive="base">
                                            <p:cTn id="18" dur="500" fill="hold"/>
                                            <p:tgtEl>
                                              <p:spTgt spid="356"/>
                                            </p:tgtEl>
                                            <p:attrNameLst>
                                              <p:attrName>ppt_x</p:attrName>
                                            </p:attrNameLst>
                                          </p:cBhvr>
                                          <p:tavLst>
                                            <p:tav tm="0">
                                              <p:val>
                                                <p:strVal val="#ppt_x"/>
                                              </p:val>
                                            </p:tav>
                                            <p:tav tm="100000">
                                              <p:val>
                                                <p:strVal val="#ppt_x"/>
                                              </p:val>
                                            </p:tav>
                                          </p:tavLst>
                                        </p:anim>
                                        <p:anim calcmode="lin" valueType="num">
                                          <p:cBhvr additive="base">
                                            <p:cTn id="19" dur="500" fill="hold"/>
                                            <p:tgtEl>
                                              <p:spTgt spid="356"/>
                                            </p:tgtEl>
                                            <p:attrNameLst>
                                              <p:attrName>ppt_y</p:attrName>
                                            </p:attrNameLst>
                                          </p:cBhvr>
                                          <p:tavLst>
                                            <p:tav tm="0">
                                              <p:val>
                                                <p:strVal val="0-#ppt_h/2"/>
                                              </p:val>
                                            </p:tav>
                                            <p:tav tm="100000">
                                              <p:val>
                                                <p:strVal val="#ppt_y"/>
                                              </p:val>
                                            </p:tav>
                                          </p:tavLst>
                                        </p:anim>
                                      </p:childTnLst>
                                    </p:cTn>
                                  </p:par>
                                  <p:par>
                                    <p:cTn id="20" presetID="2" presetClass="entr" presetSubtype="1" accel="40000" fill="hold" grpId="0" nodeType="withEffect">
                                      <p:stCondLst>
                                        <p:cond delay="0"/>
                                      </p:stCondLst>
                                      <p:childTnLst>
                                        <p:set>
                                          <p:cBhvr>
                                            <p:cTn id="21" dur="1" fill="hold">
                                              <p:stCondLst>
                                                <p:cond delay="0"/>
                                              </p:stCondLst>
                                            </p:cTn>
                                            <p:tgtEl>
                                              <p:spTgt spid="353"/>
                                            </p:tgtEl>
                                            <p:attrNameLst>
                                              <p:attrName>style.visibility</p:attrName>
                                            </p:attrNameLst>
                                          </p:cBhvr>
                                          <p:to>
                                            <p:strVal val="visible"/>
                                          </p:to>
                                        </p:set>
                                        <p:anim calcmode="lin" valueType="num">
                                          <p:cBhvr additive="base">
                                            <p:cTn id="22" dur="500" fill="hold"/>
                                            <p:tgtEl>
                                              <p:spTgt spid="353"/>
                                            </p:tgtEl>
                                            <p:attrNameLst>
                                              <p:attrName>ppt_x</p:attrName>
                                            </p:attrNameLst>
                                          </p:cBhvr>
                                          <p:tavLst>
                                            <p:tav tm="0">
                                              <p:val>
                                                <p:strVal val="#ppt_x"/>
                                              </p:val>
                                            </p:tav>
                                            <p:tav tm="100000">
                                              <p:val>
                                                <p:strVal val="#ppt_x"/>
                                              </p:val>
                                            </p:tav>
                                          </p:tavLst>
                                        </p:anim>
                                        <p:anim calcmode="lin" valueType="num">
                                          <p:cBhvr additive="base">
                                            <p:cTn id="23" dur="500" fill="hold"/>
                                            <p:tgtEl>
                                              <p:spTgt spid="353"/>
                                            </p:tgtEl>
                                            <p:attrNameLst>
                                              <p:attrName>ppt_y</p:attrName>
                                            </p:attrNameLst>
                                          </p:cBhvr>
                                          <p:tavLst>
                                            <p:tav tm="0">
                                              <p:val>
                                                <p:strVal val="0-#ppt_h/2"/>
                                              </p:val>
                                            </p:tav>
                                            <p:tav tm="100000">
                                              <p:val>
                                                <p:strVal val="#ppt_y"/>
                                              </p:val>
                                            </p:tav>
                                          </p:tavLst>
                                        </p:anim>
                                      </p:childTnLst>
                                    </p:cTn>
                                  </p:par>
                                  <p:par>
                                    <p:cTn id="24" presetID="2" presetClass="entr" presetSubtype="1" accel="40000" fill="hold" grpId="0" nodeType="withEffect">
                                      <p:stCondLst>
                                        <p:cond delay="250"/>
                                      </p:stCondLst>
                                      <p:childTnLst>
                                        <p:set>
                                          <p:cBhvr>
                                            <p:cTn id="25" dur="1" fill="hold">
                                              <p:stCondLst>
                                                <p:cond delay="0"/>
                                              </p:stCondLst>
                                            </p:cTn>
                                            <p:tgtEl>
                                              <p:spTgt spid="347"/>
                                            </p:tgtEl>
                                            <p:attrNameLst>
                                              <p:attrName>style.visibility</p:attrName>
                                            </p:attrNameLst>
                                          </p:cBhvr>
                                          <p:to>
                                            <p:strVal val="visible"/>
                                          </p:to>
                                        </p:set>
                                        <p:anim calcmode="lin" valueType="num">
                                          <p:cBhvr additive="base">
                                            <p:cTn id="26" dur="500" fill="hold"/>
                                            <p:tgtEl>
                                              <p:spTgt spid="347"/>
                                            </p:tgtEl>
                                            <p:attrNameLst>
                                              <p:attrName>ppt_x</p:attrName>
                                            </p:attrNameLst>
                                          </p:cBhvr>
                                          <p:tavLst>
                                            <p:tav tm="0">
                                              <p:val>
                                                <p:strVal val="#ppt_x"/>
                                              </p:val>
                                            </p:tav>
                                            <p:tav tm="100000">
                                              <p:val>
                                                <p:strVal val="#ppt_x"/>
                                              </p:val>
                                            </p:tav>
                                          </p:tavLst>
                                        </p:anim>
                                        <p:anim calcmode="lin" valueType="num">
                                          <p:cBhvr additive="base">
                                            <p:cTn id="27" dur="500" fill="hold"/>
                                            <p:tgtEl>
                                              <p:spTgt spid="347"/>
                                            </p:tgtEl>
                                            <p:attrNameLst>
                                              <p:attrName>ppt_y</p:attrName>
                                            </p:attrNameLst>
                                          </p:cBhvr>
                                          <p:tavLst>
                                            <p:tav tm="0">
                                              <p:val>
                                                <p:strVal val="0-#ppt_h/2"/>
                                              </p:val>
                                            </p:tav>
                                            <p:tav tm="100000">
                                              <p:val>
                                                <p:strVal val="#ppt_y"/>
                                              </p:val>
                                            </p:tav>
                                          </p:tavLst>
                                        </p:anim>
                                      </p:childTnLst>
                                    </p:cTn>
                                  </p:par>
                                  <p:par>
                                    <p:cTn id="28" presetID="2" presetClass="entr" presetSubtype="1" accel="40000" fill="hold" grpId="0" nodeType="withEffect">
                                      <p:stCondLst>
                                        <p:cond delay="250"/>
                                      </p:stCondLst>
                                      <p:childTnLst>
                                        <p:set>
                                          <p:cBhvr>
                                            <p:cTn id="29" dur="1" fill="hold">
                                              <p:stCondLst>
                                                <p:cond delay="0"/>
                                              </p:stCondLst>
                                            </p:cTn>
                                            <p:tgtEl>
                                              <p:spTgt spid="344"/>
                                            </p:tgtEl>
                                            <p:attrNameLst>
                                              <p:attrName>style.visibility</p:attrName>
                                            </p:attrNameLst>
                                          </p:cBhvr>
                                          <p:to>
                                            <p:strVal val="visible"/>
                                          </p:to>
                                        </p:set>
                                        <p:anim calcmode="lin" valueType="num">
                                          <p:cBhvr additive="base">
                                            <p:cTn id="30" dur="500" fill="hold"/>
                                            <p:tgtEl>
                                              <p:spTgt spid="344"/>
                                            </p:tgtEl>
                                            <p:attrNameLst>
                                              <p:attrName>ppt_x</p:attrName>
                                            </p:attrNameLst>
                                          </p:cBhvr>
                                          <p:tavLst>
                                            <p:tav tm="0">
                                              <p:val>
                                                <p:strVal val="#ppt_x"/>
                                              </p:val>
                                            </p:tav>
                                            <p:tav tm="100000">
                                              <p:val>
                                                <p:strVal val="#ppt_x"/>
                                              </p:val>
                                            </p:tav>
                                          </p:tavLst>
                                        </p:anim>
                                        <p:anim calcmode="lin" valueType="num">
                                          <p:cBhvr additive="base">
                                            <p:cTn id="31" dur="500" fill="hold"/>
                                            <p:tgtEl>
                                              <p:spTgt spid="344"/>
                                            </p:tgtEl>
                                            <p:attrNameLst>
                                              <p:attrName>ppt_y</p:attrName>
                                            </p:attrNameLst>
                                          </p:cBhvr>
                                          <p:tavLst>
                                            <p:tav tm="0">
                                              <p:val>
                                                <p:strVal val="0-#ppt_h/2"/>
                                              </p:val>
                                            </p:tav>
                                            <p:tav tm="100000">
                                              <p:val>
                                                <p:strVal val="#ppt_y"/>
                                              </p:val>
                                            </p:tav>
                                          </p:tavLst>
                                        </p:anim>
                                      </p:childTnLst>
                                    </p:cTn>
                                  </p:par>
                                  <p:par>
                                    <p:cTn id="32" presetID="2" presetClass="entr" presetSubtype="1" accel="40000" fill="hold" grpId="0" nodeType="withEffect">
                                      <p:stCondLst>
                                        <p:cond delay="0"/>
                                      </p:stCondLst>
                                      <p:childTnLst>
                                        <p:set>
                                          <p:cBhvr>
                                            <p:cTn id="33" dur="1" fill="hold">
                                              <p:stCondLst>
                                                <p:cond delay="0"/>
                                              </p:stCondLst>
                                            </p:cTn>
                                            <p:tgtEl>
                                              <p:spTgt spid="308"/>
                                            </p:tgtEl>
                                            <p:attrNameLst>
                                              <p:attrName>style.visibility</p:attrName>
                                            </p:attrNameLst>
                                          </p:cBhvr>
                                          <p:to>
                                            <p:strVal val="visible"/>
                                          </p:to>
                                        </p:set>
                                        <p:anim calcmode="lin" valueType="num">
                                          <p:cBhvr additive="base">
                                            <p:cTn id="34" dur="500" fill="hold"/>
                                            <p:tgtEl>
                                              <p:spTgt spid="308"/>
                                            </p:tgtEl>
                                            <p:attrNameLst>
                                              <p:attrName>ppt_x</p:attrName>
                                            </p:attrNameLst>
                                          </p:cBhvr>
                                          <p:tavLst>
                                            <p:tav tm="0">
                                              <p:val>
                                                <p:strVal val="#ppt_x"/>
                                              </p:val>
                                            </p:tav>
                                            <p:tav tm="100000">
                                              <p:val>
                                                <p:strVal val="#ppt_x"/>
                                              </p:val>
                                            </p:tav>
                                          </p:tavLst>
                                        </p:anim>
                                        <p:anim calcmode="lin" valueType="num">
                                          <p:cBhvr additive="base">
                                            <p:cTn id="35" dur="500" fill="hold"/>
                                            <p:tgtEl>
                                              <p:spTgt spid="308"/>
                                            </p:tgtEl>
                                            <p:attrNameLst>
                                              <p:attrName>ppt_y</p:attrName>
                                            </p:attrNameLst>
                                          </p:cBhvr>
                                          <p:tavLst>
                                            <p:tav tm="0">
                                              <p:val>
                                                <p:strVal val="0-#ppt_h/2"/>
                                              </p:val>
                                            </p:tav>
                                            <p:tav tm="100000">
                                              <p:val>
                                                <p:strVal val="#ppt_y"/>
                                              </p:val>
                                            </p:tav>
                                          </p:tavLst>
                                        </p:anim>
                                      </p:childTnLst>
                                    </p:cTn>
                                  </p:par>
                                  <p:par>
                                    <p:cTn id="36" presetID="2" presetClass="entr" presetSubtype="1" accel="40000" fill="hold" grpId="0" nodeType="withEffect">
                                      <p:stCondLst>
                                        <p:cond delay="250"/>
                                      </p:stCondLst>
                                      <p:childTnLst>
                                        <p:set>
                                          <p:cBhvr>
                                            <p:cTn id="37" dur="1" fill="hold">
                                              <p:stCondLst>
                                                <p:cond delay="0"/>
                                              </p:stCondLst>
                                            </p:cTn>
                                            <p:tgtEl>
                                              <p:spTgt spid="319"/>
                                            </p:tgtEl>
                                            <p:attrNameLst>
                                              <p:attrName>style.visibility</p:attrName>
                                            </p:attrNameLst>
                                          </p:cBhvr>
                                          <p:to>
                                            <p:strVal val="visible"/>
                                          </p:to>
                                        </p:set>
                                        <p:anim calcmode="lin" valueType="num">
                                          <p:cBhvr additive="base">
                                            <p:cTn id="38" dur="500" fill="hold"/>
                                            <p:tgtEl>
                                              <p:spTgt spid="319"/>
                                            </p:tgtEl>
                                            <p:attrNameLst>
                                              <p:attrName>ppt_x</p:attrName>
                                            </p:attrNameLst>
                                          </p:cBhvr>
                                          <p:tavLst>
                                            <p:tav tm="0">
                                              <p:val>
                                                <p:strVal val="#ppt_x"/>
                                              </p:val>
                                            </p:tav>
                                            <p:tav tm="100000">
                                              <p:val>
                                                <p:strVal val="#ppt_x"/>
                                              </p:val>
                                            </p:tav>
                                          </p:tavLst>
                                        </p:anim>
                                        <p:anim calcmode="lin" valueType="num">
                                          <p:cBhvr additive="base">
                                            <p:cTn id="39" dur="500" fill="hold"/>
                                            <p:tgtEl>
                                              <p:spTgt spid="319"/>
                                            </p:tgtEl>
                                            <p:attrNameLst>
                                              <p:attrName>ppt_y</p:attrName>
                                            </p:attrNameLst>
                                          </p:cBhvr>
                                          <p:tavLst>
                                            <p:tav tm="0">
                                              <p:val>
                                                <p:strVal val="0-#ppt_h/2"/>
                                              </p:val>
                                            </p:tav>
                                            <p:tav tm="100000">
                                              <p:val>
                                                <p:strVal val="#ppt_y"/>
                                              </p:val>
                                            </p:tav>
                                          </p:tavLst>
                                        </p:anim>
                                      </p:childTnLst>
                                    </p:cTn>
                                  </p:par>
                                </p:childTnLst>
                              </p:cTn>
                            </p:par>
                            <p:par>
                              <p:cTn id="40" fill="hold">
                                <p:stCondLst>
                                  <p:cond delay="750"/>
                                </p:stCondLst>
                                <p:childTnLst>
                                  <p:par>
                                    <p:cTn id="41" presetID="22" presetClass="entr" presetSubtype="2" fill="hold" grpId="0" nodeType="afterEffect">
                                      <p:stCondLst>
                                        <p:cond delay="0"/>
                                      </p:stCondLst>
                                      <p:childTnLst>
                                        <p:set>
                                          <p:cBhvr>
                                            <p:cTn id="42" dur="1" fill="hold">
                                              <p:stCondLst>
                                                <p:cond delay="0"/>
                                              </p:stCondLst>
                                            </p:cTn>
                                            <p:tgtEl>
                                              <p:spTgt spid="351"/>
                                            </p:tgtEl>
                                            <p:attrNameLst>
                                              <p:attrName>style.visibility</p:attrName>
                                            </p:attrNameLst>
                                          </p:cBhvr>
                                          <p:to>
                                            <p:strVal val="visible"/>
                                          </p:to>
                                        </p:set>
                                        <p:animEffect transition="in" filter="wipe(right)">
                                          <p:cBhvr>
                                            <p:cTn id="43" dur="500"/>
                                            <p:tgtEl>
                                              <p:spTgt spid="351"/>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360"/>
                                            </p:tgtEl>
                                            <p:attrNameLst>
                                              <p:attrName>style.visibility</p:attrName>
                                            </p:attrNameLst>
                                          </p:cBhvr>
                                          <p:to>
                                            <p:strVal val="visible"/>
                                          </p:to>
                                        </p:set>
                                        <p:animEffect transition="in" filter="wipe(right)">
                                          <p:cBhvr>
                                            <p:cTn id="46" dur="500"/>
                                            <p:tgtEl>
                                              <p:spTgt spid="36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57"/>
                                            </p:tgtEl>
                                            <p:attrNameLst>
                                              <p:attrName>style.visibility</p:attrName>
                                            </p:attrNameLst>
                                          </p:cBhvr>
                                          <p:to>
                                            <p:strVal val="visible"/>
                                          </p:to>
                                        </p:set>
                                        <p:animEffect transition="in" filter="wipe(left)">
                                          <p:cBhvr>
                                            <p:cTn id="49" dur="500"/>
                                            <p:tgtEl>
                                              <p:spTgt spid="35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54"/>
                                            </p:tgtEl>
                                            <p:attrNameLst>
                                              <p:attrName>style.visibility</p:attrName>
                                            </p:attrNameLst>
                                          </p:cBhvr>
                                          <p:to>
                                            <p:strVal val="visible"/>
                                          </p:to>
                                        </p:set>
                                        <p:animEffect transition="in" filter="wipe(left)">
                                          <p:cBhvr>
                                            <p:cTn id="52" dur="500"/>
                                            <p:tgtEl>
                                              <p:spTgt spid="35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48"/>
                                            </p:tgtEl>
                                            <p:attrNameLst>
                                              <p:attrName>style.visibility</p:attrName>
                                            </p:attrNameLst>
                                          </p:cBhvr>
                                          <p:to>
                                            <p:strVal val="visible"/>
                                          </p:to>
                                        </p:set>
                                        <p:animEffect transition="in" filter="wipe(left)">
                                          <p:cBhvr>
                                            <p:cTn id="55" dur="500"/>
                                            <p:tgtEl>
                                              <p:spTgt spid="348"/>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345"/>
                                            </p:tgtEl>
                                            <p:attrNameLst>
                                              <p:attrName>style.visibility</p:attrName>
                                            </p:attrNameLst>
                                          </p:cBhvr>
                                          <p:to>
                                            <p:strVal val="visible"/>
                                          </p:to>
                                        </p:set>
                                        <p:animEffect transition="in" filter="wipe(left)">
                                          <p:cBhvr>
                                            <p:cTn id="58" dur="500"/>
                                            <p:tgtEl>
                                              <p:spTgt spid="34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09"/>
                                            </p:tgtEl>
                                            <p:attrNameLst>
                                              <p:attrName>style.visibility</p:attrName>
                                            </p:attrNameLst>
                                          </p:cBhvr>
                                          <p:to>
                                            <p:strVal val="visible"/>
                                          </p:to>
                                        </p:set>
                                        <p:animEffect transition="in" filter="wipe(left)">
                                          <p:cBhvr>
                                            <p:cTn id="61" dur="500"/>
                                            <p:tgtEl>
                                              <p:spTgt spid="30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34"/>
                                            </p:tgtEl>
                                            <p:attrNameLst>
                                              <p:attrName>style.visibility</p:attrName>
                                            </p:attrNameLst>
                                          </p:cBhvr>
                                          <p:to>
                                            <p:strVal val="visible"/>
                                          </p:to>
                                        </p:set>
                                        <p:animEffect transition="in" filter="wipe(left)">
                                          <p:cBhvr>
                                            <p:cTn id="64" dur="500"/>
                                            <p:tgtEl>
                                              <p:spTgt spid="334"/>
                                            </p:tgtEl>
                                          </p:cBhvr>
                                        </p:animEffect>
                                      </p:childTnLst>
                                    </p:cTn>
                                  </p:par>
                                  <p:par>
                                    <p:cTn id="65" presetID="10" presetClass="entr" presetSubtype="0" fill="hold" nodeType="withEffect">
                                      <p:stCondLst>
                                        <p:cond delay="200"/>
                                      </p:stCondLst>
                                      <p:childTnLst>
                                        <p:set>
                                          <p:cBhvr>
                                            <p:cTn id="66" dur="1" fill="hold">
                                              <p:stCondLst>
                                                <p:cond delay="0"/>
                                              </p:stCondLst>
                                            </p:cTn>
                                            <p:tgtEl>
                                              <p:spTgt spid="426"/>
                                            </p:tgtEl>
                                            <p:attrNameLst>
                                              <p:attrName>style.visibility</p:attrName>
                                            </p:attrNameLst>
                                          </p:cBhvr>
                                          <p:to>
                                            <p:strVal val="visible"/>
                                          </p:to>
                                        </p:set>
                                        <p:animEffect transition="in" filter="fade">
                                          <p:cBhvr>
                                            <p:cTn id="67" dur="700"/>
                                            <p:tgtEl>
                                              <p:spTgt spid="426"/>
                                            </p:tgtEl>
                                          </p:cBhvr>
                                        </p:animEffect>
                                      </p:childTnLst>
                                    </p:cTn>
                                  </p:par>
                                  <p:par>
                                    <p:cTn id="68" presetID="35" presetClass="path" presetSubtype="0" decel="100000" fill="hold" nodeType="withEffect">
                                      <p:stCondLst>
                                        <p:cond delay="0"/>
                                      </p:stCondLst>
                                      <p:childTnLst>
                                        <p:animMotion origin="layout" path="M 8.33333E-7 3.7037E-7 L 8.33333E-7 0.06643 " pathEditMode="relative" rAng="0" ptsTypes="AA">
                                          <p:cBhvr>
                                            <p:cTn id="69" dur="1000" spd="-100000" fill="hold"/>
                                            <p:tgtEl>
                                              <p:spTgt spid="426"/>
                                            </p:tgtEl>
                                            <p:attrNameLst>
                                              <p:attrName>ppt_x</p:attrName>
                                              <p:attrName>ppt_y</p:attrName>
                                            </p:attrNameLst>
                                          </p:cBhvr>
                                          <p:rCtr x="0" y="3310"/>
                                        </p:animMotion>
                                      </p:childTnLst>
                                    </p:cTn>
                                  </p:par>
                                </p:childTnLst>
                              </p:cTn>
                            </p:par>
                            <p:par>
                              <p:cTn id="70" fill="hold">
                                <p:stCondLst>
                                  <p:cond delay="1750"/>
                                </p:stCondLst>
                                <p:childTnLst>
                                  <p:par>
                                    <p:cTn id="71" presetID="10" presetClass="entr" presetSubtype="0" fill="hold" nodeType="afterEffect">
                                      <p:stCondLst>
                                        <p:cond delay="250"/>
                                      </p:stCondLst>
                                      <p:childTnLst>
                                        <p:set>
                                          <p:cBhvr>
                                            <p:cTn id="72" dur="1" fill="hold">
                                              <p:stCondLst>
                                                <p:cond delay="0"/>
                                              </p:stCondLst>
                                            </p:cTn>
                                            <p:tgtEl>
                                              <p:spTgt spid="310"/>
                                            </p:tgtEl>
                                            <p:attrNameLst>
                                              <p:attrName>style.visibility</p:attrName>
                                            </p:attrNameLst>
                                          </p:cBhvr>
                                          <p:to>
                                            <p:strVal val="visible"/>
                                          </p:to>
                                        </p:set>
                                        <p:animEffect transition="in" filter="fade">
                                          <p:cBhvr>
                                            <p:cTn id="73" dur="300"/>
                                            <p:tgtEl>
                                              <p:spTgt spid="3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34" grpId="0"/>
          <p:bldP spid="344" grpId="0" animBg="1"/>
          <p:bldP spid="347" grpId="0" animBg="1"/>
          <p:bldP spid="348" grpId="0"/>
          <p:bldP spid="350" grpId="0" animBg="1"/>
          <p:bldP spid="351" grpId="0"/>
          <p:bldP spid="353" grpId="0" animBg="1"/>
          <p:bldP spid="354" grpId="0"/>
          <p:bldP spid="356" grpId="0" animBg="1"/>
          <p:bldP spid="357" grpId="0"/>
          <p:bldP spid="359" grpId="0" animBg="1"/>
          <p:bldP spid="360" grpId="0"/>
          <p:bldP spid="308" grpId="0" animBg="1"/>
          <p:bldP spid="455" grpId="0" build="p"/>
          <p:bldP spid="345" grpId="0"/>
          <p:bldP spid="309"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D6BB-C4FC-4438-88ED-C664E82700E2}"/>
              </a:ext>
            </a:extLst>
          </p:cNvPr>
          <p:cNvSpPr>
            <a:spLocks noGrp="1"/>
          </p:cNvSpPr>
          <p:nvPr>
            <p:ph type="title"/>
          </p:nvPr>
        </p:nvSpPr>
        <p:spPr/>
        <p:txBody>
          <a:bodyPr/>
          <a:lstStyle/>
          <a:p>
            <a:pPr algn="l"/>
            <a:r>
              <a:rPr lang="en-US" dirty="0"/>
              <a:t>Event Grid Integration</a:t>
            </a:r>
          </a:p>
        </p:txBody>
      </p:sp>
      <p:pic>
        <p:nvPicPr>
          <p:cNvPr id="6146" name="Picture 2" descr="Image result for azure machine learning event grid">
            <a:extLst>
              <a:ext uri="{FF2B5EF4-FFF2-40B4-BE49-F238E27FC236}">
                <a16:creationId xmlns:a16="http://schemas.microsoft.com/office/drawing/2014/main" id="{80A6A318-9519-48CC-B6EF-69829E003A1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8609" y="1480782"/>
            <a:ext cx="8070046" cy="452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37356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F5888D-1656-4290-AFE4-6F4F338DE1F1}"/>
              </a:ext>
            </a:extLst>
          </p:cNvPr>
          <p:cNvSpPr>
            <a:spLocks noGrp="1"/>
          </p:cNvSpPr>
          <p:nvPr>
            <p:ph type="title"/>
          </p:nvPr>
        </p:nvSpPr>
        <p:spPr/>
        <p:txBody>
          <a:bodyPr/>
          <a:lstStyle/>
          <a:p>
            <a:r>
              <a:rPr lang="en-US" dirty="0"/>
              <a:t>Enterprise Ready</a:t>
            </a:r>
          </a:p>
        </p:txBody>
      </p:sp>
      <p:sp>
        <p:nvSpPr>
          <p:cNvPr id="2" name="Text Placeholder 1">
            <a:extLst>
              <a:ext uri="{FF2B5EF4-FFF2-40B4-BE49-F238E27FC236}">
                <a16:creationId xmlns:a16="http://schemas.microsoft.com/office/drawing/2014/main" id="{F83C044C-AEDC-49D2-B4F2-82584CE9D32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04455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B31AE2D-3AD6-4A15-9D7B-808B3D03164B}"/>
              </a:ext>
            </a:extLst>
          </p:cNvPr>
          <p:cNvSpPr>
            <a:spLocks noGrp="1"/>
          </p:cNvSpPr>
          <p:nvPr>
            <p:ph type="title"/>
          </p:nvPr>
        </p:nvSpPr>
        <p:spPr/>
        <p:txBody>
          <a:bodyPr/>
          <a:lstStyle/>
          <a:p>
            <a:r>
              <a:rPr lang="en-US"/>
              <a:t>Azure Machine Learning</a:t>
            </a:r>
          </a:p>
        </p:txBody>
      </p:sp>
      <p:sp>
        <p:nvSpPr>
          <p:cNvPr id="20" name="Text Placeholder 3">
            <a:extLst>
              <a:ext uri="{FF2B5EF4-FFF2-40B4-BE49-F238E27FC236}">
                <a16:creationId xmlns:a16="http://schemas.microsoft.com/office/drawing/2014/main" id="{552C5E95-B077-43FA-B1A3-9E3A87C2BECE}"/>
              </a:ext>
            </a:extLst>
          </p:cNvPr>
          <p:cNvSpPr>
            <a:spLocks noGrp="1"/>
          </p:cNvSpPr>
          <p:nvPr>
            <p:ph type="body" sz="quarter" idx="10"/>
          </p:nvPr>
        </p:nvSpPr>
        <p:spPr/>
        <p:txBody>
          <a:bodyPr/>
          <a:lstStyle/>
          <a:p>
            <a:pPr marL="0" indent="0">
              <a:buNone/>
            </a:pPr>
            <a:r>
              <a:rPr lang="en-US"/>
              <a:t>Trusted ML</a:t>
            </a:r>
          </a:p>
          <a:p>
            <a:pPr marL="0" indent="0">
              <a:buNone/>
            </a:pPr>
            <a:endParaRPr lang="en-US"/>
          </a:p>
        </p:txBody>
      </p:sp>
      <p:grpSp>
        <p:nvGrpSpPr>
          <p:cNvPr id="13" name="Group 12">
            <a:extLst>
              <a:ext uri="{FF2B5EF4-FFF2-40B4-BE49-F238E27FC236}">
                <a16:creationId xmlns:a16="http://schemas.microsoft.com/office/drawing/2014/main" id="{B542D8B9-DE51-4A47-AF40-44FE8B031DFC}"/>
              </a:ext>
            </a:extLst>
          </p:cNvPr>
          <p:cNvGrpSpPr/>
          <p:nvPr/>
        </p:nvGrpSpPr>
        <p:grpSpPr>
          <a:xfrm>
            <a:off x="4683455" y="2003461"/>
            <a:ext cx="6976809" cy="3694745"/>
            <a:chOff x="6941590" y="-11230"/>
            <a:chExt cx="5768008" cy="3935302"/>
          </a:xfrm>
          <a:solidFill>
            <a:schemeClr val="accent1"/>
          </a:solidFill>
        </p:grpSpPr>
        <p:sp>
          <p:nvSpPr>
            <p:cNvPr id="14" name="Google Shape;481;p94">
              <a:extLst>
                <a:ext uri="{FF2B5EF4-FFF2-40B4-BE49-F238E27FC236}">
                  <a16:creationId xmlns:a16="http://schemas.microsoft.com/office/drawing/2014/main" id="{4112E1D4-77D3-4936-9206-B7D791A0A6C4}"/>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15" name="Google Shape;486;p94">
              <a:extLst>
                <a:ext uri="{FF2B5EF4-FFF2-40B4-BE49-F238E27FC236}">
                  <a16:creationId xmlns:a16="http://schemas.microsoft.com/office/drawing/2014/main" id="{6DA2C618-D816-4DD9-993E-4D3D64CC1712}"/>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pic>
        <p:nvPicPr>
          <p:cNvPr id="16" name="Picture 15">
            <a:extLst>
              <a:ext uri="{FF2B5EF4-FFF2-40B4-BE49-F238E27FC236}">
                <a16:creationId xmlns:a16="http://schemas.microsoft.com/office/drawing/2014/main" id="{6887D9AB-3024-4208-9FB5-DEC5F01D2F67}"/>
              </a:ext>
            </a:extLst>
          </p:cNvPr>
          <p:cNvPicPr/>
          <p:nvPr/>
        </p:nvPicPr>
        <p:blipFill>
          <a:blip r:embed="rId3">
            <a:extLst>
              <a:ext uri="{28A0092B-C50C-407E-A947-70E740481C1C}">
                <a14:useLocalDpi xmlns:a14="http://schemas.microsoft.com/office/drawing/2010/main" val="0"/>
              </a:ext>
            </a:extLst>
          </a:blip>
          <a:stretch>
            <a:fillRect/>
          </a:stretch>
        </p:blipFill>
        <p:spPr>
          <a:xfrm>
            <a:off x="4958752" y="2316267"/>
            <a:ext cx="6487739" cy="3054951"/>
          </a:xfrm>
          <a:prstGeom prst="rect">
            <a:avLst/>
          </a:prstGeom>
        </p:spPr>
      </p:pic>
    </p:spTree>
    <p:extLst>
      <p:ext uri="{BB962C8B-B14F-4D97-AF65-F5344CB8AC3E}">
        <p14:creationId xmlns:p14="http://schemas.microsoft.com/office/powerpoint/2010/main" val="400309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2349-058F-4923-B0E8-2609E72C1C61}"/>
              </a:ext>
            </a:extLst>
          </p:cNvPr>
          <p:cNvSpPr>
            <a:spLocks noGrp="1"/>
          </p:cNvSpPr>
          <p:nvPr>
            <p:ph type="title"/>
          </p:nvPr>
        </p:nvSpPr>
        <p:spPr>
          <a:xfrm>
            <a:off x="588263" y="457200"/>
            <a:ext cx="11018520" cy="553998"/>
          </a:xfrm>
        </p:spPr>
        <p:txBody>
          <a:bodyPr/>
          <a:lstStyle/>
          <a:p>
            <a:pPr algn="l"/>
            <a:r>
              <a:rPr lang="en-US" dirty="0"/>
              <a:t>Understanding models and data </a:t>
            </a:r>
          </a:p>
        </p:txBody>
      </p:sp>
      <p:sp>
        <p:nvSpPr>
          <p:cNvPr id="5" name="Text Placeholder 4">
            <a:extLst>
              <a:ext uri="{FF2B5EF4-FFF2-40B4-BE49-F238E27FC236}">
                <a16:creationId xmlns:a16="http://schemas.microsoft.com/office/drawing/2014/main" id="{C20C4446-1B8E-4F4F-8F79-E31CB28CC63E}"/>
              </a:ext>
            </a:extLst>
          </p:cNvPr>
          <p:cNvSpPr>
            <a:spLocks noGrp="1"/>
          </p:cNvSpPr>
          <p:nvPr>
            <p:ph type="body" sz="quarter" idx="11"/>
          </p:nvPr>
        </p:nvSpPr>
        <p:spPr/>
        <p:txBody>
          <a:bodyPr/>
          <a:lstStyle/>
          <a:p>
            <a:pPr algn="l"/>
            <a:r>
              <a:rPr lang="en-US" dirty="0"/>
              <a:t>with Interpretability</a:t>
            </a:r>
          </a:p>
        </p:txBody>
      </p:sp>
      <p:sp>
        <p:nvSpPr>
          <p:cNvPr id="10" name="TextBox 9">
            <a:extLst>
              <a:ext uri="{FF2B5EF4-FFF2-40B4-BE49-F238E27FC236}">
                <a16:creationId xmlns:a16="http://schemas.microsoft.com/office/drawing/2014/main" id="{D3A1B435-D958-4BCE-B8E2-B39BA16A242B}"/>
              </a:ext>
            </a:extLst>
          </p:cNvPr>
          <p:cNvSpPr txBox="1"/>
          <p:nvPr/>
        </p:nvSpPr>
        <p:spPr>
          <a:xfrm>
            <a:off x="431679" y="1895002"/>
            <a:ext cx="1900983" cy="276999"/>
          </a:xfrm>
          <a:prstGeom prst="rect">
            <a:avLst/>
          </a:prstGeom>
          <a:noFill/>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Productive</a:t>
            </a:r>
          </a:p>
        </p:txBody>
      </p:sp>
      <p:sp>
        <p:nvSpPr>
          <p:cNvPr id="17" name="TextBox 16">
            <a:extLst>
              <a:ext uri="{FF2B5EF4-FFF2-40B4-BE49-F238E27FC236}">
                <a16:creationId xmlns:a16="http://schemas.microsoft.com/office/drawing/2014/main" id="{BA6DA7C6-A2EC-4994-BED0-1B8BA5755AA2}"/>
              </a:ext>
            </a:extLst>
          </p:cNvPr>
          <p:cNvSpPr txBox="1"/>
          <p:nvPr/>
        </p:nvSpPr>
        <p:spPr>
          <a:xfrm>
            <a:off x="3629719" y="1895002"/>
            <a:ext cx="2528096" cy="276999"/>
          </a:xfrm>
          <a:prstGeom prst="rect">
            <a:avLst/>
          </a:prstGeom>
          <a:noFill/>
        </p:spPr>
        <p:txBody>
          <a:bodyPr wrap="square" rtlCol="0">
            <a:spAutoFit/>
          </a:bodyPr>
          <a:lstStyle/>
          <a:p>
            <a:pPr algn="ctr"/>
            <a:r>
              <a:rPr lang="en-US" sz="1200">
                <a:solidFill>
                  <a:schemeClr val="bg1"/>
                </a:solidFill>
                <a:cs typeface="Segoe UI Light" panose="020B0502040204020203" pitchFamily="34" charset="0"/>
              </a:rPr>
              <a:t>Managed and secure </a:t>
            </a:r>
          </a:p>
        </p:txBody>
      </p:sp>
      <p:sp>
        <p:nvSpPr>
          <p:cNvPr id="11" name="Text Placeholder 152">
            <a:extLst>
              <a:ext uri="{FF2B5EF4-FFF2-40B4-BE49-F238E27FC236}">
                <a16:creationId xmlns:a16="http://schemas.microsoft.com/office/drawing/2014/main" id="{7AC1C880-5A90-4004-926D-4C3D323650B4}"/>
              </a:ext>
            </a:extLst>
          </p:cNvPr>
          <p:cNvSpPr txBox="1">
            <a:spLocks/>
          </p:cNvSpPr>
          <p:nvPr/>
        </p:nvSpPr>
        <p:spPr>
          <a:xfrm>
            <a:off x="584199" y="2163658"/>
            <a:ext cx="4695293" cy="4031588"/>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mn-lt"/>
              </a:rPr>
              <a:t>Built-in model explanations available at training and inferencing </a:t>
            </a:r>
          </a:p>
          <a:p>
            <a:r>
              <a:rPr lang="en-US" sz="1600" dirty="0">
                <a:latin typeface="+mn-lt"/>
              </a:rPr>
              <a:t>Glass box and black box explainers for your custom needs</a:t>
            </a:r>
          </a:p>
          <a:p>
            <a:r>
              <a:rPr lang="en-US" sz="1600" dirty="0">
                <a:latin typeface="+mn-lt"/>
              </a:rPr>
              <a:t>Data understanding, feature importance and local or global explanations for a data point or dataset</a:t>
            </a:r>
          </a:p>
          <a:p>
            <a:r>
              <a:rPr lang="en-US" sz="1600" dirty="0">
                <a:latin typeface="+mn-lt"/>
              </a:rPr>
              <a:t>Out-of-box visualizations for model predictions and explanations </a:t>
            </a:r>
            <a:endParaRPr lang="en-US" sz="2000" dirty="0">
              <a:gradFill>
                <a:gsLst>
                  <a:gs pos="1250">
                    <a:srgbClr val="1A1A1A"/>
                  </a:gs>
                  <a:gs pos="100000">
                    <a:srgbClr val="1A1A1A"/>
                  </a:gs>
                </a:gsLst>
                <a:lin ang="5400000" scaled="0"/>
              </a:gradFill>
              <a:latin typeface="Segoe UI"/>
              <a:cs typeface="Segoe UI Semilight"/>
            </a:endParaRPr>
          </a:p>
        </p:txBody>
      </p:sp>
      <p:pic>
        <p:nvPicPr>
          <p:cNvPr id="7" name="Picture 6" descr="A screenshot of a cell phone&#10;&#10;Description automatically generated">
            <a:extLst>
              <a:ext uri="{FF2B5EF4-FFF2-40B4-BE49-F238E27FC236}">
                <a16:creationId xmlns:a16="http://schemas.microsoft.com/office/drawing/2014/main" id="{A52C6631-6ED5-4259-B7A0-E89D7A69BC2F}"/>
              </a:ext>
            </a:extLst>
          </p:cNvPr>
          <p:cNvPicPr>
            <a:picLocks noChangeAspect="1"/>
          </p:cNvPicPr>
          <p:nvPr/>
        </p:nvPicPr>
        <p:blipFill rotWithShape="1">
          <a:blip r:embed="rId2">
            <a:extLst>
              <a:ext uri="{28A0092B-C50C-407E-A947-70E740481C1C}">
                <a14:useLocalDpi xmlns:a14="http://schemas.microsoft.com/office/drawing/2010/main" val="0"/>
              </a:ext>
            </a:extLst>
          </a:blip>
          <a:srcRect l="13672" t="5689"/>
          <a:stretch/>
        </p:blipFill>
        <p:spPr>
          <a:xfrm>
            <a:off x="5432012" y="2245998"/>
            <a:ext cx="6543221" cy="3491907"/>
          </a:xfrm>
          <a:prstGeom prst="rect">
            <a:avLst/>
          </a:prstGeom>
        </p:spPr>
      </p:pic>
    </p:spTree>
    <p:extLst>
      <p:ext uri="{BB962C8B-B14F-4D97-AF65-F5344CB8AC3E}">
        <p14:creationId xmlns:p14="http://schemas.microsoft.com/office/powerpoint/2010/main" val="35042846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150"/>
                                  </p:stCondLst>
                                  <p:childTnLst>
                                    <p:animMotion origin="layout" path="M -4.79167E-6 -7.40741E-7 L 0.02852 -7.40741E-7 " pathEditMode="relative" rAng="0" ptsTypes="AA">
                                      <p:cBhvr>
                                        <p:cTn id="9" dur="600" spd="-100000" fill="hold"/>
                                        <p:tgtEl>
                                          <p:spTgt spid="11"/>
                                        </p:tgtEl>
                                        <p:attrNameLst>
                                          <p:attrName>ppt_x</p:attrName>
                                          <p:attrName>ppt_y</p:attrName>
                                        </p:attrNameLst>
                                      </p:cBhvr>
                                      <p:rCtr x="1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7B69-B8F3-44F9-A5BB-6D6F56F3E355}"/>
              </a:ext>
            </a:extLst>
          </p:cNvPr>
          <p:cNvSpPr>
            <a:spLocks noGrp="1"/>
          </p:cNvSpPr>
          <p:nvPr>
            <p:ph type="title"/>
          </p:nvPr>
        </p:nvSpPr>
        <p:spPr/>
        <p:txBody>
          <a:bodyPr/>
          <a:lstStyle/>
          <a:p>
            <a:pPr algn="l"/>
            <a:r>
              <a:rPr lang="en-US" dirty="0"/>
              <a:t>Understanding models and data </a:t>
            </a:r>
          </a:p>
        </p:txBody>
      </p:sp>
      <p:sp>
        <p:nvSpPr>
          <p:cNvPr id="3" name="Text Placeholder 2">
            <a:extLst>
              <a:ext uri="{FF2B5EF4-FFF2-40B4-BE49-F238E27FC236}">
                <a16:creationId xmlns:a16="http://schemas.microsoft.com/office/drawing/2014/main" id="{6278B7DC-9FC5-48AB-9612-44F2DD3F9039}"/>
              </a:ext>
            </a:extLst>
          </p:cNvPr>
          <p:cNvSpPr>
            <a:spLocks noGrp="1"/>
          </p:cNvSpPr>
          <p:nvPr>
            <p:ph type="body" sz="quarter" idx="11"/>
          </p:nvPr>
        </p:nvSpPr>
        <p:spPr/>
        <p:txBody>
          <a:bodyPr/>
          <a:lstStyle/>
          <a:p>
            <a:endParaRPr lang="en-US"/>
          </a:p>
        </p:txBody>
      </p:sp>
      <p:pic>
        <p:nvPicPr>
          <p:cNvPr id="1026" name="Picture 2">
            <a:extLst>
              <a:ext uri="{FF2B5EF4-FFF2-40B4-BE49-F238E27FC236}">
                <a16:creationId xmlns:a16="http://schemas.microsoft.com/office/drawing/2014/main" id="{1F3C38F7-0D9B-4984-BC88-D1E2E17C1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828" y="1340517"/>
            <a:ext cx="11609388" cy="5517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27978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2349-058F-4923-B0E8-2609E72C1C61}"/>
              </a:ext>
            </a:extLst>
          </p:cNvPr>
          <p:cNvSpPr>
            <a:spLocks noGrp="1"/>
          </p:cNvSpPr>
          <p:nvPr>
            <p:ph type="title"/>
          </p:nvPr>
        </p:nvSpPr>
        <p:spPr>
          <a:xfrm>
            <a:off x="588263" y="457200"/>
            <a:ext cx="11018520" cy="553998"/>
          </a:xfrm>
        </p:spPr>
        <p:txBody>
          <a:bodyPr/>
          <a:lstStyle/>
          <a:p>
            <a:pPr algn="l"/>
            <a:r>
              <a:rPr lang="en-US" dirty="0"/>
              <a:t>Detect and mitigate unfairness  </a:t>
            </a:r>
          </a:p>
        </p:txBody>
      </p:sp>
      <p:sp>
        <p:nvSpPr>
          <p:cNvPr id="3" name="Text Placeholder 2">
            <a:extLst>
              <a:ext uri="{FF2B5EF4-FFF2-40B4-BE49-F238E27FC236}">
                <a16:creationId xmlns:a16="http://schemas.microsoft.com/office/drawing/2014/main" id="{0E97CB74-8845-4DAA-A940-494116A0427D}"/>
              </a:ext>
            </a:extLst>
          </p:cNvPr>
          <p:cNvSpPr>
            <a:spLocks noGrp="1"/>
          </p:cNvSpPr>
          <p:nvPr>
            <p:ph type="body" sz="quarter" idx="11"/>
          </p:nvPr>
        </p:nvSpPr>
        <p:spPr>
          <a:xfrm>
            <a:off x="584200" y="1120095"/>
            <a:ext cx="11025188" cy="369332"/>
          </a:xfrm>
        </p:spPr>
        <p:txBody>
          <a:bodyPr/>
          <a:lstStyle/>
          <a:p>
            <a:pPr algn="l"/>
            <a:r>
              <a:rPr lang="en-US" dirty="0"/>
              <a:t>with </a:t>
            </a:r>
            <a:r>
              <a:rPr lang="en-US" dirty="0" err="1"/>
              <a:t>FairLearn</a:t>
            </a:r>
            <a:endParaRPr lang="en-US" dirty="0"/>
          </a:p>
        </p:txBody>
      </p:sp>
      <p:sp>
        <p:nvSpPr>
          <p:cNvPr id="10" name="TextBox 9">
            <a:extLst>
              <a:ext uri="{FF2B5EF4-FFF2-40B4-BE49-F238E27FC236}">
                <a16:creationId xmlns:a16="http://schemas.microsoft.com/office/drawing/2014/main" id="{D3A1B435-D958-4BCE-B8E2-B39BA16A242B}"/>
              </a:ext>
            </a:extLst>
          </p:cNvPr>
          <p:cNvSpPr txBox="1"/>
          <p:nvPr/>
        </p:nvSpPr>
        <p:spPr>
          <a:xfrm>
            <a:off x="431679" y="1895002"/>
            <a:ext cx="1900983" cy="276999"/>
          </a:xfrm>
          <a:prstGeom prst="rect">
            <a:avLst/>
          </a:prstGeom>
          <a:noFill/>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Productive</a:t>
            </a:r>
          </a:p>
        </p:txBody>
      </p:sp>
      <p:sp>
        <p:nvSpPr>
          <p:cNvPr id="17" name="TextBox 16">
            <a:extLst>
              <a:ext uri="{FF2B5EF4-FFF2-40B4-BE49-F238E27FC236}">
                <a16:creationId xmlns:a16="http://schemas.microsoft.com/office/drawing/2014/main" id="{BA6DA7C6-A2EC-4994-BED0-1B8BA5755AA2}"/>
              </a:ext>
            </a:extLst>
          </p:cNvPr>
          <p:cNvSpPr txBox="1"/>
          <p:nvPr/>
        </p:nvSpPr>
        <p:spPr>
          <a:xfrm>
            <a:off x="3629719" y="1895002"/>
            <a:ext cx="2528096" cy="276999"/>
          </a:xfrm>
          <a:prstGeom prst="rect">
            <a:avLst/>
          </a:prstGeom>
          <a:noFill/>
        </p:spPr>
        <p:txBody>
          <a:bodyPr wrap="square" rtlCol="0">
            <a:spAutoFit/>
          </a:bodyPr>
          <a:lstStyle/>
          <a:p>
            <a:pPr algn="ctr"/>
            <a:r>
              <a:rPr lang="en-US" sz="1200">
                <a:solidFill>
                  <a:schemeClr val="bg1"/>
                </a:solidFill>
                <a:cs typeface="Segoe UI Light" panose="020B0502040204020203" pitchFamily="34" charset="0"/>
              </a:rPr>
              <a:t>Managed and secure </a:t>
            </a:r>
          </a:p>
        </p:txBody>
      </p:sp>
      <p:sp>
        <p:nvSpPr>
          <p:cNvPr id="11" name="Text Placeholder 152">
            <a:extLst>
              <a:ext uri="{FF2B5EF4-FFF2-40B4-BE49-F238E27FC236}">
                <a16:creationId xmlns:a16="http://schemas.microsoft.com/office/drawing/2014/main" id="{7AC1C880-5A90-4004-926D-4C3D323650B4}"/>
              </a:ext>
            </a:extLst>
          </p:cNvPr>
          <p:cNvSpPr txBox="1">
            <a:spLocks/>
          </p:cNvSpPr>
          <p:nvPr/>
        </p:nvSpPr>
        <p:spPr>
          <a:xfrm>
            <a:off x="506819" y="2271626"/>
            <a:ext cx="5817846" cy="248820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mn-lt"/>
              </a:rPr>
              <a:t>Open source unfairness assessment and mitigation tools for individual and group  </a:t>
            </a:r>
          </a:p>
          <a:p>
            <a:r>
              <a:rPr lang="en-US" sz="1600" b="1" dirty="0">
                <a:solidFill>
                  <a:schemeClr val="tx1"/>
                </a:solidFill>
                <a:latin typeface="+mn-lt"/>
              </a:rPr>
              <a:t>Individual and group fairness metrics </a:t>
            </a:r>
            <a:r>
              <a:rPr lang="en-US" sz="1600" dirty="0">
                <a:solidFill>
                  <a:schemeClr val="tx1"/>
                </a:solidFill>
                <a:latin typeface="+mn-lt"/>
              </a:rPr>
              <a:t>to check for bias in datasets and models</a:t>
            </a:r>
          </a:p>
          <a:p>
            <a:r>
              <a:rPr lang="en-US" sz="1600" dirty="0">
                <a:latin typeface="+mn-lt"/>
              </a:rPr>
              <a:t>Intuitive and configurable set of visualizations to compare before and after fairness performance of a model or make comparisons across models</a:t>
            </a:r>
            <a:endParaRPr lang="en-US" sz="2000" dirty="0">
              <a:gradFill>
                <a:gsLst>
                  <a:gs pos="23894">
                    <a:schemeClr val="accent1"/>
                  </a:gs>
                  <a:gs pos="45000">
                    <a:schemeClr val="accent1"/>
                  </a:gs>
                </a:gsLst>
                <a:lin ang="5400000" scaled="0"/>
              </a:gradFill>
              <a:latin typeface="Segoe UI"/>
              <a:cs typeface="Segoe UI Semilight"/>
            </a:endParaRPr>
          </a:p>
        </p:txBody>
      </p:sp>
      <p:pic>
        <p:nvPicPr>
          <p:cNvPr id="4" name="Picture 3" descr="A screenshot of a cell phone&#10;&#10;Description automatically generated">
            <a:extLst>
              <a:ext uri="{FF2B5EF4-FFF2-40B4-BE49-F238E27FC236}">
                <a16:creationId xmlns:a16="http://schemas.microsoft.com/office/drawing/2014/main" id="{A5CC822A-24DB-4B13-85FE-B7E5BE88D4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1514" y="1788638"/>
            <a:ext cx="5471893" cy="3802194"/>
          </a:xfrm>
          <a:prstGeom prst="rect">
            <a:avLst/>
          </a:prstGeom>
        </p:spPr>
      </p:pic>
    </p:spTree>
    <p:extLst>
      <p:ext uri="{BB962C8B-B14F-4D97-AF65-F5344CB8AC3E}">
        <p14:creationId xmlns:p14="http://schemas.microsoft.com/office/powerpoint/2010/main" val="1488745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3" presetClass="path" presetSubtype="0" decel="100000" fill="hold" grpId="1" nodeType="withEffect">
                                  <p:stCondLst>
                                    <p:cond delay="150"/>
                                  </p:stCondLst>
                                  <p:childTnLst>
                                    <p:animMotion origin="layout" path="M 1.875E-6 -1.11022E-16 L 0.02851 -1.11022E-16 " pathEditMode="relative" rAng="0" ptsTypes="AA">
                                      <p:cBhvr>
                                        <p:cTn id="9" dur="600" spd="-100000" fill="hold"/>
                                        <p:tgtEl>
                                          <p:spTgt spid="11"/>
                                        </p:tgtEl>
                                        <p:attrNameLst>
                                          <p:attrName>ppt_x</p:attrName>
                                          <p:attrName>ppt_y</p:attrName>
                                        </p:attrNameLst>
                                      </p:cBhvr>
                                      <p:rCtr x="141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p:txBody>
          <a:bodyPr/>
          <a:lstStyle/>
          <a:p>
            <a:r>
              <a:rPr lang="en-US" dirty="0">
                <a:solidFill>
                  <a:schemeClr val="accent2"/>
                </a:solidFill>
              </a:rPr>
              <a:t>Understanding models and data</a:t>
            </a:r>
          </a:p>
        </p:txBody>
      </p:sp>
    </p:spTree>
    <p:extLst>
      <p:ext uri="{BB962C8B-B14F-4D97-AF65-F5344CB8AC3E}">
        <p14:creationId xmlns:p14="http://schemas.microsoft.com/office/powerpoint/2010/main" val="201558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38973F3-27D8-4191-B8A3-6558DAC44E2D}"/>
              </a:ext>
            </a:extLst>
          </p:cNvPr>
          <p:cNvSpPr>
            <a:spLocks noGrp="1"/>
          </p:cNvSpPr>
          <p:nvPr>
            <p:ph type="title"/>
          </p:nvPr>
        </p:nvSpPr>
        <p:spPr>
          <a:xfrm>
            <a:off x="588263" y="3150413"/>
            <a:ext cx="4159950" cy="553998"/>
          </a:xfrm>
        </p:spPr>
        <p:txBody>
          <a:bodyPr/>
          <a:lstStyle/>
          <a:p>
            <a:r>
              <a:rPr lang="en-US" dirty="0"/>
              <a:t>Editions</a:t>
            </a:r>
          </a:p>
        </p:txBody>
      </p:sp>
      <p:pic>
        <p:nvPicPr>
          <p:cNvPr id="4" name="Picture 3">
            <a:extLst>
              <a:ext uri="{FF2B5EF4-FFF2-40B4-BE49-F238E27FC236}">
                <a16:creationId xmlns:a16="http://schemas.microsoft.com/office/drawing/2014/main" id="{2A03AAD0-C368-40D4-B154-4F58072E44B1}"/>
              </a:ext>
            </a:extLst>
          </p:cNvPr>
          <p:cNvPicPr>
            <a:picLocks noChangeAspect="1"/>
          </p:cNvPicPr>
          <p:nvPr/>
        </p:nvPicPr>
        <p:blipFill>
          <a:blip r:embed="rId3"/>
          <a:stretch>
            <a:fillRect/>
          </a:stretch>
        </p:blipFill>
        <p:spPr>
          <a:xfrm>
            <a:off x="5376863" y="0"/>
            <a:ext cx="6772274" cy="6858000"/>
          </a:xfrm>
          <a:prstGeom prst="rect">
            <a:avLst/>
          </a:prstGeom>
          <a:noFill/>
        </p:spPr>
      </p:pic>
      <p:sp>
        <p:nvSpPr>
          <p:cNvPr id="5" name="Rectangle 4">
            <a:extLst>
              <a:ext uri="{FF2B5EF4-FFF2-40B4-BE49-F238E27FC236}">
                <a16:creationId xmlns:a16="http://schemas.microsoft.com/office/drawing/2014/main" id="{56254A88-A928-4B68-97E3-BCF050773A94}"/>
              </a:ext>
            </a:extLst>
          </p:cNvPr>
          <p:cNvSpPr/>
          <p:nvPr/>
        </p:nvSpPr>
        <p:spPr>
          <a:xfrm>
            <a:off x="215836" y="6469520"/>
            <a:ext cx="6096000" cy="276999"/>
          </a:xfrm>
          <a:prstGeom prst="rect">
            <a:avLst/>
          </a:prstGeom>
        </p:spPr>
        <p:txBody>
          <a:bodyPr>
            <a:spAutoFit/>
          </a:bodyPr>
          <a:lstStyle/>
          <a:p>
            <a:r>
              <a:rPr lang="en-US" sz="1200" dirty="0">
                <a:hlinkClick r:id="rId4"/>
              </a:rPr>
              <a:t>https://azure.microsoft.com/en-us/pricing/details/machine-learning/</a:t>
            </a:r>
            <a:endParaRPr lang="en-US" sz="1200" dirty="0"/>
          </a:p>
        </p:txBody>
      </p:sp>
    </p:spTree>
    <p:extLst>
      <p:ext uri="{BB962C8B-B14F-4D97-AF65-F5344CB8AC3E}">
        <p14:creationId xmlns:p14="http://schemas.microsoft.com/office/powerpoint/2010/main" val="175753861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22349-058F-4923-B0E8-2609E72C1C61}"/>
              </a:ext>
            </a:extLst>
          </p:cNvPr>
          <p:cNvSpPr>
            <a:spLocks noGrp="1"/>
          </p:cNvSpPr>
          <p:nvPr>
            <p:ph type="title"/>
          </p:nvPr>
        </p:nvSpPr>
        <p:spPr/>
        <p:txBody>
          <a:bodyPr/>
          <a:lstStyle/>
          <a:p>
            <a:pPr algn="l"/>
            <a:r>
              <a:rPr lang="en-US" dirty="0"/>
              <a:t>Build enterprise grade ML</a:t>
            </a:r>
          </a:p>
        </p:txBody>
      </p:sp>
      <p:sp>
        <p:nvSpPr>
          <p:cNvPr id="4" name="Text Placeholder 3">
            <a:extLst>
              <a:ext uri="{FF2B5EF4-FFF2-40B4-BE49-F238E27FC236}">
                <a16:creationId xmlns:a16="http://schemas.microsoft.com/office/drawing/2014/main" id="{C138541F-A000-4E85-A78F-784FEF620ED2}"/>
              </a:ext>
            </a:extLst>
          </p:cNvPr>
          <p:cNvSpPr>
            <a:spLocks noGrp="1"/>
          </p:cNvSpPr>
          <p:nvPr>
            <p:ph type="body" sz="quarter" idx="11"/>
          </p:nvPr>
        </p:nvSpPr>
        <p:spPr/>
        <p:txBody>
          <a:bodyPr/>
          <a:lstStyle/>
          <a:p>
            <a:pPr algn="l"/>
            <a:r>
              <a:rPr lang="en-US" dirty="0"/>
              <a:t>with security and governance capabilities</a:t>
            </a:r>
          </a:p>
        </p:txBody>
      </p:sp>
      <p:sp>
        <p:nvSpPr>
          <p:cNvPr id="10" name="TextBox 9">
            <a:extLst>
              <a:ext uri="{FF2B5EF4-FFF2-40B4-BE49-F238E27FC236}">
                <a16:creationId xmlns:a16="http://schemas.microsoft.com/office/drawing/2014/main" id="{D3A1B435-D958-4BCE-B8E2-B39BA16A242B}"/>
              </a:ext>
            </a:extLst>
          </p:cNvPr>
          <p:cNvSpPr txBox="1"/>
          <p:nvPr/>
        </p:nvSpPr>
        <p:spPr>
          <a:xfrm>
            <a:off x="431679" y="1895002"/>
            <a:ext cx="1900983" cy="276999"/>
          </a:xfrm>
          <a:prstGeom prst="rect">
            <a:avLst/>
          </a:prstGeom>
          <a:noFill/>
        </p:spPr>
        <p:txBody>
          <a:bodyPr wrap="square" rtlCol="0">
            <a:spAutoFit/>
          </a:bodyPr>
          <a:lstStyle/>
          <a:p>
            <a:pPr algn="ctr"/>
            <a:r>
              <a:rPr lang="en-US" sz="1200">
                <a:solidFill>
                  <a:schemeClr val="bg1"/>
                </a:solidFill>
                <a:latin typeface="Segoe UI" panose="020B0502040204020203" pitchFamily="34" charset="0"/>
                <a:cs typeface="Segoe UI" panose="020B0502040204020203" pitchFamily="34" charset="0"/>
              </a:rPr>
              <a:t>Productive</a:t>
            </a:r>
          </a:p>
        </p:txBody>
      </p:sp>
      <p:sp>
        <p:nvSpPr>
          <p:cNvPr id="17" name="TextBox 16">
            <a:extLst>
              <a:ext uri="{FF2B5EF4-FFF2-40B4-BE49-F238E27FC236}">
                <a16:creationId xmlns:a16="http://schemas.microsoft.com/office/drawing/2014/main" id="{BA6DA7C6-A2EC-4994-BED0-1B8BA5755AA2}"/>
              </a:ext>
            </a:extLst>
          </p:cNvPr>
          <p:cNvSpPr txBox="1"/>
          <p:nvPr/>
        </p:nvSpPr>
        <p:spPr>
          <a:xfrm>
            <a:off x="3629719" y="1895002"/>
            <a:ext cx="2528096" cy="276999"/>
          </a:xfrm>
          <a:prstGeom prst="rect">
            <a:avLst/>
          </a:prstGeom>
          <a:noFill/>
        </p:spPr>
        <p:txBody>
          <a:bodyPr wrap="square" rtlCol="0">
            <a:spAutoFit/>
          </a:bodyPr>
          <a:lstStyle/>
          <a:p>
            <a:pPr algn="ctr"/>
            <a:r>
              <a:rPr lang="en-US" sz="1200">
                <a:solidFill>
                  <a:schemeClr val="bg1"/>
                </a:solidFill>
                <a:cs typeface="Segoe UI Light" panose="020B0502040204020203" pitchFamily="34" charset="0"/>
              </a:rPr>
              <a:t>Managed and secure </a:t>
            </a:r>
          </a:p>
        </p:txBody>
      </p:sp>
      <p:sp>
        <p:nvSpPr>
          <p:cNvPr id="8" name="Text Placeholder 152">
            <a:extLst>
              <a:ext uri="{FF2B5EF4-FFF2-40B4-BE49-F238E27FC236}">
                <a16:creationId xmlns:a16="http://schemas.microsoft.com/office/drawing/2014/main" id="{6AF8089C-6FE0-4EBA-AE16-269B33C403D5}"/>
              </a:ext>
            </a:extLst>
          </p:cNvPr>
          <p:cNvSpPr txBox="1">
            <a:spLocks/>
          </p:cNvSpPr>
          <p:nvPr/>
        </p:nvSpPr>
        <p:spPr>
          <a:xfrm>
            <a:off x="584200" y="2220976"/>
            <a:ext cx="4768711" cy="3371845"/>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latin typeface="+mn-lt"/>
              </a:rPr>
              <a:t>Granular RBAC (Role Based Access Controls) give permissions to team members based on operations they can perform</a:t>
            </a:r>
          </a:p>
          <a:p>
            <a:r>
              <a:rPr lang="en-US" sz="1600" dirty="0">
                <a:solidFill>
                  <a:schemeClr val="tx1"/>
                </a:solidFill>
                <a:latin typeface="+mn-lt"/>
              </a:rPr>
              <a:t>VNET (virtual network) acts as a security boundary, isolating ML resources from the public internet</a:t>
            </a:r>
          </a:p>
          <a:p>
            <a:r>
              <a:rPr lang="en-US" sz="1600" dirty="0">
                <a:solidFill>
                  <a:schemeClr val="tx1"/>
                </a:solidFill>
              </a:rPr>
              <a:t>Scoring endpoint authentication</a:t>
            </a:r>
          </a:p>
          <a:p>
            <a:r>
              <a:rPr lang="en-US" sz="1600" dirty="0">
                <a:solidFill>
                  <a:schemeClr val="tx1"/>
                </a:solidFill>
                <a:latin typeface="+mn-lt"/>
              </a:rPr>
              <a:t>Capacity management h</a:t>
            </a:r>
            <a:r>
              <a:rPr lang="en-US" sz="1600" dirty="0">
                <a:latin typeface="+mn-lt"/>
              </a:rPr>
              <a:t>elps with efficient resource distribution, using capacity limits</a:t>
            </a:r>
            <a:endParaRPr lang="en-US" sz="2000" dirty="0">
              <a:solidFill>
                <a:schemeClr val="accent2"/>
              </a:solidFill>
              <a:latin typeface="+mn-lt"/>
            </a:endParaRPr>
          </a:p>
          <a:p>
            <a:r>
              <a:rPr lang="en-US" sz="2000" dirty="0">
                <a:latin typeface="+mn-lt"/>
              </a:rPr>
              <a:t> </a:t>
            </a:r>
          </a:p>
        </p:txBody>
      </p:sp>
      <p:pic>
        <p:nvPicPr>
          <p:cNvPr id="9" name="Picture 8">
            <a:extLst>
              <a:ext uri="{FF2B5EF4-FFF2-40B4-BE49-F238E27FC236}">
                <a16:creationId xmlns:a16="http://schemas.microsoft.com/office/drawing/2014/main" id="{CAE05016-D65F-4964-968F-773ADCE28A7B}"/>
              </a:ext>
            </a:extLst>
          </p:cNvPr>
          <p:cNvPicPr>
            <a:picLocks noChangeAspect="1"/>
          </p:cNvPicPr>
          <p:nvPr/>
        </p:nvPicPr>
        <p:blipFill>
          <a:blip r:embed="rId2"/>
          <a:stretch>
            <a:fillRect/>
          </a:stretch>
        </p:blipFill>
        <p:spPr>
          <a:xfrm>
            <a:off x="5681229" y="2271349"/>
            <a:ext cx="6369352" cy="3371846"/>
          </a:xfrm>
          <a:prstGeom prst="rect">
            <a:avLst/>
          </a:prstGeom>
        </p:spPr>
      </p:pic>
    </p:spTree>
    <p:extLst>
      <p:ext uri="{BB962C8B-B14F-4D97-AF65-F5344CB8AC3E}">
        <p14:creationId xmlns:p14="http://schemas.microsoft.com/office/powerpoint/2010/main" val="16731050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23DBC56-587F-4938-9B78-195D85FDF652}"/>
              </a:ext>
            </a:extLst>
          </p:cNvPr>
          <p:cNvGrpSpPr/>
          <p:nvPr/>
        </p:nvGrpSpPr>
        <p:grpSpPr>
          <a:xfrm>
            <a:off x="3000855" y="1893714"/>
            <a:ext cx="6190291" cy="3070572"/>
            <a:chOff x="3000162" y="2026022"/>
            <a:chExt cx="6190291" cy="3070572"/>
          </a:xfrm>
        </p:grpSpPr>
        <p:grpSp>
          <p:nvGrpSpPr>
            <p:cNvPr id="70" name="Group 69">
              <a:extLst>
                <a:ext uri="{FF2B5EF4-FFF2-40B4-BE49-F238E27FC236}">
                  <a16:creationId xmlns:a16="http://schemas.microsoft.com/office/drawing/2014/main" id="{315E28BE-0227-493C-B74D-5B38211BAB64}"/>
                </a:ext>
              </a:extLst>
            </p:cNvPr>
            <p:cNvGrpSpPr/>
            <p:nvPr/>
          </p:nvGrpSpPr>
          <p:grpSpPr>
            <a:xfrm>
              <a:off x="3000162" y="2026022"/>
              <a:ext cx="6190291" cy="3070572"/>
              <a:chOff x="3000162" y="2319936"/>
              <a:chExt cx="6190291" cy="3070572"/>
            </a:xfrm>
          </p:grpSpPr>
          <p:sp>
            <p:nvSpPr>
              <p:cNvPr id="41" name="Isosceles Triangle 40">
                <a:extLst>
                  <a:ext uri="{FF2B5EF4-FFF2-40B4-BE49-F238E27FC236}">
                    <a16:creationId xmlns:a16="http://schemas.microsoft.com/office/drawing/2014/main" id="{E0A47CC5-F8C2-438D-AB46-F8A88D8A940F}"/>
                  </a:ext>
                </a:extLst>
              </p:cNvPr>
              <p:cNvSpPr/>
              <p:nvPr/>
            </p:nvSpPr>
            <p:spPr bwMode="auto">
              <a:xfrm rot="20168399" flipH="1">
                <a:off x="6085430" y="4343894"/>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46" name="Oval 45">
                <a:extLst>
                  <a:ext uri="{FF2B5EF4-FFF2-40B4-BE49-F238E27FC236}">
                    <a16:creationId xmlns:a16="http://schemas.microsoft.com/office/drawing/2014/main" id="{1F94D80B-3E65-49BE-8317-03EC7CC36482}"/>
                  </a:ext>
                </a:extLst>
              </p:cNvPr>
              <p:cNvSpPr/>
              <p:nvPr/>
            </p:nvSpPr>
            <p:spPr bwMode="auto">
              <a:xfrm>
                <a:off x="3067049" y="2358484"/>
                <a:ext cx="2994652" cy="2994651"/>
              </a:xfrm>
              <a:prstGeom prst="ellipse">
                <a:avLst/>
              </a:prstGeom>
              <a:noFill/>
              <a:ln w="22225" cap="flat">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effectLst/>
                  <a:uLnTx/>
                  <a:uFillTx/>
                  <a:latin typeface="Segoe UI"/>
                  <a:ea typeface="+mn-ea"/>
                  <a:cs typeface="+mn-cs"/>
                </a:endParaRPr>
              </a:p>
            </p:txBody>
          </p:sp>
          <p:sp>
            <p:nvSpPr>
              <p:cNvPr id="13" name="Rectangle 12">
                <a:extLst>
                  <a:ext uri="{FF2B5EF4-FFF2-40B4-BE49-F238E27FC236}">
                    <a16:creationId xmlns:a16="http://schemas.microsoft.com/office/drawing/2014/main" id="{07766581-A208-42CE-82E6-2DC17BEB1129}"/>
                  </a:ext>
                </a:extLst>
              </p:cNvPr>
              <p:cNvSpPr/>
              <p:nvPr/>
            </p:nvSpPr>
            <p:spPr bwMode="auto">
              <a:xfrm>
                <a:off x="5920112" y="3347984"/>
                <a:ext cx="276504" cy="8530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Freeform 8">
                <a:extLst>
                  <a:ext uri="{FF2B5EF4-FFF2-40B4-BE49-F238E27FC236}">
                    <a16:creationId xmlns:a16="http://schemas.microsoft.com/office/drawing/2014/main" id="{37D71D78-1E25-41C7-B25B-00FF73C1A820}"/>
                  </a:ext>
                </a:extLst>
              </p:cNvPr>
              <p:cNvSpPr>
                <a:spLocks/>
              </p:cNvSpPr>
              <p:nvPr/>
            </p:nvSpPr>
            <p:spPr bwMode="auto">
              <a:xfrm>
                <a:off x="6026868" y="2319936"/>
                <a:ext cx="3098081" cy="3070572"/>
              </a:xfrm>
              <a:custGeom>
                <a:avLst/>
                <a:gdLst>
                  <a:gd name="T0" fmla="*/ 1036 w 3144"/>
                  <a:gd name="T1" fmla="*/ 721 h 1070"/>
                  <a:gd name="T2" fmla="*/ 534 w 3144"/>
                  <a:gd name="T3" fmla="*/ 1070 h 1070"/>
                  <a:gd name="T4" fmla="*/ 0 w 3144"/>
                  <a:gd name="T5" fmla="*/ 535 h 1070"/>
                  <a:gd name="T6" fmla="*/ 534 w 3144"/>
                  <a:gd name="T7" fmla="*/ 0 h 1070"/>
                  <a:gd name="T8" fmla="*/ 1016 w 3144"/>
                  <a:gd name="T9" fmla="*/ 303 h 1070"/>
                  <a:gd name="T10" fmla="*/ 1057 w 3144"/>
                  <a:gd name="T11" fmla="*/ 469 h 1070"/>
                  <a:gd name="T12" fmla="*/ 1075 w 3144"/>
                  <a:gd name="T13" fmla="*/ 623 h 1070"/>
                  <a:gd name="T14" fmla="*/ 1573 w 3144"/>
                  <a:gd name="T15" fmla="*/ 1041 h 1070"/>
                  <a:gd name="T16" fmla="*/ 2068 w 3144"/>
                  <a:gd name="T17" fmla="*/ 639 h 1070"/>
                  <a:gd name="T18" fmla="*/ 2087 w 3144"/>
                  <a:gd name="T19" fmla="*/ 509 h 1070"/>
                  <a:gd name="T20" fmla="*/ 2102 w 3144"/>
                  <a:gd name="T21" fmla="*/ 384 h 1070"/>
                  <a:gd name="T22" fmla="*/ 2612 w 3144"/>
                  <a:gd name="T23" fmla="*/ 3 h 1070"/>
                  <a:gd name="T24" fmla="*/ 3144 w 3144"/>
                  <a:gd name="T25" fmla="*/ 535 h 1070"/>
                  <a:gd name="T26" fmla="*/ 2612 w 3144"/>
                  <a:gd name="T27" fmla="*/ 1067 h 1070"/>
                  <a:gd name="T28" fmla="*/ 2111 w 3144"/>
                  <a:gd name="T29" fmla="*/ 715 h 1070"/>
                  <a:gd name="connsiteX0" fmla="*/ 1698 w 10000"/>
                  <a:gd name="connsiteY0" fmla="*/ 10000 h 10000"/>
                  <a:gd name="connsiteX1" fmla="*/ 0 w 10000"/>
                  <a:gd name="connsiteY1" fmla="*/ 5000 h 10000"/>
                  <a:gd name="connsiteX2" fmla="*/ 1698 w 10000"/>
                  <a:gd name="connsiteY2" fmla="*/ 0 h 10000"/>
                  <a:gd name="connsiteX3" fmla="*/ 3232 w 10000"/>
                  <a:gd name="connsiteY3" fmla="*/ 2832 h 10000"/>
                  <a:gd name="connsiteX4" fmla="*/ 3362 w 10000"/>
                  <a:gd name="connsiteY4" fmla="*/ 4383 h 10000"/>
                  <a:gd name="connsiteX5" fmla="*/ 3419 w 10000"/>
                  <a:gd name="connsiteY5" fmla="*/ 5822 h 10000"/>
                  <a:gd name="connsiteX6" fmla="*/ 5003 w 10000"/>
                  <a:gd name="connsiteY6" fmla="*/ 9729 h 10000"/>
                  <a:gd name="connsiteX7" fmla="*/ 6578 w 10000"/>
                  <a:gd name="connsiteY7" fmla="*/ 5972 h 10000"/>
                  <a:gd name="connsiteX8" fmla="*/ 6638 w 10000"/>
                  <a:gd name="connsiteY8" fmla="*/ 4757 h 10000"/>
                  <a:gd name="connsiteX9" fmla="*/ 6686 w 10000"/>
                  <a:gd name="connsiteY9" fmla="*/ 3589 h 10000"/>
                  <a:gd name="connsiteX10" fmla="*/ 8308 w 10000"/>
                  <a:gd name="connsiteY10" fmla="*/ 28 h 10000"/>
                  <a:gd name="connsiteX11" fmla="*/ 10000 w 10000"/>
                  <a:gd name="connsiteY11" fmla="*/ 5000 h 10000"/>
                  <a:gd name="connsiteX12" fmla="*/ 8308 w 10000"/>
                  <a:gd name="connsiteY12" fmla="*/ 9972 h 10000"/>
                  <a:gd name="connsiteX13" fmla="*/ 6714 w 10000"/>
                  <a:gd name="connsiteY13" fmla="*/ 6682 h 10000"/>
                  <a:gd name="connsiteX0" fmla="*/ 0 w 10000"/>
                  <a:gd name="connsiteY0" fmla="*/ 5000 h 9972"/>
                  <a:gd name="connsiteX1" fmla="*/ 1698 w 10000"/>
                  <a:gd name="connsiteY1" fmla="*/ 0 h 9972"/>
                  <a:gd name="connsiteX2" fmla="*/ 3232 w 10000"/>
                  <a:gd name="connsiteY2" fmla="*/ 2832 h 9972"/>
                  <a:gd name="connsiteX3" fmla="*/ 3362 w 10000"/>
                  <a:gd name="connsiteY3" fmla="*/ 4383 h 9972"/>
                  <a:gd name="connsiteX4" fmla="*/ 3419 w 10000"/>
                  <a:gd name="connsiteY4" fmla="*/ 5822 h 9972"/>
                  <a:gd name="connsiteX5" fmla="*/ 5003 w 10000"/>
                  <a:gd name="connsiteY5" fmla="*/ 9729 h 9972"/>
                  <a:gd name="connsiteX6" fmla="*/ 6578 w 10000"/>
                  <a:gd name="connsiteY6" fmla="*/ 5972 h 9972"/>
                  <a:gd name="connsiteX7" fmla="*/ 6638 w 10000"/>
                  <a:gd name="connsiteY7" fmla="*/ 4757 h 9972"/>
                  <a:gd name="connsiteX8" fmla="*/ 6686 w 10000"/>
                  <a:gd name="connsiteY8" fmla="*/ 3589 h 9972"/>
                  <a:gd name="connsiteX9" fmla="*/ 8308 w 10000"/>
                  <a:gd name="connsiteY9" fmla="*/ 28 h 9972"/>
                  <a:gd name="connsiteX10" fmla="*/ 10000 w 10000"/>
                  <a:gd name="connsiteY10" fmla="*/ 5000 h 9972"/>
                  <a:gd name="connsiteX11" fmla="*/ 8308 w 10000"/>
                  <a:gd name="connsiteY11" fmla="*/ 9972 h 9972"/>
                  <a:gd name="connsiteX12" fmla="*/ 6714 w 10000"/>
                  <a:gd name="connsiteY12" fmla="*/ 6682 h 9972"/>
                  <a:gd name="connsiteX0" fmla="*/ 0 w 8302"/>
                  <a:gd name="connsiteY0" fmla="*/ 0 h 10000"/>
                  <a:gd name="connsiteX1" fmla="*/ 1534 w 8302"/>
                  <a:gd name="connsiteY1" fmla="*/ 2840 h 10000"/>
                  <a:gd name="connsiteX2" fmla="*/ 1664 w 8302"/>
                  <a:gd name="connsiteY2" fmla="*/ 4395 h 10000"/>
                  <a:gd name="connsiteX3" fmla="*/ 1721 w 8302"/>
                  <a:gd name="connsiteY3" fmla="*/ 5838 h 10000"/>
                  <a:gd name="connsiteX4" fmla="*/ 3305 w 8302"/>
                  <a:gd name="connsiteY4" fmla="*/ 9756 h 10000"/>
                  <a:gd name="connsiteX5" fmla="*/ 4880 w 8302"/>
                  <a:gd name="connsiteY5" fmla="*/ 5989 h 10000"/>
                  <a:gd name="connsiteX6" fmla="*/ 4940 w 8302"/>
                  <a:gd name="connsiteY6" fmla="*/ 4770 h 10000"/>
                  <a:gd name="connsiteX7" fmla="*/ 4988 w 8302"/>
                  <a:gd name="connsiteY7" fmla="*/ 3599 h 10000"/>
                  <a:gd name="connsiteX8" fmla="*/ 6610 w 8302"/>
                  <a:gd name="connsiteY8" fmla="*/ 28 h 10000"/>
                  <a:gd name="connsiteX9" fmla="*/ 8302 w 8302"/>
                  <a:gd name="connsiteY9" fmla="*/ 5014 h 10000"/>
                  <a:gd name="connsiteX10" fmla="*/ 6610 w 8302"/>
                  <a:gd name="connsiteY10" fmla="*/ 10000 h 10000"/>
                  <a:gd name="connsiteX11" fmla="*/ 5016 w 8302"/>
                  <a:gd name="connsiteY11" fmla="*/ 6701 h 10000"/>
                  <a:gd name="connsiteX0" fmla="*/ 0 w 8152"/>
                  <a:gd name="connsiteY0" fmla="*/ 2812 h 9972"/>
                  <a:gd name="connsiteX1" fmla="*/ 156 w 8152"/>
                  <a:gd name="connsiteY1" fmla="*/ 4367 h 9972"/>
                  <a:gd name="connsiteX2" fmla="*/ 225 w 8152"/>
                  <a:gd name="connsiteY2" fmla="*/ 5810 h 9972"/>
                  <a:gd name="connsiteX3" fmla="*/ 2133 w 8152"/>
                  <a:gd name="connsiteY3" fmla="*/ 9728 h 9972"/>
                  <a:gd name="connsiteX4" fmla="*/ 4030 w 8152"/>
                  <a:gd name="connsiteY4" fmla="*/ 5961 h 9972"/>
                  <a:gd name="connsiteX5" fmla="*/ 4102 w 8152"/>
                  <a:gd name="connsiteY5" fmla="*/ 4742 h 9972"/>
                  <a:gd name="connsiteX6" fmla="*/ 4160 w 8152"/>
                  <a:gd name="connsiteY6" fmla="*/ 3571 h 9972"/>
                  <a:gd name="connsiteX7" fmla="*/ 6114 w 8152"/>
                  <a:gd name="connsiteY7" fmla="*/ 0 h 9972"/>
                  <a:gd name="connsiteX8" fmla="*/ 8152 w 8152"/>
                  <a:gd name="connsiteY8" fmla="*/ 4986 h 9972"/>
                  <a:gd name="connsiteX9" fmla="*/ 6114 w 8152"/>
                  <a:gd name="connsiteY9" fmla="*/ 9972 h 9972"/>
                  <a:gd name="connsiteX10" fmla="*/ 4194 w 8152"/>
                  <a:gd name="connsiteY10" fmla="*/ 6673 h 9972"/>
                  <a:gd name="connsiteX0" fmla="*/ 0 w 9809"/>
                  <a:gd name="connsiteY0" fmla="*/ 4379 h 10000"/>
                  <a:gd name="connsiteX1" fmla="*/ 85 w 9809"/>
                  <a:gd name="connsiteY1" fmla="*/ 5826 h 10000"/>
                  <a:gd name="connsiteX2" fmla="*/ 2426 w 9809"/>
                  <a:gd name="connsiteY2" fmla="*/ 9755 h 10000"/>
                  <a:gd name="connsiteX3" fmla="*/ 4753 w 9809"/>
                  <a:gd name="connsiteY3" fmla="*/ 5978 h 10000"/>
                  <a:gd name="connsiteX4" fmla="*/ 4841 w 9809"/>
                  <a:gd name="connsiteY4" fmla="*/ 4755 h 10000"/>
                  <a:gd name="connsiteX5" fmla="*/ 4912 w 9809"/>
                  <a:gd name="connsiteY5" fmla="*/ 3581 h 10000"/>
                  <a:gd name="connsiteX6" fmla="*/ 7309 w 9809"/>
                  <a:gd name="connsiteY6" fmla="*/ 0 h 10000"/>
                  <a:gd name="connsiteX7" fmla="*/ 9809 w 9809"/>
                  <a:gd name="connsiteY7" fmla="*/ 5000 h 10000"/>
                  <a:gd name="connsiteX8" fmla="*/ 7309 w 9809"/>
                  <a:gd name="connsiteY8" fmla="*/ 10000 h 10000"/>
                  <a:gd name="connsiteX9" fmla="*/ 4954 w 9809"/>
                  <a:gd name="connsiteY9" fmla="*/ 6692 h 10000"/>
                  <a:gd name="connsiteX0" fmla="*/ 0 w 9913"/>
                  <a:gd name="connsiteY0" fmla="*/ 5826 h 10000"/>
                  <a:gd name="connsiteX1" fmla="*/ 2386 w 9913"/>
                  <a:gd name="connsiteY1" fmla="*/ 9755 h 10000"/>
                  <a:gd name="connsiteX2" fmla="*/ 4759 w 9913"/>
                  <a:gd name="connsiteY2" fmla="*/ 5978 h 10000"/>
                  <a:gd name="connsiteX3" fmla="*/ 4848 w 9913"/>
                  <a:gd name="connsiteY3" fmla="*/ 4755 h 10000"/>
                  <a:gd name="connsiteX4" fmla="*/ 4921 w 9913"/>
                  <a:gd name="connsiteY4" fmla="*/ 3581 h 10000"/>
                  <a:gd name="connsiteX5" fmla="*/ 7364 w 9913"/>
                  <a:gd name="connsiteY5" fmla="*/ 0 h 10000"/>
                  <a:gd name="connsiteX6" fmla="*/ 9913 w 9913"/>
                  <a:gd name="connsiteY6" fmla="*/ 5000 h 10000"/>
                  <a:gd name="connsiteX7" fmla="*/ 7364 w 9913"/>
                  <a:gd name="connsiteY7" fmla="*/ 10000 h 10000"/>
                  <a:gd name="connsiteX8" fmla="*/ 4963 w 9913"/>
                  <a:gd name="connsiteY8" fmla="*/ 6692 h 10000"/>
                  <a:gd name="connsiteX0" fmla="*/ 0 w 7593"/>
                  <a:gd name="connsiteY0" fmla="*/ 9755 h 10000"/>
                  <a:gd name="connsiteX1" fmla="*/ 2394 w 7593"/>
                  <a:gd name="connsiteY1" fmla="*/ 5978 h 10000"/>
                  <a:gd name="connsiteX2" fmla="*/ 2484 w 7593"/>
                  <a:gd name="connsiteY2" fmla="*/ 4755 h 10000"/>
                  <a:gd name="connsiteX3" fmla="*/ 2557 w 7593"/>
                  <a:gd name="connsiteY3" fmla="*/ 3581 h 10000"/>
                  <a:gd name="connsiteX4" fmla="*/ 5022 w 7593"/>
                  <a:gd name="connsiteY4" fmla="*/ 0 h 10000"/>
                  <a:gd name="connsiteX5" fmla="*/ 7593 w 7593"/>
                  <a:gd name="connsiteY5" fmla="*/ 5000 h 10000"/>
                  <a:gd name="connsiteX6" fmla="*/ 5022 w 7593"/>
                  <a:gd name="connsiteY6" fmla="*/ 10000 h 10000"/>
                  <a:gd name="connsiteX7" fmla="*/ 2600 w 7593"/>
                  <a:gd name="connsiteY7" fmla="*/ 6692 h 10000"/>
                  <a:gd name="connsiteX0" fmla="*/ 0 w 6847"/>
                  <a:gd name="connsiteY0" fmla="*/ 5978 h 10000"/>
                  <a:gd name="connsiteX1" fmla="*/ 118 w 6847"/>
                  <a:gd name="connsiteY1" fmla="*/ 4755 h 10000"/>
                  <a:gd name="connsiteX2" fmla="*/ 215 w 6847"/>
                  <a:gd name="connsiteY2" fmla="*/ 3581 h 10000"/>
                  <a:gd name="connsiteX3" fmla="*/ 3461 w 6847"/>
                  <a:gd name="connsiteY3" fmla="*/ 0 h 10000"/>
                  <a:gd name="connsiteX4" fmla="*/ 6847 w 6847"/>
                  <a:gd name="connsiteY4" fmla="*/ 5000 h 10000"/>
                  <a:gd name="connsiteX5" fmla="*/ 3461 w 6847"/>
                  <a:gd name="connsiteY5" fmla="*/ 10000 h 10000"/>
                  <a:gd name="connsiteX6" fmla="*/ 271 w 6847"/>
                  <a:gd name="connsiteY6" fmla="*/ 669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7" h="10000">
                    <a:moveTo>
                      <a:pt x="0" y="5978"/>
                    </a:moveTo>
                    <a:cubicBezTo>
                      <a:pt x="0" y="5978"/>
                      <a:pt x="113" y="5348"/>
                      <a:pt x="118" y="4755"/>
                    </a:cubicBezTo>
                    <a:cubicBezTo>
                      <a:pt x="125" y="4155"/>
                      <a:pt x="215" y="3581"/>
                      <a:pt x="215" y="3581"/>
                    </a:cubicBezTo>
                    <a:cubicBezTo>
                      <a:pt x="627" y="1513"/>
                      <a:pt x="1925" y="0"/>
                      <a:pt x="3461" y="0"/>
                    </a:cubicBezTo>
                    <a:cubicBezTo>
                      <a:pt x="5331" y="0"/>
                      <a:pt x="6847" y="2236"/>
                      <a:pt x="6847" y="5000"/>
                    </a:cubicBezTo>
                    <a:cubicBezTo>
                      <a:pt x="6847" y="7764"/>
                      <a:pt x="5331" y="10000"/>
                      <a:pt x="3461" y="10000"/>
                    </a:cubicBezTo>
                    <a:cubicBezTo>
                      <a:pt x="1990" y="10000"/>
                      <a:pt x="743" y="8618"/>
                      <a:pt x="271" y="6692"/>
                    </a:cubicBezTo>
                  </a:path>
                </a:pathLst>
              </a:custGeom>
              <a:noFill/>
              <a:ln w="22225" cap="flat">
                <a:solidFill>
                  <a:schemeClr val="accent2"/>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Isosceles Triangle 43">
                <a:extLst>
                  <a:ext uri="{FF2B5EF4-FFF2-40B4-BE49-F238E27FC236}">
                    <a16:creationId xmlns:a16="http://schemas.microsoft.com/office/drawing/2014/main" id="{B6E0FF9C-C771-441E-A388-0BDFAF1F9F4F}"/>
                  </a:ext>
                </a:extLst>
              </p:cNvPr>
              <p:cNvSpPr/>
              <p:nvPr/>
            </p:nvSpPr>
            <p:spPr bwMode="auto">
              <a:xfrm rot="9339017" flipH="1">
                <a:off x="5910049" y="3277700"/>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50" name="Isosceles Triangle 49">
                <a:extLst>
                  <a:ext uri="{FF2B5EF4-FFF2-40B4-BE49-F238E27FC236}">
                    <a16:creationId xmlns:a16="http://schemas.microsoft.com/office/drawing/2014/main" id="{98642798-0307-4D25-A0EF-267BD2376A39}"/>
                  </a:ext>
                </a:extLst>
              </p:cNvPr>
              <p:cNvSpPr/>
              <p:nvPr/>
            </p:nvSpPr>
            <p:spPr bwMode="auto">
              <a:xfrm flipH="1">
                <a:off x="3000162" y="3739663"/>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sp>
            <p:nvSpPr>
              <p:cNvPr id="51" name="Isosceles Triangle 50">
                <a:extLst>
                  <a:ext uri="{FF2B5EF4-FFF2-40B4-BE49-F238E27FC236}">
                    <a16:creationId xmlns:a16="http://schemas.microsoft.com/office/drawing/2014/main" id="{24ED670C-8353-4060-9240-6E7DB1DD8260}"/>
                  </a:ext>
                </a:extLst>
              </p:cNvPr>
              <p:cNvSpPr/>
              <p:nvPr/>
            </p:nvSpPr>
            <p:spPr bwMode="auto">
              <a:xfrm flipH="1" flipV="1">
                <a:off x="9062825" y="3711088"/>
                <a:ext cx="127628" cy="110024"/>
              </a:xfrm>
              <a:prstGeom prst="triangl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Semilight"/>
                  <a:ea typeface="+mn-ea"/>
                  <a:cs typeface="Segoe UI" pitchFamily="34" charset="0"/>
                </a:endParaRPr>
              </a:p>
            </p:txBody>
          </p:sp>
        </p:grpSp>
        <p:grpSp>
          <p:nvGrpSpPr>
            <p:cNvPr id="68" name="Group 67">
              <a:extLst>
                <a:ext uri="{FF2B5EF4-FFF2-40B4-BE49-F238E27FC236}">
                  <a16:creationId xmlns:a16="http://schemas.microsoft.com/office/drawing/2014/main" id="{BFCF2F9A-8497-42FE-B9C5-BEF9D8AAB471}"/>
                </a:ext>
              </a:extLst>
            </p:cNvPr>
            <p:cNvGrpSpPr/>
            <p:nvPr/>
          </p:nvGrpSpPr>
          <p:grpSpPr>
            <a:xfrm>
              <a:off x="3280406" y="2279090"/>
              <a:ext cx="2587752" cy="2587752"/>
              <a:chOff x="3280406" y="2573004"/>
              <a:chExt cx="2587752" cy="2587752"/>
            </a:xfrm>
          </p:grpSpPr>
          <p:pic>
            <p:nvPicPr>
              <p:cNvPr id="65" name="Picture 64" descr="A picture containing person, woman, man, standing&#10;&#10;Description automatically generated">
                <a:extLst>
                  <a:ext uri="{FF2B5EF4-FFF2-40B4-BE49-F238E27FC236}">
                    <a16:creationId xmlns:a16="http://schemas.microsoft.com/office/drawing/2014/main" id="{0B66E5A2-B994-4A33-90A4-9F123DB962E3}"/>
                  </a:ext>
                </a:extLst>
              </p:cNvPr>
              <p:cNvPicPr>
                <a:picLocks noChangeAspect="1"/>
              </p:cNvPicPr>
              <p:nvPr/>
            </p:nvPicPr>
            <p:blipFill rotWithShape="1">
              <a:blip r:embed="rId3">
                <a:alphaModFix amt="60000"/>
              </a:blip>
              <a:srcRect l="43046" t="16101" r="1020" b="-2"/>
              <a:stretch/>
            </p:blipFill>
            <p:spPr>
              <a:xfrm>
                <a:off x="3280406" y="2573004"/>
                <a:ext cx="2587752" cy="2587752"/>
              </a:xfrm>
              <a:prstGeom prst="ellipse">
                <a:avLst/>
              </a:prstGeom>
            </p:spPr>
          </p:pic>
          <p:sp>
            <p:nvSpPr>
              <p:cNvPr id="53" name="TextBox 52">
                <a:extLst>
                  <a:ext uri="{FF2B5EF4-FFF2-40B4-BE49-F238E27FC236}">
                    <a16:creationId xmlns:a16="http://schemas.microsoft.com/office/drawing/2014/main" id="{D0E48834-5A14-46A4-851A-D1E42497210E}"/>
                  </a:ext>
                </a:extLst>
              </p:cNvPr>
              <p:cNvSpPr txBox="1"/>
              <p:nvPr/>
            </p:nvSpPr>
            <p:spPr>
              <a:xfrm>
                <a:off x="3777178" y="3712580"/>
                <a:ext cx="1593385" cy="307777"/>
              </a:xfrm>
              <a:prstGeom prst="rect">
                <a:avLst/>
              </a:prstGeom>
              <a:noFill/>
              <a:ln>
                <a:noFill/>
              </a:ln>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outerShdw blurRad="482600" dir="2700000" algn="tl" rotWithShape="0">
                        <a:prstClr val="black"/>
                      </a:outerShdw>
                    </a:effectLst>
                    <a:uLnTx/>
                    <a:uFillTx/>
                    <a:latin typeface="Segoe UI Semibold"/>
                    <a:ea typeface="+mn-ea"/>
                    <a:cs typeface="+mn-cs"/>
                  </a:rPr>
                  <a:t>Data Scientist</a:t>
                </a:r>
              </a:p>
            </p:txBody>
          </p:sp>
        </p:grpSp>
        <p:grpSp>
          <p:nvGrpSpPr>
            <p:cNvPr id="69" name="Group 68">
              <a:extLst>
                <a:ext uri="{FF2B5EF4-FFF2-40B4-BE49-F238E27FC236}">
                  <a16:creationId xmlns:a16="http://schemas.microsoft.com/office/drawing/2014/main" id="{4BA41C3A-B6ED-4DD2-B878-011D07625E3B}"/>
                </a:ext>
              </a:extLst>
            </p:cNvPr>
            <p:cNvGrpSpPr/>
            <p:nvPr/>
          </p:nvGrpSpPr>
          <p:grpSpPr>
            <a:xfrm>
              <a:off x="6305166" y="2278267"/>
              <a:ext cx="2587752" cy="2587752"/>
              <a:chOff x="6305166" y="2572181"/>
              <a:chExt cx="2587752" cy="2587752"/>
            </a:xfrm>
          </p:grpSpPr>
          <p:pic>
            <p:nvPicPr>
              <p:cNvPr id="66" name="Picture 65">
                <a:extLst>
                  <a:ext uri="{FF2B5EF4-FFF2-40B4-BE49-F238E27FC236}">
                    <a16:creationId xmlns:a16="http://schemas.microsoft.com/office/drawing/2014/main" id="{29E33AC6-8AE3-4C08-954A-5F1FAE252A54}"/>
                  </a:ext>
                </a:extLst>
              </p:cNvPr>
              <p:cNvPicPr>
                <a:picLocks noChangeAspect="1"/>
              </p:cNvPicPr>
              <p:nvPr/>
            </p:nvPicPr>
            <p:blipFill rotWithShape="1">
              <a:blip r:embed="rId4">
                <a:alphaModFix amt="60000"/>
              </a:blip>
              <a:srcRect l="16715" r="16715"/>
              <a:stretch/>
            </p:blipFill>
            <p:spPr>
              <a:xfrm>
                <a:off x="6305166" y="2572181"/>
                <a:ext cx="2587752" cy="2587752"/>
              </a:xfrm>
              <a:prstGeom prst="ellipse">
                <a:avLst/>
              </a:prstGeom>
            </p:spPr>
          </p:pic>
          <p:sp>
            <p:nvSpPr>
              <p:cNvPr id="54" name="TextBox 53">
                <a:extLst>
                  <a:ext uri="{FF2B5EF4-FFF2-40B4-BE49-F238E27FC236}">
                    <a16:creationId xmlns:a16="http://schemas.microsoft.com/office/drawing/2014/main" id="{E5496992-C6B4-43A3-BA47-9C6692ED5A91}"/>
                  </a:ext>
                </a:extLst>
              </p:cNvPr>
              <p:cNvSpPr txBox="1"/>
              <p:nvPr/>
            </p:nvSpPr>
            <p:spPr>
              <a:xfrm>
                <a:off x="6750695" y="3712580"/>
                <a:ext cx="1697516" cy="307777"/>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outerShdw blurRad="482600" dir="2700000" algn="tl" rotWithShape="0">
                        <a:prstClr val="black"/>
                      </a:outerShdw>
                    </a:effectLst>
                    <a:uLnTx/>
                    <a:uFillTx/>
                    <a:latin typeface="Segoe UI Semibold"/>
                    <a:ea typeface="+mn-ea"/>
                    <a:cs typeface="+mn-cs"/>
                  </a:rPr>
                  <a:t>IT Professional</a:t>
                </a:r>
              </a:p>
            </p:txBody>
          </p:sp>
        </p:grpSp>
      </p:grpSp>
      <p:grpSp>
        <p:nvGrpSpPr>
          <p:cNvPr id="61" name="Group 60">
            <a:extLst>
              <a:ext uri="{FF2B5EF4-FFF2-40B4-BE49-F238E27FC236}">
                <a16:creationId xmlns:a16="http://schemas.microsoft.com/office/drawing/2014/main" id="{86314DF0-C205-4F76-BBED-ACDE8512F41C}"/>
              </a:ext>
            </a:extLst>
          </p:cNvPr>
          <p:cNvGrpSpPr/>
          <p:nvPr/>
        </p:nvGrpSpPr>
        <p:grpSpPr>
          <a:xfrm>
            <a:off x="1895918" y="5551987"/>
            <a:ext cx="8400165" cy="304800"/>
            <a:chOff x="1990725" y="5819775"/>
            <a:chExt cx="8400165" cy="304800"/>
          </a:xfrm>
        </p:grpSpPr>
        <p:sp>
          <p:nvSpPr>
            <p:cNvPr id="28" name="TextBox 27">
              <a:extLst>
                <a:ext uri="{FF2B5EF4-FFF2-40B4-BE49-F238E27FC236}">
                  <a16:creationId xmlns:a16="http://schemas.microsoft.com/office/drawing/2014/main" id="{3A174DCC-10B2-42D7-9813-1714390234C9}"/>
                </a:ext>
              </a:extLst>
            </p:cNvPr>
            <p:cNvSpPr txBox="1"/>
            <p:nvPr/>
          </p:nvSpPr>
          <p:spPr>
            <a:xfrm>
              <a:off x="1990725" y="5849065"/>
              <a:ext cx="2006575"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reproducibility</a:t>
              </a:r>
            </a:p>
          </p:txBody>
        </p:sp>
        <p:sp>
          <p:nvSpPr>
            <p:cNvPr id="30" name="TextBox 29">
              <a:extLst>
                <a:ext uri="{FF2B5EF4-FFF2-40B4-BE49-F238E27FC236}">
                  <a16:creationId xmlns:a16="http://schemas.microsoft.com/office/drawing/2014/main" id="{2CAF30AE-0FE4-4DF6-8C76-40F68164CAFB}"/>
                </a:ext>
              </a:extLst>
            </p:cNvPr>
            <p:cNvSpPr txBox="1"/>
            <p:nvPr/>
          </p:nvSpPr>
          <p:spPr>
            <a:xfrm>
              <a:off x="8829757" y="5849065"/>
              <a:ext cx="1561133"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retraining</a:t>
              </a:r>
            </a:p>
          </p:txBody>
        </p:sp>
        <p:sp>
          <p:nvSpPr>
            <p:cNvPr id="32" name="TextBox 31">
              <a:extLst>
                <a:ext uri="{FF2B5EF4-FFF2-40B4-BE49-F238E27FC236}">
                  <a16:creationId xmlns:a16="http://schemas.microsoft.com/office/drawing/2014/main" id="{D3A55694-60B3-4D24-BAFF-0238F1093130}"/>
                </a:ext>
              </a:extLst>
            </p:cNvPr>
            <p:cNvSpPr txBox="1"/>
            <p:nvPr/>
          </p:nvSpPr>
          <p:spPr>
            <a:xfrm>
              <a:off x="6560038" y="5849065"/>
              <a:ext cx="1771319"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deployment</a:t>
              </a:r>
            </a:p>
          </p:txBody>
        </p:sp>
        <p:sp>
          <p:nvSpPr>
            <p:cNvPr id="34" name="TextBox 33">
              <a:extLst>
                <a:ext uri="{FF2B5EF4-FFF2-40B4-BE49-F238E27FC236}">
                  <a16:creationId xmlns:a16="http://schemas.microsoft.com/office/drawing/2014/main" id="{827F291E-1953-4FA4-8208-3097F24D22D3}"/>
                </a:ext>
              </a:extLst>
            </p:cNvPr>
            <p:cNvSpPr txBox="1"/>
            <p:nvPr/>
          </p:nvSpPr>
          <p:spPr>
            <a:xfrm>
              <a:off x="4495698" y="5849065"/>
              <a:ext cx="1565942" cy="246221"/>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latin typeface="Segoe UI Semibold"/>
                  <a:ea typeface="+mn-ea"/>
                  <a:cs typeface="+mn-cs"/>
                </a:rPr>
                <a:t>Model validation</a:t>
              </a:r>
            </a:p>
          </p:txBody>
        </p:sp>
        <p:grpSp>
          <p:nvGrpSpPr>
            <p:cNvPr id="60" name="Group 59">
              <a:extLst>
                <a:ext uri="{FF2B5EF4-FFF2-40B4-BE49-F238E27FC236}">
                  <a16:creationId xmlns:a16="http://schemas.microsoft.com/office/drawing/2014/main" id="{CAA89EC3-DCCB-4B34-A2D4-5005E37A138A}"/>
                </a:ext>
              </a:extLst>
            </p:cNvPr>
            <p:cNvGrpSpPr/>
            <p:nvPr/>
          </p:nvGrpSpPr>
          <p:grpSpPr>
            <a:xfrm>
              <a:off x="4246499" y="5819775"/>
              <a:ext cx="4334057" cy="304800"/>
              <a:chOff x="4246499" y="5772150"/>
              <a:chExt cx="4334057" cy="400050"/>
            </a:xfrm>
          </p:grpSpPr>
          <p:cxnSp>
            <p:nvCxnSpPr>
              <p:cNvPr id="57" name="Straight Connector 56">
                <a:extLst>
                  <a:ext uri="{FF2B5EF4-FFF2-40B4-BE49-F238E27FC236}">
                    <a16:creationId xmlns:a16="http://schemas.microsoft.com/office/drawing/2014/main" id="{C7F8FACB-2595-4F3A-83BF-7EBC7E7A6330}"/>
                  </a:ext>
                </a:extLst>
              </p:cNvPr>
              <p:cNvCxnSpPr>
                <a:cxnSpLocks/>
              </p:cNvCxnSpPr>
              <p:nvPr/>
            </p:nvCxnSpPr>
            <p:spPr>
              <a:xfrm>
                <a:off x="4246499"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9541FF-A9F1-4F3F-8F99-AE5ECC2460E8}"/>
                  </a:ext>
                </a:extLst>
              </p:cNvPr>
              <p:cNvCxnSpPr>
                <a:cxnSpLocks/>
              </p:cNvCxnSpPr>
              <p:nvPr/>
            </p:nvCxnSpPr>
            <p:spPr>
              <a:xfrm>
                <a:off x="6310839"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2118B25-FCAF-4F36-9749-F29871E5DC0C}"/>
                  </a:ext>
                </a:extLst>
              </p:cNvPr>
              <p:cNvCxnSpPr>
                <a:cxnSpLocks/>
              </p:cNvCxnSpPr>
              <p:nvPr/>
            </p:nvCxnSpPr>
            <p:spPr>
              <a:xfrm>
                <a:off x="8580556" y="5772150"/>
                <a:ext cx="0" cy="40005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6" name="Title 5">
            <a:extLst>
              <a:ext uri="{FF2B5EF4-FFF2-40B4-BE49-F238E27FC236}">
                <a16:creationId xmlns:a16="http://schemas.microsoft.com/office/drawing/2014/main" id="{2B3DBBBD-CA9E-4684-992F-2E67F2948F6F}"/>
              </a:ext>
            </a:extLst>
          </p:cNvPr>
          <p:cNvSpPr>
            <a:spLocks noGrp="1"/>
          </p:cNvSpPr>
          <p:nvPr>
            <p:ph type="title"/>
          </p:nvPr>
        </p:nvSpPr>
        <p:spPr>
          <a:xfrm>
            <a:off x="588263" y="457200"/>
            <a:ext cx="11018520" cy="553998"/>
          </a:xfrm>
        </p:spPr>
        <p:txBody>
          <a:bodyPr/>
          <a:lstStyle/>
          <a:p>
            <a:r>
              <a:rPr lang="en-US" dirty="0" err="1"/>
              <a:t>MLOps</a:t>
            </a:r>
            <a:endParaRPr lang="en-US" dirty="0"/>
          </a:p>
        </p:txBody>
      </p:sp>
    </p:spTree>
    <p:extLst>
      <p:ext uri="{BB962C8B-B14F-4D97-AF65-F5344CB8AC3E}">
        <p14:creationId xmlns:p14="http://schemas.microsoft.com/office/powerpoint/2010/main" val="35207277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42" presetClass="path" presetSubtype="0" decel="100000" fill="hold" nodeType="withEffect">
                                  <p:stCondLst>
                                    <p:cond delay="800"/>
                                  </p:stCondLst>
                                  <p:childTnLst>
                                    <p:animMotion origin="layout" path="M 0 -2.96296E-6 L 0 0.01898 " pathEditMode="relative" rAng="0" ptsTypes="AA">
                                      <p:cBhvr>
                                        <p:cTn id="9" dur="700" spd="-100000" fill="hold"/>
                                        <p:tgtEl>
                                          <p:spTgt spid="6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2" name="Group 461">
            <a:extLst>
              <a:ext uri="{FF2B5EF4-FFF2-40B4-BE49-F238E27FC236}">
                <a16:creationId xmlns:a16="http://schemas.microsoft.com/office/drawing/2014/main" id="{DF594D36-88F1-43FE-A2B1-E609FBF799A3}"/>
              </a:ext>
            </a:extLst>
          </p:cNvPr>
          <p:cNvGrpSpPr/>
          <p:nvPr/>
        </p:nvGrpSpPr>
        <p:grpSpPr>
          <a:xfrm>
            <a:off x="1388284" y="1598324"/>
            <a:ext cx="9415434" cy="4840365"/>
            <a:chOff x="1388284" y="1418598"/>
            <a:chExt cx="9415434" cy="4840365"/>
          </a:xfrm>
          <a:solidFill>
            <a:srgbClr val="2F2F2F"/>
          </a:solidFill>
        </p:grpSpPr>
        <p:grpSp>
          <p:nvGrpSpPr>
            <p:cNvPr id="468" name="Group 467"/>
            <p:cNvGrpSpPr/>
            <p:nvPr/>
          </p:nvGrpSpPr>
          <p:grpSpPr>
            <a:xfrm>
              <a:off x="3380789" y="3868969"/>
              <a:ext cx="1506501" cy="2389994"/>
              <a:chOff x="3205646" y="3711470"/>
              <a:chExt cx="1667212" cy="2644956"/>
            </a:xfrm>
            <a:grpFill/>
          </p:grpSpPr>
          <p:grpSp>
            <p:nvGrpSpPr>
              <p:cNvPr id="469" name="Group 468"/>
              <p:cNvGrpSpPr/>
              <p:nvPr/>
            </p:nvGrpSpPr>
            <p:grpSpPr>
              <a:xfrm>
                <a:off x="3205646" y="3888169"/>
                <a:ext cx="1667212" cy="2468257"/>
                <a:chOff x="3072359" y="3597524"/>
                <a:chExt cx="1667211" cy="2468254"/>
              </a:xfrm>
              <a:grpFill/>
            </p:grpSpPr>
            <p:grpSp>
              <p:nvGrpSpPr>
                <p:cNvPr id="476" name="Group 475"/>
                <p:cNvGrpSpPr/>
                <p:nvPr/>
              </p:nvGrpSpPr>
              <p:grpSpPr>
                <a:xfrm>
                  <a:off x="3457540" y="3784735"/>
                  <a:ext cx="1282030" cy="2202342"/>
                  <a:chOff x="2361670" y="2704250"/>
                  <a:chExt cx="1047980" cy="1570321"/>
                </a:xfrm>
                <a:grpFill/>
                <a:effectLst/>
              </p:grpSpPr>
              <p:sp>
                <p:nvSpPr>
                  <p:cNvPr id="499" name="Freeform 94"/>
                  <p:cNvSpPr>
                    <a:spLocks/>
                  </p:cNvSpPr>
                  <p:nvPr/>
                </p:nvSpPr>
                <p:spPr bwMode="auto">
                  <a:xfrm>
                    <a:off x="2478228" y="2860751"/>
                    <a:ext cx="931422" cy="875757"/>
                  </a:xfrm>
                  <a:custGeom>
                    <a:avLst/>
                    <a:gdLst/>
                    <a:ahLst/>
                    <a:cxnLst>
                      <a:cxn ang="0">
                        <a:pos x="366" y="36"/>
                      </a:cxn>
                      <a:cxn ang="0">
                        <a:pos x="378" y="70"/>
                      </a:cxn>
                      <a:cxn ang="0">
                        <a:pos x="362" y="100"/>
                      </a:cxn>
                      <a:cxn ang="0">
                        <a:pos x="388" y="78"/>
                      </a:cxn>
                      <a:cxn ang="0">
                        <a:pos x="402" y="98"/>
                      </a:cxn>
                      <a:cxn ang="0">
                        <a:pos x="404" y="108"/>
                      </a:cxn>
                      <a:cxn ang="0">
                        <a:pos x="420" y="92"/>
                      </a:cxn>
                      <a:cxn ang="0">
                        <a:pos x="472" y="114"/>
                      </a:cxn>
                      <a:cxn ang="0">
                        <a:pos x="476" y="126"/>
                      </a:cxn>
                      <a:cxn ang="0">
                        <a:pos x="516" y="130"/>
                      </a:cxn>
                      <a:cxn ang="0">
                        <a:pos x="572" y="152"/>
                      </a:cxn>
                      <a:cxn ang="0">
                        <a:pos x="614" y="174"/>
                      </a:cxn>
                      <a:cxn ang="0">
                        <a:pos x="600" y="246"/>
                      </a:cxn>
                      <a:cxn ang="0">
                        <a:pos x="570" y="286"/>
                      </a:cxn>
                      <a:cxn ang="0">
                        <a:pos x="556" y="322"/>
                      </a:cxn>
                      <a:cxn ang="0">
                        <a:pos x="544" y="392"/>
                      </a:cxn>
                      <a:cxn ang="0">
                        <a:pos x="512" y="446"/>
                      </a:cxn>
                      <a:cxn ang="0">
                        <a:pos x="454" y="468"/>
                      </a:cxn>
                      <a:cxn ang="0">
                        <a:pos x="408" y="494"/>
                      </a:cxn>
                      <a:cxn ang="0">
                        <a:pos x="398" y="550"/>
                      </a:cxn>
                      <a:cxn ang="0">
                        <a:pos x="374" y="588"/>
                      </a:cxn>
                      <a:cxn ang="0">
                        <a:pos x="352" y="606"/>
                      </a:cxn>
                      <a:cxn ang="0">
                        <a:pos x="370" y="584"/>
                      </a:cxn>
                      <a:cxn ang="0">
                        <a:pos x="352" y="596"/>
                      </a:cxn>
                      <a:cxn ang="0">
                        <a:pos x="342" y="622"/>
                      </a:cxn>
                      <a:cxn ang="0">
                        <a:pos x="330" y="622"/>
                      </a:cxn>
                      <a:cxn ang="0">
                        <a:pos x="286" y="590"/>
                      </a:cxn>
                      <a:cxn ang="0">
                        <a:pos x="300" y="540"/>
                      </a:cxn>
                      <a:cxn ang="0">
                        <a:pos x="322" y="502"/>
                      </a:cxn>
                      <a:cxn ang="0">
                        <a:pos x="314" y="474"/>
                      </a:cxn>
                      <a:cxn ang="0">
                        <a:pos x="290" y="446"/>
                      </a:cxn>
                      <a:cxn ang="0">
                        <a:pos x="256" y="414"/>
                      </a:cxn>
                      <a:cxn ang="0">
                        <a:pos x="260" y="376"/>
                      </a:cxn>
                      <a:cxn ang="0">
                        <a:pos x="220" y="342"/>
                      </a:cxn>
                      <a:cxn ang="0">
                        <a:pos x="214" y="302"/>
                      </a:cxn>
                      <a:cxn ang="0">
                        <a:pos x="162" y="282"/>
                      </a:cxn>
                      <a:cxn ang="0">
                        <a:pos x="116" y="244"/>
                      </a:cxn>
                      <a:cxn ang="0">
                        <a:pos x="60" y="256"/>
                      </a:cxn>
                      <a:cxn ang="0">
                        <a:pos x="48" y="238"/>
                      </a:cxn>
                      <a:cxn ang="0">
                        <a:pos x="8" y="222"/>
                      </a:cxn>
                      <a:cxn ang="0">
                        <a:pos x="26" y="160"/>
                      </a:cxn>
                      <a:cxn ang="0">
                        <a:pos x="70" y="120"/>
                      </a:cxn>
                      <a:cxn ang="0">
                        <a:pos x="66" y="72"/>
                      </a:cxn>
                      <a:cxn ang="0">
                        <a:pos x="92" y="56"/>
                      </a:cxn>
                      <a:cxn ang="0">
                        <a:pos x="130" y="72"/>
                      </a:cxn>
                      <a:cxn ang="0">
                        <a:pos x="168" y="44"/>
                      </a:cxn>
                      <a:cxn ang="0">
                        <a:pos x="154" y="18"/>
                      </a:cxn>
                      <a:cxn ang="0">
                        <a:pos x="194" y="18"/>
                      </a:cxn>
                      <a:cxn ang="0">
                        <a:pos x="228" y="22"/>
                      </a:cxn>
                      <a:cxn ang="0">
                        <a:pos x="244" y="64"/>
                      </a:cxn>
                      <a:cxn ang="0">
                        <a:pos x="276" y="54"/>
                      </a:cxn>
                      <a:cxn ang="0">
                        <a:pos x="290" y="44"/>
                      </a:cxn>
                      <a:cxn ang="0">
                        <a:pos x="332" y="48"/>
                      </a:cxn>
                    </a:cxnLst>
                    <a:rect l="0" t="0" r="r" b="b"/>
                    <a:pathLst>
                      <a:path w="620" h="638">
                        <a:moveTo>
                          <a:pt x="356" y="18"/>
                        </a:moveTo>
                        <a:lnTo>
                          <a:pt x="362" y="20"/>
                        </a:lnTo>
                        <a:lnTo>
                          <a:pt x="366" y="24"/>
                        </a:lnTo>
                        <a:lnTo>
                          <a:pt x="364" y="28"/>
                        </a:lnTo>
                        <a:lnTo>
                          <a:pt x="366" y="36"/>
                        </a:lnTo>
                        <a:lnTo>
                          <a:pt x="368" y="44"/>
                        </a:lnTo>
                        <a:lnTo>
                          <a:pt x="376" y="54"/>
                        </a:lnTo>
                        <a:lnTo>
                          <a:pt x="382" y="60"/>
                        </a:lnTo>
                        <a:lnTo>
                          <a:pt x="382" y="68"/>
                        </a:lnTo>
                        <a:lnTo>
                          <a:pt x="378" y="70"/>
                        </a:lnTo>
                        <a:lnTo>
                          <a:pt x="370" y="76"/>
                        </a:lnTo>
                        <a:lnTo>
                          <a:pt x="362" y="84"/>
                        </a:lnTo>
                        <a:lnTo>
                          <a:pt x="360" y="88"/>
                        </a:lnTo>
                        <a:lnTo>
                          <a:pt x="360" y="96"/>
                        </a:lnTo>
                        <a:lnTo>
                          <a:pt x="362" y="100"/>
                        </a:lnTo>
                        <a:lnTo>
                          <a:pt x="368" y="98"/>
                        </a:lnTo>
                        <a:lnTo>
                          <a:pt x="372" y="92"/>
                        </a:lnTo>
                        <a:lnTo>
                          <a:pt x="372" y="82"/>
                        </a:lnTo>
                        <a:lnTo>
                          <a:pt x="380" y="78"/>
                        </a:lnTo>
                        <a:lnTo>
                          <a:pt x="388" y="78"/>
                        </a:lnTo>
                        <a:lnTo>
                          <a:pt x="392" y="82"/>
                        </a:lnTo>
                        <a:lnTo>
                          <a:pt x="400" y="84"/>
                        </a:lnTo>
                        <a:lnTo>
                          <a:pt x="404" y="88"/>
                        </a:lnTo>
                        <a:lnTo>
                          <a:pt x="404" y="92"/>
                        </a:lnTo>
                        <a:lnTo>
                          <a:pt x="402" y="98"/>
                        </a:lnTo>
                        <a:lnTo>
                          <a:pt x="398" y="102"/>
                        </a:lnTo>
                        <a:lnTo>
                          <a:pt x="392" y="108"/>
                        </a:lnTo>
                        <a:lnTo>
                          <a:pt x="392" y="116"/>
                        </a:lnTo>
                        <a:lnTo>
                          <a:pt x="396" y="116"/>
                        </a:lnTo>
                        <a:lnTo>
                          <a:pt x="404" y="108"/>
                        </a:lnTo>
                        <a:lnTo>
                          <a:pt x="406" y="108"/>
                        </a:lnTo>
                        <a:lnTo>
                          <a:pt x="408" y="104"/>
                        </a:lnTo>
                        <a:lnTo>
                          <a:pt x="410" y="98"/>
                        </a:lnTo>
                        <a:lnTo>
                          <a:pt x="414" y="94"/>
                        </a:lnTo>
                        <a:lnTo>
                          <a:pt x="420" y="92"/>
                        </a:lnTo>
                        <a:lnTo>
                          <a:pt x="426" y="94"/>
                        </a:lnTo>
                        <a:lnTo>
                          <a:pt x="440" y="98"/>
                        </a:lnTo>
                        <a:lnTo>
                          <a:pt x="448" y="104"/>
                        </a:lnTo>
                        <a:lnTo>
                          <a:pt x="462" y="110"/>
                        </a:lnTo>
                        <a:lnTo>
                          <a:pt x="472" y="114"/>
                        </a:lnTo>
                        <a:lnTo>
                          <a:pt x="472" y="120"/>
                        </a:lnTo>
                        <a:lnTo>
                          <a:pt x="468" y="126"/>
                        </a:lnTo>
                        <a:lnTo>
                          <a:pt x="466" y="134"/>
                        </a:lnTo>
                        <a:lnTo>
                          <a:pt x="468" y="134"/>
                        </a:lnTo>
                        <a:lnTo>
                          <a:pt x="476" y="126"/>
                        </a:lnTo>
                        <a:lnTo>
                          <a:pt x="482" y="124"/>
                        </a:lnTo>
                        <a:lnTo>
                          <a:pt x="488" y="122"/>
                        </a:lnTo>
                        <a:lnTo>
                          <a:pt x="496" y="124"/>
                        </a:lnTo>
                        <a:lnTo>
                          <a:pt x="506" y="128"/>
                        </a:lnTo>
                        <a:lnTo>
                          <a:pt x="516" y="130"/>
                        </a:lnTo>
                        <a:lnTo>
                          <a:pt x="528" y="130"/>
                        </a:lnTo>
                        <a:lnTo>
                          <a:pt x="538" y="132"/>
                        </a:lnTo>
                        <a:lnTo>
                          <a:pt x="548" y="134"/>
                        </a:lnTo>
                        <a:lnTo>
                          <a:pt x="560" y="142"/>
                        </a:lnTo>
                        <a:lnTo>
                          <a:pt x="572" y="152"/>
                        </a:lnTo>
                        <a:lnTo>
                          <a:pt x="582" y="160"/>
                        </a:lnTo>
                        <a:lnTo>
                          <a:pt x="592" y="166"/>
                        </a:lnTo>
                        <a:lnTo>
                          <a:pt x="602" y="164"/>
                        </a:lnTo>
                        <a:lnTo>
                          <a:pt x="610" y="164"/>
                        </a:lnTo>
                        <a:lnTo>
                          <a:pt x="614" y="174"/>
                        </a:lnTo>
                        <a:lnTo>
                          <a:pt x="620" y="190"/>
                        </a:lnTo>
                        <a:lnTo>
                          <a:pt x="620" y="206"/>
                        </a:lnTo>
                        <a:lnTo>
                          <a:pt x="618" y="224"/>
                        </a:lnTo>
                        <a:lnTo>
                          <a:pt x="608" y="236"/>
                        </a:lnTo>
                        <a:lnTo>
                          <a:pt x="600" y="246"/>
                        </a:lnTo>
                        <a:lnTo>
                          <a:pt x="580" y="264"/>
                        </a:lnTo>
                        <a:lnTo>
                          <a:pt x="580" y="272"/>
                        </a:lnTo>
                        <a:lnTo>
                          <a:pt x="578" y="278"/>
                        </a:lnTo>
                        <a:lnTo>
                          <a:pt x="574" y="282"/>
                        </a:lnTo>
                        <a:lnTo>
                          <a:pt x="570" y="286"/>
                        </a:lnTo>
                        <a:lnTo>
                          <a:pt x="562" y="290"/>
                        </a:lnTo>
                        <a:lnTo>
                          <a:pt x="556" y="294"/>
                        </a:lnTo>
                        <a:lnTo>
                          <a:pt x="554" y="302"/>
                        </a:lnTo>
                        <a:lnTo>
                          <a:pt x="554" y="310"/>
                        </a:lnTo>
                        <a:lnTo>
                          <a:pt x="556" y="322"/>
                        </a:lnTo>
                        <a:lnTo>
                          <a:pt x="556" y="338"/>
                        </a:lnTo>
                        <a:lnTo>
                          <a:pt x="554" y="350"/>
                        </a:lnTo>
                        <a:lnTo>
                          <a:pt x="552" y="366"/>
                        </a:lnTo>
                        <a:lnTo>
                          <a:pt x="548" y="376"/>
                        </a:lnTo>
                        <a:lnTo>
                          <a:pt x="544" y="392"/>
                        </a:lnTo>
                        <a:lnTo>
                          <a:pt x="536" y="408"/>
                        </a:lnTo>
                        <a:lnTo>
                          <a:pt x="528" y="420"/>
                        </a:lnTo>
                        <a:lnTo>
                          <a:pt x="524" y="434"/>
                        </a:lnTo>
                        <a:lnTo>
                          <a:pt x="518" y="440"/>
                        </a:lnTo>
                        <a:lnTo>
                          <a:pt x="512" y="446"/>
                        </a:lnTo>
                        <a:lnTo>
                          <a:pt x="508" y="452"/>
                        </a:lnTo>
                        <a:lnTo>
                          <a:pt x="494" y="456"/>
                        </a:lnTo>
                        <a:lnTo>
                          <a:pt x="482" y="456"/>
                        </a:lnTo>
                        <a:lnTo>
                          <a:pt x="464" y="458"/>
                        </a:lnTo>
                        <a:lnTo>
                          <a:pt x="454" y="468"/>
                        </a:lnTo>
                        <a:lnTo>
                          <a:pt x="446" y="472"/>
                        </a:lnTo>
                        <a:lnTo>
                          <a:pt x="438" y="472"/>
                        </a:lnTo>
                        <a:lnTo>
                          <a:pt x="430" y="480"/>
                        </a:lnTo>
                        <a:lnTo>
                          <a:pt x="418" y="484"/>
                        </a:lnTo>
                        <a:lnTo>
                          <a:pt x="408" y="494"/>
                        </a:lnTo>
                        <a:lnTo>
                          <a:pt x="404" y="502"/>
                        </a:lnTo>
                        <a:lnTo>
                          <a:pt x="402" y="516"/>
                        </a:lnTo>
                        <a:lnTo>
                          <a:pt x="402" y="526"/>
                        </a:lnTo>
                        <a:lnTo>
                          <a:pt x="404" y="542"/>
                        </a:lnTo>
                        <a:lnTo>
                          <a:pt x="398" y="550"/>
                        </a:lnTo>
                        <a:lnTo>
                          <a:pt x="390" y="560"/>
                        </a:lnTo>
                        <a:lnTo>
                          <a:pt x="384" y="566"/>
                        </a:lnTo>
                        <a:lnTo>
                          <a:pt x="380" y="574"/>
                        </a:lnTo>
                        <a:lnTo>
                          <a:pt x="376" y="584"/>
                        </a:lnTo>
                        <a:lnTo>
                          <a:pt x="374" y="588"/>
                        </a:lnTo>
                        <a:lnTo>
                          <a:pt x="370" y="592"/>
                        </a:lnTo>
                        <a:lnTo>
                          <a:pt x="366" y="600"/>
                        </a:lnTo>
                        <a:lnTo>
                          <a:pt x="360" y="604"/>
                        </a:lnTo>
                        <a:lnTo>
                          <a:pt x="352" y="610"/>
                        </a:lnTo>
                        <a:lnTo>
                          <a:pt x="352" y="606"/>
                        </a:lnTo>
                        <a:lnTo>
                          <a:pt x="352" y="604"/>
                        </a:lnTo>
                        <a:lnTo>
                          <a:pt x="356" y="600"/>
                        </a:lnTo>
                        <a:lnTo>
                          <a:pt x="360" y="596"/>
                        </a:lnTo>
                        <a:lnTo>
                          <a:pt x="366" y="590"/>
                        </a:lnTo>
                        <a:lnTo>
                          <a:pt x="370" y="584"/>
                        </a:lnTo>
                        <a:lnTo>
                          <a:pt x="368" y="580"/>
                        </a:lnTo>
                        <a:lnTo>
                          <a:pt x="364" y="582"/>
                        </a:lnTo>
                        <a:lnTo>
                          <a:pt x="360" y="586"/>
                        </a:lnTo>
                        <a:lnTo>
                          <a:pt x="356" y="592"/>
                        </a:lnTo>
                        <a:lnTo>
                          <a:pt x="352" y="596"/>
                        </a:lnTo>
                        <a:lnTo>
                          <a:pt x="348" y="600"/>
                        </a:lnTo>
                        <a:lnTo>
                          <a:pt x="348" y="606"/>
                        </a:lnTo>
                        <a:lnTo>
                          <a:pt x="346" y="612"/>
                        </a:lnTo>
                        <a:lnTo>
                          <a:pt x="344" y="618"/>
                        </a:lnTo>
                        <a:lnTo>
                          <a:pt x="342" y="622"/>
                        </a:lnTo>
                        <a:lnTo>
                          <a:pt x="336" y="630"/>
                        </a:lnTo>
                        <a:lnTo>
                          <a:pt x="332" y="638"/>
                        </a:lnTo>
                        <a:lnTo>
                          <a:pt x="328" y="634"/>
                        </a:lnTo>
                        <a:lnTo>
                          <a:pt x="328" y="628"/>
                        </a:lnTo>
                        <a:lnTo>
                          <a:pt x="330" y="622"/>
                        </a:lnTo>
                        <a:lnTo>
                          <a:pt x="326" y="614"/>
                        </a:lnTo>
                        <a:lnTo>
                          <a:pt x="320" y="610"/>
                        </a:lnTo>
                        <a:lnTo>
                          <a:pt x="308" y="600"/>
                        </a:lnTo>
                        <a:lnTo>
                          <a:pt x="294" y="592"/>
                        </a:lnTo>
                        <a:lnTo>
                          <a:pt x="286" y="590"/>
                        </a:lnTo>
                        <a:lnTo>
                          <a:pt x="278" y="580"/>
                        </a:lnTo>
                        <a:lnTo>
                          <a:pt x="268" y="572"/>
                        </a:lnTo>
                        <a:lnTo>
                          <a:pt x="270" y="568"/>
                        </a:lnTo>
                        <a:lnTo>
                          <a:pt x="276" y="564"/>
                        </a:lnTo>
                        <a:lnTo>
                          <a:pt x="300" y="540"/>
                        </a:lnTo>
                        <a:lnTo>
                          <a:pt x="308" y="534"/>
                        </a:lnTo>
                        <a:lnTo>
                          <a:pt x="316" y="530"/>
                        </a:lnTo>
                        <a:lnTo>
                          <a:pt x="320" y="524"/>
                        </a:lnTo>
                        <a:lnTo>
                          <a:pt x="324" y="512"/>
                        </a:lnTo>
                        <a:lnTo>
                          <a:pt x="322" y="502"/>
                        </a:lnTo>
                        <a:lnTo>
                          <a:pt x="318" y="498"/>
                        </a:lnTo>
                        <a:lnTo>
                          <a:pt x="308" y="496"/>
                        </a:lnTo>
                        <a:lnTo>
                          <a:pt x="308" y="490"/>
                        </a:lnTo>
                        <a:lnTo>
                          <a:pt x="312" y="482"/>
                        </a:lnTo>
                        <a:lnTo>
                          <a:pt x="314" y="474"/>
                        </a:lnTo>
                        <a:lnTo>
                          <a:pt x="308" y="472"/>
                        </a:lnTo>
                        <a:lnTo>
                          <a:pt x="300" y="474"/>
                        </a:lnTo>
                        <a:lnTo>
                          <a:pt x="292" y="466"/>
                        </a:lnTo>
                        <a:lnTo>
                          <a:pt x="288" y="456"/>
                        </a:lnTo>
                        <a:lnTo>
                          <a:pt x="290" y="446"/>
                        </a:lnTo>
                        <a:lnTo>
                          <a:pt x="284" y="442"/>
                        </a:lnTo>
                        <a:lnTo>
                          <a:pt x="274" y="440"/>
                        </a:lnTo>
                        <a:lnTo>
                          <a:pt x="266" y="442"/>
                        </a:lnTo>
                        <a:lnTo>
                          <a:pt x="256" y="442"/>
                        </a:lnTo>
                        <a:lnTo>
                          <a:pt x="256" y="414"/>
                        </a:lnTo>
                        <a:lnTo>
                          <a:pt x="252" y="406"/>
                        </a:lnTo>
                        <a:lnTo>
                          <a:pt x="256" y="402"/>
                        </a:lnTo>
                        <a:lnTo>
                          <a:pt x="252" y="396"/>
                        </a:lnTo>
                        <a:lnTo>
                          <a:pt x="260" y="382"/>
                        </a:lnTo>
                        <a:lnTo>
                          <a:pt x="260" y="376"/>
                        </a:lnTo>
                        <a:lnTo>
                          <a:pt x="258" y="366"/>
                        </a:lnTo>
                        <a:lnTo>
                          <a:pt x="248" y="362"/>
                        </a:lnTo>
                        <a:lnTo>
                          <a:pt x="246" y="350"/>
                        </a:lnTo>
                        <a:lnTo>
                          <a:pt x="248" y="342"/>
                        </a:lnTo>
                        <a:lnTo>
                          <a:pt x="220" y="342"/>
                        </a:lnTo>
                        <a:lnTo>
                          <a:pt x="218" y="330"/>
                        </a:lnTo>
                        <a:lnTo>
                          <a:pt x="218" y="326"/>
                        </a:lnTo>
                        <a:lnTo>
                          <a:pt x="220" y="322"/>
                        </a:lnTo>
                        <a:lnTo>
                          <a:pt x="218" y="314"/>
                        </a:lnTo>
                        <a:lnTo>
                          <a:pt x="214" y="302"/>
                        </a:lnTo>
                        <a:lnTo>
                          <a:pt x="196" y="298"/>
                        </a:lnTo>
                        <a:lnTo>
                          <a:pt x="184" y="292"/>
                        </a:lnTo>
                        <a:lnTo>
                          <a:pt x="176" y="290"/>
                        </a:lnTo>
                        <a:lnTo>
                          <a:pt x="172" y="284"/>
                        </a:lnTo>
                        <a:lnTo>
                          <a:pt x="162" y="282"/>
                        </a:lnTo>
                        <a:lnTo>
                          <a:pt x="152" y="280"/>
                        </a:lnTo>
                        <a:lnTo>
                          <a:pt x="140" y="268"/>
                        </a:lnTo>
                        <a:lnTo>
                          <a:pt x="138" y="240"/>
                        </a:lnTo>
                        <a:lnTo>
                          <a:pt x="126" y="240"/>
                        </a:lnTo>
                        <a:lnTo>
                          <a:pt x="116" y="244"/>
                        </a:lnTo>
                        <a:lnTo>
                          <a:pt x="114" y="244"/>
                        </a:lnTo>
                        <a:lnTo>
                          <a:pt x="106" y="250"/>
                        </a:lnTo>
                        <a:lnTo>
                          <a:pt x="92" y="256"/>
                        </a:lnTo>
                        <a:lnTo>
                          <a:pt x="72" y="258"/>
                        </a:lnTo>
                        <a:lnTo>
                          <a:pt x="60" y="256"/>
                        </a:lnTo>
                        <a:lnTo>
                          <a:pt x="54" y="256"/>
                        </a:lnTo>
                        <a:lnTo>
                          <a:pt x="52" y="250"/>
                        </a:lnTo>
                        <a:lnTo>
                          <a:pt x="56" y="238"/>
                        </a:lnTo>
                        <a:lnTo>
                          <a:pt x="54" y="232"/>
                        </a:lnTo>
                        <a:lnTo>
                          <a:pt x="48" y="238"/>
                        </a:lnTo>
                        <a:lnTo>
                          <a:pt x="38" y="242"/>
                        </a:lnTo>
                        <a:lnTo>
                          <a:pt x="36" y="244"/>
                        </a:lnTo>
                        <a:lnTo>
                          <a:pt x="28" y="242"/>
                        </a:lnTo>
                        <a:lnTo>
                          <a:pt x="18" y="232"/>
                        </a:lnTo>
                        <a:lnTo>
                          <a:pt x="8" y="222"/>
                        </a:lnTo>
                        <a:lnTo>
                          <a:pt x="0" y="200"/>
                        </a:lnTo>
                        <a:lnTo>
                          <a:pt x="8" y="188"/>
                        </a:lnTo>
                        <a:lnTo>
                          <a:pt x="14" y="182"/>
                        </a:lnTo>
                        <a:lnTo>
                          <a:pt x="16" y="172"/>
                        </a:lnTo>
                        <a:lnTo>
                          <a:pt x="26" y="160"/>
                        </a:lnTo>
                        <a:lnTo>
                          <a:pt x="40" y="154"/>
                        </a:lnTo>
                        <a:lnTo>
                          <a:pt x="62" y="152"/>
                        </a:lnTo>
                        <a:lnTo>
                          <a:pt x="68" y="138"/>
                        </a:lnTo>
                        <a:lnTo>
                          <a:pt x="68" y="126"/>
                        </a:lnTo>
                        <a:lnTo>
                          <a:pt x="70" y="120"/>
                        </a:lnTo>
                        <a:lnTo>
                          <a:pt x="72" y="106"/>
                        </a:lnTo>
                        <a:lnTo>
                          <a:pt x="70" y="94"/>
                        </a:lnTo>
                        <a:lnTo>
                          <a:pt x="64" y="86"/>
                        </a:lnTo>
                        <a:lnTo>
                          <a:pt x="64" y="74"/>
                        </a:lnTo>
                        <a:lnTo>
                          <a:pt x="66" y="72"/>
                        </a:lnTo>
                        <a:lnTo>
                          <a:pt x="76" y="74"/>
                        </a:lnTo>
                        <a:lnTo>
                          <a:pt x="76" y="68"/>
                        </a:lnTo>
                        <a:lnTo>
                          <a:pt x="64" y="64"/>
                        </a:lnTo>
                        <a:lnTo>
                          <a:pt x="64" y="58"/>
                        </a:lnTo>
                        <a:lnTo>
                          <a:pt x="92" y="56"/>
                        </a:lnTo>
                        <a:lnTo>
                          <a:pt x="102" y="54"/>
                        </a:lnTo>
                        <a:lnTo>
                          <a:pt x="108" y="56"/>
                        </a:lnTo>
                        <a:lnTo>
                          <a:pt x="112" y="62"/>
                        </a:lnTo>
                        <a:lnTo>
                          <a:pt x="120" y="70"/>
                        </a:lnTo>
                        <a:lnTo>
                          <a:pt x="130" y="72"/>
                        </a:lnTo>
                        <a:lnTo>
                          <a:pt x="144" y="68"/>
                        </a:lnTo>
                        <a:lnTo>
                          <a:pt x="150" y="62"/>
                        </a:lnTo>
                        <a:lnTo>
                          <a:pt x="156" y="56"/>
                        </a:lnTo>
                        <a:lnTo>
                          <a:pt x="168" y="52"/>
                        </a:lnTo>
                        <a:lnTo>
                          <a:pt x="168" y="44"/>
                        </a:lnTo>
                        <a:lnTo>
                          <a:pt x="162" y="44"/>
                        </a:lnTo>
                        <a:lnTo>
                          <a:pt x="156" y="36"/>
                        </a:lnTo>
                        <a:lnTo>
                          <a:pt x="154" y="26"/>
                        </a:lnTo>
                        <a:lnTo>
                          <a:pt x="148" y="20"/>
                        </a:lnTo>
                        <a:lnTo>
                          <a:pt x="154" y="18"/>
                        </a:lnTo>
                        <a:lnTo>
                          <a:pt x="162" y="22"/>
                        </a:lnTo>
                        <a:lnTo>
                          <a:pt x="174" y="22"/>
                        </a:lnTo>
                        <a:lnTo>
                          <a:pt x="178" y="24"/>
                        </a:lnTo>
                        <a:lnTo>
                          <a:pt x="184" y="20"/>
                        </a:lnTo>
                        <a:lnTo>
                          <a:pt x="194" y="18"/>
                        </a:lnTo>
                        <a:lnTo>
                          <a:pt x="206" y="14"/>
                        </a:lnTo>
                        <a:lnTo>
                          <a:pt x="210" y="4"/>
                        </a:lnTo>
                        <a:lnTo>
                          <a:pt x="208" y="0"/>
                        </a:lnTo>
                        <a:lnTo>
                          <a:pt x="220" y="0"/>
                        </a:lnTo>
                        <a:lnTo>
                          <a:pt x="228" y="22"/>
                        </a:lnTo>
                        <a:lnTo>
                          <a:pt x="222" y="28"/>
                        </a:lnTo>
                        <a:lnTo>
                          <a:pt x="222" y="48"/>
                        </a:lnTo>
                        <a:lnTo>
                          <a:pt x="228" y="56"/>
                        </a:lnTo>
                        <a:lnTo>
                          <a:pt x="236" y="64"/>
                        </a:lnTo>
                        <a:lnTo>
                          <a:pt x="244" y="64"/>
                        </a:lnTo>
                        <a:lnTo>
                          <a:pt x="254" y="62"/>
                        </a:lnTo>
                        <a:lnTo>
                          <a:pt x="260" y="58"/>
                        </a:lnTo>
                        <a:lnTo>
                          <a:pt x="268" y="54"/>
                        </a:lnTo>
                        <a:lnTo>
                          <a:pt x="272" y="50"/>
                        </a:lnTo>
                        <a:lnTo>
                          <a:pt x="276" y="54"/>
                        </a:lnTo>
                        <a:lnTo>
                          <a:pt x="282" y="54"/>
                        </a:lnTo>
                        <a:lnTo>
                          <a:pt x="284" y="54"/>
                        </a:lnTo>
                        <a:lnTo>
                          <a:pt x="286" y="48"/>
                        </a:lnTo>
                        <a:lnTo>
                          <a:pt x="286" y="44"/>
                        </a:lnTo>
                        <a:lnTo>
                          <a:pt x="290" y="44"/>
                        </a:lnTo>
                        <a:lnTo>
                          <a:pt x="300" y="46"/>
                        </a:lnTo>
                        <a:lnTo>
                          <a:pt x="310" y="50"/>
                        </a:lnTo>
                        <a:lnTo>
                          <a:pt x="316" y="50"/>
                        </a:lnTo>
                        <a:lnTo>
                          <a:pt x="322" y="46"/>
                        </a:lnTo>
                        <a:lnTo>
                          <a:pt x="332" y="48"/>
                        </a:lnTo>
                        <a:lnTo>
                          <a:pt x="338" y="52"/>
                        </a:lnTo>
                        <a:lnTo>
                          <a:pt x="350" y="24"/>
                        </a:lnTo>
                        <a:lnTo>
                          <a:pt x="356"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500" name="Freeform 77"/>
                  <p:cNvSpPr>
                    <a:spLocks/>
                  </p:cNvSpPr>
                  <p:nvPr/>
                </p:nvSpPr>
                <p:spPr bwMode="auto">
                  <a:xfrm>
                    <a:off x="2361670" y="2704250"/>
                    <a:ext cx="279427" cy="365127"/>
                  </a:xfrm>
                  <a:custGeom>
                    <a:avLst/>
                    <a:gdLst/>
                    <a:ahLst/>
                    <a:cxnLst>
                      <a:cxn ang="0">
                        <a:pos x="30" y="72"/>
                      </a:cxn>
                      <a:cxn ang="0">
                        <a:pos x="34" y="58"/>
                      </a:cxn>
                      <a:cxn ang="0">
                        <a:pos x="50" y="42"/>
                      </a:cxn>
                      <a:cxn ang="0">
                        <a:pos x="54" y="28"/>
                      </a:cxn>
                      <a:cxn ang="0">
                        <a:pos x="74" y="20"/>
                      </a:cxn>
                      <a:cxn ang="0">
                        <a:pos x="88" y="16"/>
                      </a:cxn>
                      <a:cxn ang="0">
                        <a:pos x="104" y="6"/>
                      </a:cxn>
                      <a:cxn ang="0">
                        <a:pos x="116" y="0"/>
                      </a:cxn>
                      <a:cxn ang="0">
                        <a:pos x="118" y="10"/>
                      </a:cxn>
                      <a:cxn ang="0">
                        <a:pos x="106" y="18"/>
                      </a:cxn>
                      <a:cxn ang="0">
                        <a:pos x="92" y="34"/>
                      </a:cxn>
                      <a:cxn ang="0">
                        <a:pos x="92" y="54"/>
                      </a:cxn>
                      <a:cxn ang="0">
                        <a:pos x="100" y="64"/>
                      </a:cxn>
                      <a:cxn ang="0">
                        <a:pos x="102" y="82"/>
                      </a:cxn>
                      <a:cxn ang="0">
                        <a:pos x="136" y="84"/>
                      </a:cxn>
                      <a:cxn ang="0">
                        <a:pos x="176" y="96"/>
                      </a:cxn>
                      <a:cxn ang="0">
                        <a:pos x="176" y="110"/>
                      </a:cxn>
                      <a:cxn ang="0">
                        <a:pos x="176" y="128"/>
                      </a:cxn>
                      <a:cxn ang="0">
                        <a:pos x="178" y="136"/>
                      </a:cxn>
                      <a:cxn ang="0">
                        <a:pos x="180" y="150"/>
                      </a:cxn>
                      <a:cxn ang="0">
                        <a:pos x="184" y="162"/>
                      </a:cxn>
                      <a:cxn ang="0">
                        <a:pos x="178" y="168"/>
                      </a:cxn>
                      <a:cxn ang="0">
                        <a:pos x="168" y="170"/>
                      </a:cxn>
                      <a:cxn ang="0">
                        <a:pos x="140" y="172"/>
                      </a:cxn>
                      <a:cxn ang="0">
                        <a:pos x="138" y="176"/>
                      </a:cxn>
                      <a:cxn ang="0">
                        <a:pos x="146" y="180"/>
                      </a:cxn>
                      <a:cxn ang="0">
                        <a:pos x="152" y="188"/>
                      </a:cxn>
                      <a:cxn ang="0">
                        <a:pos x="142" y="186"/>
                      </a:cxn>
                      <a:cxn ang="0">
                        <a:pos x="140" y="200"/>
                      </a:cxn>
                      <a:cxn ang="0">
                        <a:pos x="148" y="220"/>
                      </a:cxn>
                      <a:cxn ang="0">
                        <a:pos x="144" y="252"/>
                      </a:cxn>
                      <a:cxn ang="0">
                        <a:pos x="132" y="262"/>
                      </a:cxn>
                      <a:cxn ang="0">
                        <a:pos x="136" y="246"/>
                      </a:cxn>
                      <a:cxn ang="0">
                        <a:pos x="132" y="234"/>
                      </a:cxn>
                      <a:cxn ang="0">
                        <a:pos x="86" y="224"/>
                      </a:cxn>
                      <a:cxn ang="0">
                        <a:pos x="64" y="200"/>
                      </a:cxn>
                      <a:cxn ang="0">
                        <a:pos x="38" y="192"/>
                      </a:cxn>
                      <a:cxn ang="0">
                        <a:pos x="16" y="186"/>
                      </a:cxn>
                      <a:cxn ang="0">
                        <a:pos x="4" y="168"/>
                      </a:cxn>
                      <a:cxn ang="0">
                        <a:pos x="12" y="158"/>
                      </a:cxn>
                      <a:cxn ang="0">
                        <a:pos x="24" y="138"/>
                      </a:cxn>
                      <a:cxn ang="0">
                        <a:pos x="24" y="110"/>
                      </a:cxn>
                      <a:cxn ang="0">
                        <a:pos x="20" y="90"/>
                      </a:cxn>
                      <a:cxn ang="0">
                        <a:pos x="26" y="72"/>
                      </a:cxn>
                    </a:cxnLst>
                    <a:rect l="0" t="0" r="r" b="b"/>
                    <a:pathLst>
                      <a:path w="186" h="266">
                        <a:moveTo>
                          <a:pt x="28" y="66"/>
                        </a:moveTo>
                        <a:lnTo>
                          <a:pt x="30" y="72"/>
                        </a:lnTo>
                        <a:lnTo>
                          <a:pt x="34" y="68"/>
                        </a:lnTo>
                        <a:lnTo>
                          <a:pt x="34" y="58"/>
                        </a:lnTo>
                        <a:lnTo>
                          <a:pt x="44" y="50"/>
                        </a:lnTo>
                        <a:lnTo>
                          <a:pt x="50" y="42"/>
                        </a:lnTo>
                        <a:lnTo>
                          <a:pt x="52" y="36"/>
                        </a:lnTo>
                        <a:lnTo>
                          <a:pt x="54" y="28"/>
                        </a:lnTo>
                        <a:lnTo>
                          <a:pt x="68" y="20"/>
                        </a:lnTo>
                        <a:lnTo>
                          <a:pt x="74" y="20"/>
                        </a:lnTo>
                        <a:lnTo>
                          <a:pt x="78" y="16"/>
                        </a:lnTo>
                        <a:lnTo>
                          <a:pt x="88" y="16"/>
                        </a:lnTo>
                        <a:lnTo>
                          <a:pt x="96" y="12"/>
                        </a:lnTo>
                        <a:lnTo>
                          <a:pt x="104" y="6"/>
                        </a:lnTo>
                        <a:lnTo>
                          <a:pt x="110" y="0"/>
                        </a:lnTo>
                        <a:lnTo>
                          <a:pt x="116" y="0"/>
                        </a:lnTo>
                        <a:lnTo>
                          <a:pt x="120" y="2"/>
                        </a:lnTo>
                        <a:lnTo>
                          <a:pt x="118" y="10"/>
                        </a:lnTo>
                        <a:lnTo>
                          <a:pt x="112" y="14"/>
                        </a:lnTo>
                        <a:lnTo>
                          <a:pt x="106" y="18"/>
                        </a:lnTo>
                        <a:lnTo>
                          <a:pt x="96" y="26"/>
                        </a:lnTo>
                        <a:lnTo>
                          <a:pt x="92" y="34"/>
                        </a:lnTo>
                        <a:lnTo>
                          <a:pt x="90" y="48"/>
                        </a:lnTo>
                        <a:lnTo>
                          <a:pt x="92" y="54"/>
                        </a:lnTo>
                        <a:lnTo>
                          <a:pt x="96" y="60"/>
                        </a:lnTo>
                        <a:lnTo>
                          <a:pt x="100" y="64"/>
                        </a:lnTo>
                        <a:lnTo>
                          <a:pt x="102" y="68"/>
                        </a:lnTo>
                        <a:lnTo>
                          <a:pt x="102" y="82"/>
                        </a:lnTo>
                        <a:lnTo>
                          <a:pt x="108" y="86"/>
                        </a:lnTo>
                        <a:lnTo>
                          <a:pt x="136" y="84"/>
                        </a:lnTo>
                        <a:lnTo>
                          <a:pt x="148" y="98"/>
                        </a:lnTo>
                        <a:lnTo>
                          <a:pt x="176" y="96"/>
                        </a:lnTo>
                        <a:lnTo>
                          <a:pt x="182" y="102"/>
                        </a:lnTo>
                        <a:lnTo>
                          <a:pt x="176" y="110"/>
                        </a:lnTo>
                        <a:lnTo>
                          <a:pt x="176" y="120"/>
                        </a:lnTo>
                        <a:lnTo>
                          <a:pt x="176" y="128"/>
                        </a:lnTo>
                        <a:lnTo>
                          <a:pt x="176" y="136"/>
                        </a:lnTo>
                        <a:lnTo>
                          <a:pt x="178" y="136"/>
                        </a:lnTo>
                        <a:lnTo>
                          <a:pt x="180" y="138"/>
                        </a:lnTo>
                        <a:lnTo>
                          <a:pt x="180" y="150"/>
                        </a:lnTo>
                        <a:lnTo>
                          <a:pt x="180" y="160"/>
                        </a:lnTo>
                        <a:lnTo>
                          <a:pt x="184" y="162"/>
                        </a:lnTo>
                        <a:lnTo>
                          <a:pt x="186" y="172"/>
                        </a:lnTo>
                        <a:lnTo>
                          <a:pt x="178" y="168"/>
                        </a:lnTo>
                        <a:lnTo>
                          <a:pt x="174" y="168"/>
                        </a:lnTo>
                        <a:lnTo>
                          <a:pt x="168" y="170"/>
                        </a:lnTo>
                        <a:lnTo>
                          <a:pt x="150" y="170"/>
                        </a:lnTo>
                        <a:lnTo>
                          <a:pt x="140" y="172"/>
                        </a:lnTo>
                        <a:lnTo>
                          <a:pt x="140" y="174"/>
                        </a:lnTo>
                        <a:lnTo>
                          <a:pt x="138" y="176"/>
                        </a:lnTo>
                        <a:lnTo>
                          <a:pt x="140" y="178"/>
                        </a:lnTo>
                        <a:lnTo>
                          <a:pt x="146" y="180"/>
                        </a:lnTo>
                        <a:lnTo>
                          <a:pt x="152" y="182"/>
                        </a:lnTo>
                        <a:lnTo>
                          <a:pt x="152" y="188"/>
                        </a:lnTo>
                        <a:lnTo>
                          <a:pt x="146" y="186"/>
                        </a:lnTo>
                        <a:lnTo>
                          <a:pt x="142" y="186"/>
                        </a:lnTo>
                        <a:lnTo>
                          <a:pt x="140" y="188"/>
                        </a:lnTo>
                        <a:lnTo>
                          <a:pt x="140" y="200"/>
                        </a:lnTo>
                        <a:lnTo>
                          <a:pt x="146" y="208"/>
                        </a:lnTo>
                        <a:lnTo>
                          <a:pt x="148" y="220"/>
                        </a:lnTo>
                        <a:lnTo>
                          <a:pt x="146" y="234"/>
                        </a:lnTo>
                        <a:lnTo>
                          <a:pt x="144" y="252"/>
                        </a:lnTo>
                        <a:lnTo>
                          <a:pt x="138" y="266"/>
                        </a:lnTo>
                        <a:lnTo>
                          <a:pt x="132" y="262"/>
                        </a:lnTo>
                        <a:lnTo>
                          <a:pt x="132" y="252"/>
                        </a:lnTo>
                        <a:lnTo>
                          <a:pt x="136" y="246"/>
                        </a:lnTo>
                        <a:lnTo>
                          <a:pt x="134" y="240"/>
                        </a:lnTo>
                        <a:lnTo>
                          <a:pt x="132" y="234"/>
                        </a:lnTo>
                        <a:lnTo>
                          <a:pt x="90" y="232"/>
                        </a:lnTo>
                        <a:lnTo>
                          <a:pt x="86" y="224"/>
                        </a:lnTo>
                        <a:lnTo>
                          <a:pt x="74" y="212"/>
                        </a:lnTo>
                        <a:lnTo>
                          <a:pt x="64" y="200"/>
                        </a:lnTo>
                        <a:lnTo>
                          <a:pt x="50" y="196"/>
                        </a:lnTo>
                        <a:lnTo>
                          <a:pt x="38" y="192"/>
                        </a:lnTo>
                        <a:lnTo>
                          <a:pt x="26" y="192"/>
                        </a:lnTo>
                        <a:lnTo>
                          <a:pt x="16" y="186"/>
                        </a:lnTo>
                        <a:lnTo>
                          <a:pt x="0" y="176"/>
                        </a:lnTo>
                        <a:lnTo>
                          <a:pt x="4" y="168"/>
                        </a:lnTo>
                        <a:lnTo>
                          <a:pt x="4" y="158"/>
                        </a:lnTo>
                        <a:lnTo>
                          <a:pt x="12" y="158"/>
                        </a:lnTo>
                        <a:lnTo>
                          <a:pt x="20" y="152"/>
                        </a:lnTo>
                        <a:lnTo>
                          <a:pt x="24" y="138"/>
                        </a:lnTo>
                        <a:lnTo>
                          <a:pt x="24" y="124"/>
                        </a:lnTo>
                        <a:lnTo>
                          <a:pt x="24" y="110"/>
                        </a:lnTo>
                        <a:lnTo>
                          <a:pt x="22" y="96"/>
                        </a:lnTo>
                        <a:lnTo>
                          <a:pt x="20" y="90"/>
                        </a:lnTo>
                        <a:lnTo>
                          <a:pt x="14" y="80"/>
                        </a:lnTo>
                        <a:lnTo>
                          <a:pt x="26" y="72"/>
                        </a:lnTo>
                        <a:lnTo>
                          <a:pt x="28"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501" name="Freeform 89"/>
                  <p:cNvSpPr>
                    <a:spLocks/>
                  </p:cNvSpPr>
                  <p:nvPr/>
                </p:nvSpPr>
                <p:spPr bwMode="auto">
                  <a:xfrm>
                    <a:off x="2439167" y="3352144"/>
                    <a:ext cx="204312" cy="922427"/>
                  </a:xfrm>
                  <a:custGeom>
                    <a:avLst/>
                    <a:gdLst/>
                    <a:ahLst/>
                    <a:cxnLst>
                      <a:cxn ang="0">
                        <a:pos x="96" y="2"/>
                      </a:cxn>
                      <a:cxn ang="0">
                        <a:pos x="112" y="38"/>
                      </a:cxn>
                      <a:cxn ang="0">
                        <a:pos x="124" y="82"/>
                      </a:cxn>
                      <a:cxn ang="0">
                        <a:pos x="134" y="108"/>
                      </a:cxn>
                      <a:cxn ang="0">
                        <a:pos x="110" y="130"/>
                      </a:cxn>
                      <a:cxn ang="0">
                        <a:pos x="90" y="198"/>
                      </a:cxn>
                      <a:cxn ang="0">
                        <a:pos x="82" y="250"/>
                      </a:cxn>
                      <a:cxn ang="0">
                        <a:pos x="84" y="302"/>
                      </a:cxn>
                      <a:cxn ang="0">
                        <a:pos x="74" y="354"/>
                      </a:cxn>
                      <a:cxn ang="0">
                        <a:pos x="60" y="426"/>
                      </a:cxn>
                      <a:cxn ang="0">
                        <a:pos x="60" y="458"/>
                      </a:cxn>
                      <a:cxn ang="0">
                        <a:pos x="62" y="502"/>
                      </a:cxn>
                      <a:cxn ang="0">
                        <a:pos x="52" y="558"/>
                      </a:cxn>
                      <a:cxn ang="0">
                        <a:pos x="34" y="588"/>
                      </a:cxn>
                      <a:cxn ang="0">
                        <a:pos x="52" y="606"/>
                      </a:cxn>
                      <a:cxn ang="0">
                        <a:pos x="68" y="636"/>
                      </a:cxn>
                      <a:cxn ang="0">
                        <a:pos x="88" y="648"/>
                      </a:cxn>
                      <a:cxn ang="0">
                        <a:pos x="74" y="666"/>
                      </a:cxn>
                      <a:cxn ang="0">
                        <a:pos x="58" y="668"/>
                      </a:cxn>
                      <a:cxn ang="0">
                        <a:pos x="70" y="652"/>
                      </a:cxn>
                      <a:cxn ang="0">
                        <a:pos x="52" y="662"/>
                      </a:cxn>
                      <a:cxn ang="0">
                        <a:pos x="46" y="648"/>
                      </a:cxn>
                      <a:cxn ang="0">
                        <a:pos x="38" y="646"/>
                      </a:cxn>
                      <a:cxn ang="0">
                        <a:pos x="42" y="632"/>
                      </a:cxn>
                      <a:cxn ang="0">
                        <a:pos x="26" y="630"/>
                      </a:cxn>
                      <a:cxn ang="0">
                        <a:pos x="20" y="606"/>
                      </a:cxn>
                      <a:cxn ang="0">
                        <a:pos x="16" y="590"/>
                      </a:cxn>
                      <a:cxn ang="0">
                        <a:pos x="8" y="558"/>
                      </a:cxn>
                      <a:cxn ang="0">
                        <a:pos x="18" y="568"/>
                      </a:cxn>
                      <a:cxn ang="0">
                        <a:pos x="28" y="556"/>
                      </a:cxn>
                      <a:cxn ang="0">
                        <a:pos x="28" y="548"/>
                      </a:cxn>
                      <a:cxn ang="0">
                        <a:pos x="18" y="536"/>
                      </a:cxn>
                      <a:cxn ang="0">
                        <a:pos x="16" y="530"/>
                      </a:cxn>
                      <a:cxn ang="0">
                        <a:pos x="10" y="514"/>
                      </a:cxn>
                      <a:cxn ang="0">
                        <a:pos x="24" y="506"/>
                      </a:cxn>
                      <a:cxn ang="0">
                        <a:pos x="42" y="494"/>
                      </a:cxn>
                      <a:cxn ang="0">
                        <a:pos x="44" y="462"/>
                      </a:cxn>
                      <a:cxn ang="0">
                        <a:pos x="46" y="440"/>
                      </a:cxn>
                      <a:cxn ang="0">
                        <a:pos x="36" y="428"/>
                      </a:cxn>
                      <a:cxn ang="0">
                        <a:pos x="32" y="456"/>
                      </a:cxn>
                      <a:cxn ang="0">
                        <a:pos x="22" y="450"/>
                      </a:cxn>
                      <a:cxn ang="0">
                        <a:pos x="28" y="426"/>
                      </a:cxn>
                      <a:cxn ang="0">
                        <a:pos x="32" y="394"/>
                      </a:cxn>
                      <a:cxn ang="0">
                        <a:pos x="34" y="366"/>
                      </a:cxn>
                      <a:cxn ang="0">
                        <a:pos x="38" y="346"/>
                      </a:cxn>
                      <a:cxn ang="0">
                        <a:pos x="52" y="308"/>
                      </a:cxn>
                      <a:cxn ang="0">
                        <a:pos x="64" y="270"/>
                      </a:cxn>
                      <a:cxn ang="0">
                        <a:pos x="70" y="214"/>
                      </a:cxn>
                      <a:cxn ang="0">
                        <a:pos x="70" y="194"/>
                      </a:cxn>
                      <a:cxn ang="0">
                        <a:pos x="82" y="98"/>
                      </a:cxn>
                      <a:cxn ang="0">
                        <a:pos x="84" y="18"/>
                      </a:cxn>
                    </a:cxnLst>
                    <a:rect l="0" t="0" r="r" b="b"/>
                    <a:pathLst>
                      <a:path w="136" h="672">
                        <a:moveTo>
                          <a:pt x="84" y="18"/>
                        </a:moveTo>
                        <a:lnTo>
                          <a:pt x="90" y="16"/>
                        </a:lnTo>
                        <a:lnTo>
                          <a:pt x="96" y="2"/>
                        </a:lnTo>
                        <a:lnTo>
                          <a:pt x="98" y="0"/>
                        </a:lnTo>
                        <a:lnTo>
                          <a:pt x="102" y="12"/>
                        </a:lnTo>
                        <a:lnTo>
                          <a:pt x="112" y="38"/>
                        </a:lnTo>
                        <a:lnTo>
                          <a:pt x="112" y="56"/>
                        </a:lnTo>
                        <a:lnTo>
                          <a:pt x="120" y="68"/>
                        </a:lnTo>
                        <a:lnTo>
                          <a:pt x="124" y="82"/>
                        </a:lnTo>
                        <a:lnTo>
                          <a:pt x="126" y="96"/>
                        </a:lnTo>
                        <a:lnTo>
                          <a:pt x="136" y="96"/>
                        </a:lnTo>
                        <a:lnTo>
                          <a:pt x="134" y="108"/>
                        </a:lnTo>
                        <a:lnTo>
                          <a:pt x="124" y="120"/>
                        </a:lnTo>
                        <a:lnTo>
                          <a:pt x="116" y="124"/>
                        </a:lnTo>
                        <a:lnTo>
                          <a:pt x="110" y="130"/>
                        </a:lnTo>
                        <a:lnTo>
                          <a:pt x="114" y="160"/>
                        </a:lnTo>
                        <a:lnTo>
                          <a:pt x="96" y="186"/>
                        </a:lnTo>
                        <a:lnTo>
                          <a:pt x="90" y="198"/>
                        </a:lnTo>
                        <a:lnTo>
                          <a:pt x="86" y="222"/>
                        </a:lnTo>
                        <a:lnTo>
                          <a:pt x="82" y="234"/>
                        </a:lnTo>
                        <a:lnTo>
                          <a:pt x="82" y="250"/>
                        </a:lnTo>
                        <a:lnTo>
                          <a:pt x="90" y="274"/>
                        </a:lnTo>
                        <a:lnTo>
                          <a:pt x="88" y="292"/>
                        </a:lnTo>
                        <a:lnTo>
                          <a:pt x="84" y="302"/>
                        </a:lnTo>
                        <a:lnTo>
                          <a:pt x="82" y="322"/>
                        </a:lnTo>
                        <a:lnTo>
                          <a:pt x="72" y="332"/>
                        </a:lnTo>
                        <a:lnTo>
                          <a:pt x="74" y="354"/>
                        </a:lnTo>
                        <a:lnTo>
                          <a:pt x="74" y="370"/>
                        </a:lnTo>
                        <a:lnTo>
                          <a:pt x="62" y="396"/>
                        </a:lnTo>
                        <a:lnTo>
                          <a:pt x="60" y="426"/>
                        </a:lnTo>
                        <a:lnTo>
                          <a:pt x="58" y="438"/>
                        </a:lnTo>
                        <a:lnTo>
                          <a:pt x="56" y="454"/>
                        </a:lnTo>
                        <a:lnTo>
                          <a:pt x="60" y="458"/>
                        </a:lnTo>
                        <a:lnTo>
                          <a:pt x="60" y="478"/>
                        </a:lnTo>
                        <a:lnTo>
                          <a:pt x="64" y="490"/>
                        </a:lnTo>
                        <a:lnTo>
                          <a:pt x="62" y="502"/>
                        </a:lnTo>
                        <a:lnTo>
                          <a:pt x="62" y="528"/>
                        </a:lnTo>
                        <a:lnTo>
                          <a:pt x="54" y="540"/>
                        </a:lnTo>
                        <a:lnTo>
                          <a:pt x="52" y="558"/>
                        </a:lnTo>
                        <a:lnTo>
                          <a:pt x="44" y="570"/>
                        </a:lnTo>
                        <a:lnTo>
                          <a:pt x="36" y="578"/>
                        </a:lnTo>
                        <a:lnTo>
                          <a:pt x="34" y="588"/>
                        </a:lnTo>
                        <a:lnTo>
                          <a:pt x="36" y="596"/>
                        </a:lnTo>
                        <a:lnTo>
                          <a:pt x="40" y="604"/>
                        </a:lnTo>
                        <a:lnTo>
                          <a:pt x="52" y="606"/>
                        </a:lnTo>
                        <a:lnTo>
                          <a:pt x="52" y="622"/>
                        </a:lnTo>
                        <a:lnTo>
                          <a:pt x="58" y="634"/>
                        </a:lnTo>
                        <a:lnTo>
                          <a:pt x="68" y="636"/>
                        </a:lnTo>
                        <a:lnTo>
                          <a:pt x="94" y="636"/>
                        </a:lnTo>
                        <a:lnTo>
                          <a:pt x="96" y="644"/>
                        </a:lnTo>
                        <a:lnTo>
                          <a:pt x="88" y="648"/>
                        </a:lnTo>
                        <a:lnTo>
                          <a:pt x="80" y="650"/>
                        </a:lnTo>
                        <a:lnTo>
                          <a:pt x="74" y="656"/>
                        </a:lnTo>
                        <a:lnTo>
                          <a:pt x="74" y="666"/>
                        </a:lnTo>
                        <a:lnTo>
                          <a:pt x="72" y="672"/>
                        </a:lnTo>
                        <a:lnTo>
                          <a:pt x="64" y="672"/>
                        </a:lnTo>
                        <a:lnTo>
                          <a:pt x="58" y="668"/>
                        </a:lnTo>
                        <a:lnTo>
                          <a:pt x="60" y="664"/>
                        </a:lnTo>
                        <a:lnTo>
                          <a:pt x="66" y="660"/>
                        </a:lnTo>
                        <a:lnTo>
                          <a:pt x="70" y="652"/>
                        </a:lnTo>
                        <a:lnTo>
                          <a:pt x="64" y="648"/>
                        </a:lnTo>
                        <a:lnTo>
                          <a:pt x="56" y="654"/>
                        </a:lnTo>
                        <a:lnTo>
                          <a:pt x="52" y="662"/>
                        </a:lnTo>
                        <a:lnTo>
                          <a:pt x="44" y="660"/>
                        </a:lnTo>
                        <a:lnTo>
                          <a:pt x="38" y="654"/>
                        </a:lnTo>
                        <a:lnTo>
                          <a:pt x="46" y="648"/>
                        </a:lnTo>
                        <a:lnTo>
                          <a:pt x="48" y="644"/>
                        </a:lnTo>
                        <a:lnTo>
                          <a:pt x="46" y="640"/>
                        </a:lnTo>
                        <a:lnTo>
                          <a:pt x="38" y="646"/>
                        </a:lnTo>
                        <a:lnTo>
                          <a:pt x="28" y="646"/>
                        </a:lnTo>
                        <a:lnTo>
                          <a:pt x="30" y="638"/>
                        </a:lnTo>
                        <a:lnTo>
                          <a:pt x="42" y="632"/>
                        </a:lnTo>
                        <a:lnTo>
                          <a:pt x="42" y="628"/>
                        </a:lnTo>
                        <a:lnTo>
                          <a:pt x="34" y="630"/>
                        </a:lnTo>
                        <a:lnTo>
                          <a:pt x="26" y="630"/>
                        </a:lnTo>
                        <a:lnTo>
                          <a:pt x="28" y="622"/>
                        </a:lnTo>
                        <a:lnTo>
                          <a:pt x="22" y="618"/>
                        </a:lnTo>
                        <a:lnTo>
                          <a:pt x="20" y="606"/>
                        </a:lnTo>
                        <a:lnTo>
                          <a:pt x="20" y="602"/>
                        </a:lnTo>
                        <a:lnTo>
                          <a:pt x="20" y="594"/>
                        </a:lnTo>
                        <a:lnTo>
                          <a:pt x="16" y="590"/>
                        </a:lnTo>
                        <a:lnTo>
                          <a:pt x="10" y="582"/>
                        </a:lnTo>
                        <a:lnTo>
                          <a:pt x="6" y="574"/>
                        </a:lnTo>
                        <a:lnTo>
                          <a:pt x="8" y="558"/>
                        </a:lnTo>
                        <a:lnTo>
                          <a:pt x="14" y="558"/>
                        </a:lnTo>
                        <a:lnTo>
                          <a:pt x="16" y="560"/>
                        </a:lnTo>
                        <a:lnTo>
                          <a:pt x="18" y="568"/>
                        </a:lnTo>
                        <a:lnTo>
                          <a:pt x="24" y="566"/>
                        </a:lnTo>
                        <a:lnTo>
                          <a:pt x="24" y="556"/>
                        </a:lnTo>
                        <a:lnTo>
                          <a:pt x="28" y="556"/>
                        </a:lnTo>
                        <a:lnTo>
                          <a:pt x="32" y="554"/>
                        </a:lnTo>
                        <a:lnTo>
                          <a:pt x="32" y="546"/>
                        </a:lnTo>
                        <a:lnTo>
                          <a:pt x="28" y="548"/>
                        </a:lnTo>
                        <a:lnTo>
                          <a:pt x="20" y="550"/>
                        </a:lnTo>
                        <a:lnTo>
                          <a:pt x="18" y="544"/>
                        </a:lnTo>
                        <a:lnTo>
                          <a:pt x="18" y="536"/>
                        </a:lnTo>
                        <a:lnTo>
                          <a:pt x="24" y="534"/>
                        </a:lnTo>
                        <a:lnTo>
                          <a:pt x="24" y="530"/>
                        </a:lnTo>
                        <a:lnTo>
                          <a:pt x="16" y="530"/>
                        </a:lnTo>
                        <a:lnTo>
                          <a:pt x="0" y="530"/>
                        </a:lnTo>
                        <a:lnTo>
                          <a:pt x="6" y="522"/>
                        </a:lnTo>
                        <a:lnTo>
                          <a:pt x="10" y="514"/>
                        </a:lnTo>
                        <a:lnTo>
                          <a:pt x="16" y="506"/>
                        </a:lnTo>
                        <a:lnTo>
                          <a:pt x="22" y="502"/>
                        </a:lnTo>
                        <a:lnTo>
                          <a:pt x="24" y="506"/>
                        </a:lnTo>
                        <a:lnTo>
                          <a:pt x="28" y="518"/>
                        </a:lnTo>
                        <a:lnTo>
                          <a:pt x="36" y="508"/>
                        </a:lnTo>
                        <a:lnTo>
                          <a:pt x="42" y="494"/>
                        </a:lnTo>
                        <a:lnTo>
                          <a:pt x="40" y="484"/>
                        </a:lnTo>
                        <a:lnTo>
                          <a:pt x="38" y="472"/>
                        </a:lnTo>
                        <a:lnTo>
                          <a:pt x="44" y="462"/>
                        </a:lnTo>
                        <a:lnTo>
                          <a:pt x="42" y="452"/>
                        </a:lnTo>
                        <a:lnTo>
                          <a:pt x="44" y="446"/>
                        </a:lnTo>
                        <a:lnTo>
                          <a:pt x="46" y="440"/>
                        </a:lnTo>
                        <a:lnTo>
                          <a:pt x="46" y="428"/>
                        </a:lnTo>
                        <a:lnTo>
                          <a:pt x="40" y="426"/>
                        </a:lnTo>
                        <a:lnTo>
                          <a:pt x="36" y="428"/>
                        </a:lnTo>
                        <a:lnTo>
                          <a:pt x="34" y="438"/>
                        </a:lnTo>
                        <a:lnTo>
                          <a:pt x="32" y="444"/>
                        </a:lnTo>
                        <a:lnTo>
                          <a:pt x="32" y="456"/>
                        </a:lnTo>
                        <a:lnTo>
                          <a:pt x="28" y="462"/>
                        </a:lnTo>
                        <a:lnTo>
                          <a:pt x="22" y="458"/>
                        </a:lnTo>
                        <a:lnTo>
                          <a:pt x="22" y="450"/>
                        </a:lnTo>
                        <a:lnTo>
                          <a:pt x="22" y="438"/>
                        </a:lnTo>
                        <a:lnTo>
                          <a:pt x="26" y="430"/>
                        </a:lnTo>
                        <a:lnTo>
                          <a:pt x="28" y="426"/>
                        </a:lnTo>
                        <a:lnTo>
                          <a:pt x="28" y="416"/>
                        </a:lnTo>
                        <a:lnTo>
                          <a:pt x="30" y="402"/>
                        </a:lnTo>
                        <a:lnTo>
                          <a:pt x="32" y="394"/>
                        </a:lnTo>
                        <a:lnTo>
                          <a:pt x="40" y="386"/>
                        </a:lnTo>
                        <a:lnTo>
                          <a:pt x="36" y="376"/>
                        </a:lnTo>
                        <a:lnTo>
                          <a:pt x="34" y="366"/>
                        </a:lnTo>
                        <a:lnTo>
                          <a:pt x="34" y="358"/>
                        </a:lnTo>
                        <a:lnTo>
                          <a:pt x="32" y="346"/>
                        </a:lnTo>
                        <a:lnTo>
                          <a:pt x="38" y="346"/>
                        </a:lnTo>
                        <a:lnTo>
                          <a:pt x="42" y="332"/>
                        </a:lnTo>
                        <a:lnTo>
                          <a:pt x="48" y="320"/>
                        </a:lnTo>
                        <a:lnTo>
                          <a:pt x="52" y="308"/>
                        </a:lnTo>
                        <a:lnTo>
                          <a:pt x="58" y="292"/>
                        </a:lnTo>
                        <a:lnTo>
                          <a:pt x="60" y="278"/>
                        </a:lnTo>
                        <a:lnTo>
                          <a:pt x="64" y="270"/>
                        </a:lnTo>
                        <a:lnTo>
                          <a:pt x="62" y="232"/>
                        </a:lnTo>
                        <a:lnTo>
                          <a:pt x="62" y="220"/>
                        </a:lnTo>
                        <a:lnTo>
                          <a:pt x="70" y="214"/>
                        </a:lnTo>
                        <a:lnTo>
                          <a:pt x="70" y="206"/>
                        </a:lnTo>
                        <a:lnTo>
                          <a:pt x="66" y="200"/>
                        </a:lnTo>
                        <a:lnTo>
                          <a:pt x="70" y="194"/>
                        </a:lnTo>
                        <a:lnTo>
                          <a:pt x="74" y="174"/>
                        </a:lnTo>
                        <a:lnTo>
                          <a:pt x="80" y="144"/>
                        </a:lnTo>
                        <a:lnTo>
                          <a:pt x="82" y="98"/>
                        </a:lnTo>
                        <a:lnTo>
                          <a:pt x="88" y="52"/>
                        </a:lnTo>
                        <a:lnTo>
                          <a:pt x="86" y="28"/>
                        </a:lnTo>
                        <a:lnTo>
                          <a:pt x="84"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sp>
              <p:nvSpPr>
                <p:cNvPr id="477" name="Freeform 62"/>
                <p:cNvSpPr>
                  <a:spLocks/>
                </p:cNvSpPr>
                <p:nvPr/>
              </p:nvSpPr>
              <p:spPr bwMode="auto">
                <a:xfrm>
                  <a:off x="3072359" y="3616779"/>
                  <a:ext cx="106593" cy="123201"/>
                </a:xfrm>
                <a:custGeom>
                  <a:avLst/>
                  <a:gdLst/>
                  <a:ahLst/>
                  <a:cxnLst>
                    <a:cxn ang="0">
                      <a:pos x="34" y="64"/>
                    </a:cxn>
                    <a:cxn ang="0">
                      <a:pos x="42" y="56"/>
                    </a:cxn>
                    <a:cxn ang="0">
                      <a:pos x="48" y="50"/>
                    </a:cxn>
                    <a:cxn ang="0">
                      <a:pos x="52" y="46"/>
                    </a:cxn>
                    <a:cxn ang="0">
                      <a:pos x="58" y="38"/>
                    </a:cxn>
                    <a:cxn ang="0">
                      <a:pos x="54" y="34"/>
                    </a:cxn>
                    <a:cxn ang="0">
                      <a:pos x="48" y="34"/>
                    </a:cxn>
                    <a:cxn ang="0">
                      <a:pos x="48" y="0"/>
                    </a:cxn>
                    <a:cxn ang="0">
                      <a:pos x="18" y="2"/>
                    </a:cxn>
                    <a:cxn ang="0">
                      <a:pos x="16" y="6"/>
                    </a:cxn>
                    <a:cxn ang="0">
                      <a:pos x="18" y="14"/>
                    </a:cxn>
                    <a:cxn ang="0">
                      <a:pos x="26" y="20"/>
                    </a:cxn>
                    <a:cxn ang="0">
                      <a:pos x="30" y="26"/>
                    </a:cxn>
                    <a:cxn ang="0">
                      <a:pos x="26" y="28"/>
                    </a:cxn>
                    <a:cxn ang="0">
                      <a:pos x="14" y="30"/>
                    </a:cxn>
                    <a:cxn ang="0">
                      <a:pos x="10" y="28"/>
                    </a:cxn>
                    <a:cxn ang="0">
                      <a:pos x="4" y="36"/>
                    </a:cxn>
                    <a:cxn ang="0">
                      <a:pos x="2" y="42"/>
                    </a:cxn>
                    <a:cxn ang="0">
                      <a:pos x="0" y="54"/>
                    </a:cxn>
                    <a:cxn ang="0">
                      <a:pos x="6" y="58"/>
                    </a:cxn>
                    <a:cxn ang="0">
                      <a:pos x="12" y="62"/>
                    </a:cxn>
                    <a:cxn ang="0">
                      <a:pos x="22" y="64"/>
                    </a:cxn>
                    <a:cxn ang="0">
                      <a:pos x="34" y="64"/>
                    </a:cxn>
                  </a:cxnLst>
                  <a:rect l="0" t="0" r="r" b="b"/>
                  <a:pathLst>
                    <a:path w="58" h="64">
                      <a:moveTo>
                        <a:pt x="34" y="64"/>
                      </a:moveTo>
                      <a:lnTo>
                        <a:pt x="42" y="56"/>
                      </a:lnTo>
                      <a:lnTo>
                        <a:pt x="48" y="50"/>
                      </a:lnTo>
                      <a:lnTo>
                        <a:pt x="52" y="46"/>
                      </a:lnTo>
                      <a:lnTo>
                        <a:pt x="58" y="38"/>
                      </a:lnTo>
                      <a:lnTo>
                        <a:pt x="54" y="34"/>
                      </a:lnTo>
                      <a:lnTo>
                        <a:pt x="48" y="34"/>
                      </a:lnTo>
                      <a:lnTo>
                        <a:pt x="48" y="0"/>
                      </a:lnTo>
                      <a:lnTo>
                        <a:pt x="18" y="2"/>
                      </a:lnTo>
                      <a:lnTo>
                        <a:pt x="16" y="6"/>
                      </a:lnTo>
                      <a:lnTo>
                        <a:pt x="18" y="14"/>
                      </a:lnTo>
                      <a:lnTo>
                        <a:pt x="26" y="20"/>
                      </a:lnTo>
                      <a:lnTo>
                        <a:pt x="30" y="26"/>
                      </a:lnTo>
                      <a:lnTo>
                        <a:pt x="26" y="28"/>
                      </a:lnTo>
                      <a:lnTo>
                        <a:pt x="14" y="30"/>
                      </a:lnTo>
                      <a:lnTo>
                        <a:pt x="10" y="28"/>
                      </a:lnTo>
                      <a:lnTo>
                        <a:pt x="4" y="36"/>
                      </a:lnTo>
                      <a:lnTo>
                        <a:pt x="2" y="42"/>
                      </a:lnTo>
                      <a:lnTo>
                        <a:pt x="0" y="54"/>
                      </a:lnTo>
                      <a:lnTo>
                        <a:pt x="6" y="58"/>
                      </a:lnTo>
                      <a:lnTo>
                        <a:pt x="12" y="62"/>
                      </a:lnTo>
                      <a:lnTo>
                        <a:pt x="22" y="64"/>
                      </a:lnTo>
                      <a:lnTo>
                        <a:pt x="34" y="6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8" name="Freeform 63"/>
                <p:cNvSpPr>
                  <a:spLocks/>
                </p:cNvSpPr>
                <p:nvPr/>
              </p:nvSpPr>
              <p:spPr bwMode="auto">
                <a:xfrm>
                  <a:off x="3160575" y="3597524"/>
                  <a:ext cx="22054" cy="84701"/>
                </a:xfrm>
                <a:custGeom>
                  <a:avLst/>
                  <a:gdLst/>
                  <a:ahLst/>
                  <a:cxnLst>
                    <a:cxn ang="0">
                      <a:pos x="10" y="0"/>
                    </a:cxn>
                    <a:cxn ang="0">
                      <a:pos x="12" y="6"/>
                    </a:cxn>
                    <a:cxn ang="0">
                      <a:pos x="10" y="12"/>
                    </a:cxn>
                    <a:cxn ang="0">
                      <a:pos x="10" y="26"/>
                    </a:cxn>
                    <a:cxn ang="0">
                      <a:pos x="10" y="34"/>
                    </a:cxn>
                    <a:cxn ang="0">
                      <a:pos x="6" y="38"/>
                    </a:cxn>
                    <a:cxn ang="0">
                      <a:pos x="0" y="44"/>
                    </a:cxn>
                    <a:cxn ang="0">
                      <a:pos x="0" y="10"/>
                    </a:cxn>
                    <a:cxn ang="0">
                      <a:pos x="6" y="4"/>
                    </a:cxn>
                    <a:cxn ang="0">
                      <a:pos x="10" y="0"/>
                    </a:cxn>
                  </a:cxnLst>
                  <a:rect l="0" t="0" r="r" b="b"/>
                  <a:pathLst>
                    <a:path w="12" h="44">
                      <a:moveTo>
                        <a:pt x="10" y="0"/>
                      </a:moveTo>
                      <a:lnTo>
                        <a:pt x="12" y="6"/>
                      </a:lnTo>
                      <a:lnTo>
                        <a:pt x="10" y="12"/>
                      </a:lnTo>
                      <a:lnTo>
                        <a:pt x="10" y="26"/>
                      </a:lnTo>
                      <a:lnTo>
                        <a:pt x="10" y="34"/>
                      </a:lnTo>
                      <a:lnTo>
                        <a:pt x="6" y="38"/>
                      </a:lnTo>
                      <a:lnTo>
                        <a:pt x="0" y="44"/>
                      </a:lnTo>
                      <a:lnTo>
                        <a:pt x="0" y="10"/>
                      </a:lnTo>
                      <a:lnTo>
                        <a:pt x="6" y="4"/>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9" name="Freeform 64"/>
                <p:cNvSpPr>
                  <a:spLocks/>
                </p:cNvSpPr>
                <p:nvPr/>
              </p:nvSpPr>
              <p:spPr bwMode="auto">
                <a:xfrm>
                  <a:off x="3134852" y="3720731"/>
                  <a:ext cx="62487" cy="42351"/>
                </a:xfrm>
                <a:custGeom>
                  <a:avLst/>
                  <a:gdLst/>
                  <a:ahLst/>
                  <a:cxnLst>
                    <a:cxn ang="0">
                      <a:pos x="0" y="10"/>
                    </a:cxn>
                    <a:cxn ang="0">
                      <a:pos x="12" y="0"/>
                    </a:cxn>
                    <a:cxn ang="0">
                      <a:pos x="18" y="4"/>
                    </a:cxn>
                    <a:cxn ang="0">
                      <a:pos x="24" y="8"/>
                    </a:cxn>
                    <a:cxn ang="0">
                      <a:pos x="32" y="10"/>
                    </a:cxn>
                    <a:cxn ang="0">
                      <a:pos x="34" y="14"/>
                    </a:cxn>
                    <a:cxn ang="0">
                      <a:pos x="30" y="20"/>
                    </a:cxn>
                    <a:cxn ang="0">
                      <a:pos x="26" y="22"/>
                    </a:cxn>
                    <a:cxn ang="0">
                      <a:pos x="16" y="18"/>
                    </a:cxn>
                    <a:cxn ang="0">
                      <a:pos x="8" y="14"/>
                    </a:cxn>
                    <a:cxn ang="0">
                      <a:pos x="0" y="10"/>
                    </a:cxn>
                  </a:cxnLst>
                  <a:rect l="0" t="0" r="r" b="b"/>
                  <a:pathLst>
                    <a:path w="34" h="22">
                      <a:moveTo>
                        <a:pt x="0" y="10"/>
                      </a:moveTo>
                      <a:lnTo>
                        <a:pt x="12" y="0"/>
                      </a:lnTo>
                      <a:lnTo>
                        <a:pt x="18" y="4"/>
                      </a:lnTo>
                      <a:lnTo>
                        <a:pt x="24" y="8"/>
                      </a:lnTo>
                      <a:lnTo>
                        <a:pt x="32" y="10"/>
                      </a:lnTo>
                      <a:lnTo>
                        <a:pt x="34" y="14"/>
                      </a:lnTo>
                      <a:lnTo>
                        <a:pt x="30" y="20"/>
                      </a:lnTo>
                      <a:lnTo>
                        <a:pt x="26" y="22"/>
                      </a:lnTo>
                      <a:lnTo>
                        <a:pt x="16" y="18"/>
                      </a:lnTo>
                      <a:lnTo>
                        <a:pt x="8" y="14"/>
                      </a:lnTo>
                      <a:lnTo>
                        <a:pt x="0"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0" name="Freeform 65"/>
                <p:cNvSpPr>
                  <a:spLocks/>
                </p:cNvSpPr>
                <p:nvPr/>
              </p:nvSpPr>
              <p:spPr bwMode="auto">
                <a:xfrm>
                  <a:off x="3156899" y="3678377"/>
                  <a:ext cx="176432" cy="92401"/>
                </a:xfrm>
                <a:custGeom>
                  <a:avLst/>
                  <a:gdLst/>
                  <a:ahLst/>
                  <a:cxnLst>
                    <a:cxn ang="0">
                      <a:pos x="12" y="6"/>
                    </a:cxn>
                    <a:cxn ang="0">
                      <a:pos x="26" y="2"/>
                    </a:cxn>
                    <a:cxn ang="0">
                      <a:pos x="34" y="2"/>
                    </a:cxn>
                    <a:cxn ang="0">
                      <a:pos x="42" y="4"/>
                    </a:cxn>
                    <a:cxn ang="0">
                      <a:pos x="52" y="2"/>
                    </a:cxn>
                    <a:cxn ang="0">
                      <a:pos x="64" y="0"/>
                    </a:cxn>
                    <a:cxn ang="0">
                      <a:pos x="74" y="0"/>
                    </a:cxn>
                    <a:cxn ang="0">
                      <a:pos x="80" y="0"/>
                    </a:cxn>
                    <a:cxn ang="0">
                      <a:pos x="84" y="4"/>
                    </a:cxn>
                    <a:cxn ang="0">
                      <a:pos x="96" y="12"/>
                    </a:cxn>
                    <a:cxn ang="0">
                      <a:pos x="94" y="16"/>
                    </a:cxn>
                    <a:cxn ang="0">
                      <a:pos x="88" y="18"/>
                    </a:cxn>
                    <a:cxn ang="0">
                      <a:pos x="80" y="18"/>
                    </a:cxn>
                    <a:cxn ang="0">
                      <a:pos x="70" y="18"/>
                    </a:cxn>
                    <a:cxn ang="0">
                      <a:pos x="64" y="22"/>
                    </a:cxn>
                    <a:cxn ang="0">
                      <a:pos x="56" y="30"/>
                    </a:cxn>
                    <a:cxn ang="0">
                      <a:pos x="48" y="32"/>
                    </a:cxn>
                    <a:cxn ang="0">
                      <a:pos x="42" y="34"/>
                    </a:cxn>
                    <a:cxn ang="0">
                      <a:pos x="40" y="42"/>
                    </a:cxn>
                    <a:cxn ang="0">
                      <a:pos x="36" y="46"/>
                    </a:cxn>
                    <a:cxn ang="0">
                      <a:pos x="30" y="48"/>
                    </a:cxn>
                    <a:cxn ang="0">
                      <a:pos x="30" y="42"/>
                    </a:cxn>
                    <a:cxn ang="0">
                      <a:pos x="28" y="36"/>
                    </a:cxn>
                    <a:cxn ang="0">
                      <a:pos x="22" y="36"/>
                    </a:cxn>
                    <a:cxn ang="0">
                      <a:pos x="20" y="32"/>
                    </a:cxn>
                    <a:cxn ang="0">
                      <a:pos x="6" y="26"/>
                    </a:cxn>
                    <a:cxn ang="0">
                      <a:pos x="0" y="22"/>
                    </a:cxn>
                    <a:cxn ang="0">
                      <a:pos x="12" y="6"/>
                    </a:cxn>
                  </a:cxnLst>
                  <a:rect l="0" t="0" r="r" b="b"/>
                  <a:pathLst>
                    <a:path w="96" h="48">
                      <a:moveTo>
                        <a:pt x="12" y="6"/>
                      </a:moveTo>
                      <a:lnTo>
                        <a:pt x="26" y="2"/>
                      </a:lnTo>
                      <a:lnTo>
                        <a:pt x="34" y="2"/>
                      </a:lnTo>
                      <a:lnTo>
                        <a:pt x="42" y="4"/>
                      </a:lnTo>
                      <a:lnTo>
                        <a:pt x="52" y="2"/>
                      </a:lnTo>
                      <a:lnTo>
                        <a:pt x="64" y="0"/>
                      </a:lnTo>
                      <a:lnTo>
                        <a:pt x="74" y="0"/>
                      </a:lnTo>
                      <a:lnTo>
                        <a:pt x="80" y="0"/>
                      </a:lnTo>
                      <a:lnTo>
                        <a:pt x="84" y="4"/>
                      </a:lnTo>
                      <a:lnTo>
                        <a:pt x="96" y="12"/>
                      </a:lnTo>
                      <a:lnTo>
                        <a:pt x="94" y="16"/>
                      </a:lnTo>
                      <a:lnTo>
                        <a:pt x="88" y="18"/>
                      </a:lnTo>
                      <a:lnTo>
                        <a:pt x="80" y="18"/>
                      </a:lnTo>
                      <a:lnTo>
                        <a:pt x="70" y="18"/>
                      </a:lnTo>
                      <a:lnTo>
                        <a:pt x="64" y="22"/>
                      </a:lnTo>
                      <a:lnTo>
                        <a:pt x="56" y="30"/>
                      </a:lnTo>
                      <a:lnTo>
                        <a:pt x="48" y="32"/>
                      </a:lnTo>
                      <a:lnTo>
                        <a:pt x="42" y="34"/>
                      </a:lnTo>
                      <a:lnTo>
                        <a:pt x="40" y="42"/>
                      </a:lnTo>
                      <a:lnTo>
                        <a:pt x="36" y="46"/>
                      </a:lnTo>
                      <a:lnTo>
                        <a:pt x="30" y="48"/>
                      </a:lnTo>
                      <a:lnTo>
                        <a:pt x="30" y="42"/>
                      </a:lnTo>
                      <a:lnTo>
                        <a:pt x="28" y="36"/>
                      </a:lnTo>
                      <a:lnTo>
                        <a:pt x="22" y="36"/>
                      </a:lnTo>
                      <a:lnTo>
                        <a:pt x="20" y="32"/>
                      </a:lnTo>
                      <a:lnTo>
                        <a:pt x="6" y="26"/>
                      </a:lnTo>
                      <a:lnTo>
                        <a:pt x="0" y="22"/>
                      </a:lnTo>
                      <a:lnTo>
                        <a:pt x="12"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1" name="Freeform 66"/>
                <p:cNvSpPr>
                  <a:spLocks/>
                </p:cNvSpPr>
                <p:nvPr/>
              </p:nvSpPr>
              <p:spPr bwMode="auto">
                <a:xfrm>
                  <a:off x="3212035" y="3709168"/>
                  <a:ext cx="117621" cy="127051"/>
                </a:xfrm>
                <a:custGeom>
                  <a:avLst/>
                  <a:gdLst/>
                  <a:ahLst/>
                  <a:cxnLst>
                    <a:cxn ang="0">
                      <a:pos x="54" y="66"/>
                    </a:cxn>
                    <a:cxn ang="0">
                      <a:pos x="44" y="62"/>
                    </a:cxn>
                    <a:cxn ang="0">
                      <a:pos x="26" y="60"/>
                    </a:cxn>
                    <a:cxn ang="0">
                      <a:pos x="14" y="50"/>
                    </a:cxn>
                    <a:cxn ang="0">
                      <a:pos x="6" y="42"/>
                    </a:cxn>
                    <a:cxn ang="0">
                      <a:pos x="0" y="32"/>
                    </a:cxn>
                    <a:cxn ang="0">
                      <a:pos x="10" y="26"/>
                    </a:cxn>
                    <a:cxn ang="0">
                      <a:pos x="12" y="18"/>
                    </a:cxn>
                    <a:cxn ang="0">
                      <a:pos x="26" y="14"/>
                    </a:cxn>
                    <a:cxn ang="0">
                      <a:pos x="34" y="6"/>
                    </a:cxn>
                    <a:cxn ang="0">
                      <a:pos x="40" y="2"/>
                    </a:cxn>
                    <a:cxn ang="0">
                      <a:pos x="50" y="2"/>
                    </a:cxn>
                    <a:cxn ang="0">
                      <a:pos x="58" y="2"/>
                    </a:cxn>
                    <a:cxn ang="0">
                      <a:pos x="64" y="0"/>
                    </a:cxn>
                    <a:cxn ang="0">
                      <a:pos x="64" y="6"/>
                    </a:cxn>
                    <a:cxn ang="0">
                      <a:pos x="62" y="18"/>
                    </a:cxn>
                    <a:cxn ang="0">
                      <a:pos x="58" y="30"/>
                    </a:cxn>
                    <a:cxn ang="0">
                      <a:pos x="56" y="42"/>
                    </a:cxn>
                    <a:cxn ang="0">
                      <a:pos x="56" y="52"/>
                    </a:cxn>
                    <a:cxn ang="0">
                      <a:pos x="54" y="66"/>
                    </a:cxn>
                  </a:cxnLst>
                  <a:rect l="0" t="0" r="r" b="b"/>
                  <a:pathLst>
                    <a:path w="64" h="66">
                      <a:moveTo>
                        <a:pt x="54" y="66"/>
                      </a:moveTo>
                      <a:lnTo>
                        <a:pt x="44" y="62"/>
                      </a:lnTo>
                      <a:lnTo>
                        <a:pt x="26" y="60"/>
                      </a:lnTo>
                      <a:lnTo>
                        <a:pt x="14" y="50"/>
                      </a:lnTo>
                      <a:lnTo>
                        <a:pt x="6" y="42"/>
                      </a:lnTo>
                      <a:lnTo>
                        <a:pt x="0" y="32"/>
                      </a:lnTo>
                      <a:lnTo>
                        <a:pt x="10" y="26"/>
                      </a:lnTo>
                      <a:lnTo>
                        <a:pt x="12" y="18"/>
                      </a:lnTo>
                      <a:lnTo>
                        <a:pt x="26" y="14"/>
                      </a:lnTo>
                      <a:lnTo>
                        <a:pt x="34" y="6"/>
                      </a:lnTo>
                      <a:lnTo>
                        <a:pt x="40" y="2"/>
                      </a:lnTo>
                      <a:lnTo>
                        <a:pt x="50" y="2"/>
                      </a:lnTo>
                      <a:lnTo>
                        <a:pt x="58" y="2"/>
                      </a:lnTo>
                      <a:lnTo>
                        <a:pt x="64" y="0"/>
                      </a:lnTo>
                      <a:lnTo>
                        <a:pt x="64" y="6"/>
                      </a:lnTo>
                      <a:lnTo>
                        <a:pt x="62" y="18"/>
                      </a:lnTo>
                      <a:lnTo>
                        <a:pt x="58" y="30"/>
                      </a:lnTo>
                      <a:lnTo>
                        <a:pt x="56" y="42"/>
                      </a:lnTo>
                      <a:lnTo>
                        <a:pt x="56" y="52"/>
                      </a:lnTo>
                      <a:lnTo>
                        <a:pt x="54"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2" name="Freeform 67"/>
                <p:cNvSpPr>
                  <a:spLocks/>
                </p:cNvSpPr>
                <p:nvPr/>
              </p:nvSpPr>
              <p:spPr bwMode="auto">
                <a:xfrm>
                  <a:off x="3256143" y="3824679"/>
                  <a:ext cx="91892" cy="84701"/>
                </a:xfrm>
                <a:custGeom>
                  <a:avLst/>
                  <a:gdLst/>
                  <a:ahLst/>
                  <a:cxnLst>
                    <a:cxn ang="0">
                      <a:pos x="18" y="20"/>
                    </a:cxn>
                    <a:cxn ang="0">
                      <a:pos x="12" y="16"/>
                    </a:cxn>
                    <a:cxn ang="0">
                      <a:pos x="10" y="22"/>
                    </a:cxn>
                    <a:cxn ang="0">
                      <a:pos x="8" y="24"/>
                    </a:cxn>
                    <a:cxn ang="0">
                      <a:pos x="2" y="20"/>
                    </a:cxn>
                    <a:cxn ang="0">
                      <a:pos x="0" y="16"/>
                    </a:cxn>
                    <a:cxn ang="0">
                      <a:pos x="0" y="10"/>
                    </a:cxn>
                    <a:cxn ang="0">
                      <a:pos x="2" y="6"/>
                    </a:cxn>
                    <a:cxn ang="0">
                      <a:pos x="2" y="0"/>
                    </a:cxn>
                    <a:cxn ang="0">
                      <a:pos x="18" y="2"/>
                    </a:cxn>
                    <a:cxn ang="0">
                      <a:pos x="30" y="6"/>
                    </a:cxn>
                    <a:cxn ang="0">
                      <a:pos x="34" y="10"/>
                    </a:cxn>
                    <a:cxn ang="0">
                      <a:pos x="42" y="18"/>
                    </a:cxn>
                    <a:cxn ang="0">
                      <a:pos x="48" y="24"/>
                    </a:cxn>
                    <a:cxn ang="0">
                      <a:pos x="50" y="28"/>
                    </a:cxn>
                    <a:cxn ang="0">
                      <a:pos x="46" y="30"/>
                    </a:cxn>
                    <a:cxn ang="0">
                      <a:pos x="44" y="36"/>
                    </a:cxn>
                    <a:cxn ang="0">
                      <a:pos x="42" y="42"/>
                    </a:cxn>
                    <a:cxn ang="0">
                      <a:pos x="38" y="44"/>
                    </a:cxn>
                    <a:cxn ang="0">
                      <a:pos x="34" y="32"/>
                    </a:cxn>
                    <a:cxn ang="0">
                      <a:pos x="28" y="26"/>
                    </a:cxn>
                    <a:cxn ang="0">
                      <a:pos x="24" y="24"/>
                    </a:cxn>
                    <a:cxn ang="0">
                      <a:pos x="18" y="20"/>
                    </a:cxn>
                  </a:cxnLst>
                  <a:rect l="0" t="0" r="r" b="b"/>
                  <a:pathLst>
                    <a:path w="50" h="44">
                      <a:moveTo>
                        <a:pt x="18" y="20"/>
                      </a:moveTo>
                      <a:lnTo>
                        <a:pt x="12" y="16"/>
                      </a:lnTo>
                      <a:lnTo>
                        <a:pt x="10" y="22"/>
                      </a:lnTo>
                      <a:lnTo>
                        <a:pt x="8" y="24"/>
                      </a:lnTo>
                      <a:lnTo>
                        <a:pt x="2" y="20"/>
                      </a:lnTo>
                      <a:lnTo>
                        <a:pt x="0" y="16"/>
                      </a:lnTo>
                      <a:lnTo>
                        <a:pt x="0" y="10"/>
                      </a:lnTo>
                      <a:lnTo>
                        <a:pt x="2" y="6"/>
                      </a:lnTo>
                      <a:lnTo>
                        <a:pt x="2" y="0"/>
                      </a:lnTo>
                      <a:lnTo>
                        <a:pt x="18" y="2"/>
                      </a:lnTo>
                      <a:lnTo>
                        <a:pt x="30" y="6"/>
                      </a:lnTo>
                      <a:lnTo>
                        <a:pt x="34" y="10"/>
                      </a:lnTo>
                      <a:lnTo>
                        <a:pt x="42" y="18"/>
                      </a:lnTo>
                      <a:lnTo>
                        <a:pt x="48" y="24"/>
                      </a:lnTo>
                      <a:lnTo>
                        <a:pt x="50" y="28"/>
                      </a:lnTo>
                      <a:lnTo>
                        <a:pt x="46" y="30"/>
                      </a:lnTo>
                      <a:lnTo>
                        <a:pt x="44" y="36"/>
                      </a:lnTo>
                      <a:lnTo>
                        <a:pt x="42" y="42"/>
                      </a:lnTo>
                      <a:lnTo>
                        <a:pt x="38" y="44"/>
                      </a:lnTo>
                      <a:lnTo>
                        <a:pt x="34" y="32"/>
                      </a:lnTo>
                      <a:lnTo>
                        <a:pt x="28" y="26"/>
                      </a:lnTo>
                      <a:lnTo>
                        <a:pt x="24" y="24"/>
                      </a:lnTo>
                      <a:lnTo>
                        <a:pt x="18"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3" name="Freeform 68"/>
                <p:cNvSpPr>
                  <a:spLocks/>
                </p:cNvSpPr>
                <p:nvPr/>
              </p:nvSpPr>
              <p:spPr bwMode="auto">
                <a:xfrm>
                  <a:off x="3325980" y="3874713"/>
                  <a:ext cx="187460" cy="73151"/>
                </a:xfrm>
                <a:custGeom>
                  <a:avLst/>
                  <a:gdLst/>
                  <a:ahLst/>
                  <a:cxnLst>
                    <a:cxn ang="0">
                      <a:pos x="88" y="34"/>
                    </a:cxn>
                    <a:cxn ang="0">
                      <a:pos x="82" y="32"/>
                    </a:cxn>
                    <a:cxn ang="0">
                      <a:pos x="80" y="28"/>
                    </a:cxn>
                    <a:cxn ang="0">
                      <a:pos x="80" y="22"/>
                    </a:cxn>
                    <a:cxn ang="0">
                      <a:pos x="80" y="16"/>
                    </a:cxn>
                    <a:cxn ang="0">
                      <a:pos x="78" y="12"/>
                    </a:cxn>
                    <a:cxn ang="0">
                      <a:pos x="72" y="10"/>
                    </a:cxn>
                    <a:cxn ang="0">
                      <a:pos x="66" y="10"/>
                    </a:cxn>
                    <a:cxn ang="0">
                      <a:pos x="62" y="12"/>
                    </a:cxn>
                    <a:cxn ang="0">
                      <a:pos x="60" y="16"/>
                    </a:cxn>
                    <a:cxn ang="0">
                      <a:pos x="52" y="18"/>
                    </a:cxn>
                    <a:cxn ang="0">
                      <a:pos x="48" y="22"/>
                    </a:cxn>
                    <a:cxn ang="0">
                      <a:pos x="50" y="26"/>
                    </a:cxn>
                    <a:cxn ang="0">
                      <a:pos x="52" y="30"/>
                    </a:cxn>
                    <a:cxn ang="0">
                      <a:pos x="52" y="36"/>
                    </a:cxn>
                    <a:cxn ang="0">
                      <a:pos x="44" y="38"/>
                    </a:cxn>
                    <a:cxn ang="0">
                      <a:pos x="38" y="32"/>
                    </a:cxn>
                    <a:cxn ang="0">
                      <a:pos x="32" y="26"/>
                    </a:cxn>
                    <a:cxn ang="0">
                      <a:pos x="26" y="22"/>
                    </a:cxn>
                    <a:cxn ang="0">
                      <a:pos x="18" y="20"/>
                    </a:cxn>
                    <a:cxn ang="0">
                      <a:pos x="14" y="18"/>
                    </a:cxn>
                    <a:cxn ang="0">
                      <a:pos x="8" y="20"/>
                    </a:cxn>
                    <a:cxn ang="0">
                      <a:pos x="0" y="18"/>
                    </a:cxn>
                    <a:cxn ang="0">
                      <a:pos x="4" y="14"/>
                    </a:cxn>
                    <a:cxn ang="0">
                      <a:pos x="6" y="8"/>
                    </a:cxn>
                    <a:cxn ang="0">
                      <a:pos x="12" y="2"/>
                    </a:cxn>
                    <a:cxn ang="0">
                      <a:pos x="18" y="4"/>
                    </a:cxn>
                    <a:cxn ang="0">
                      <a:pos x="22" y="8"/>
                    </a:cxn>
                    <a:cxn ang="0">
                      <a:pos x="30" y="12"/>
                    </a:cxn>
                    <a:cxn ang="0">
                      <a:pos x="38" y="12"/>
                    </a:cxn>
                    <a:cxn ang="0">
                      <a:pos x="44" y="10"/>
                    </a:cxn>
                    <a:cxn ang="0">
                      <a:pos x="52" y="6"/>
                    </a:cxn>
                    <a:cxn ang="0">
                      <a:pos x="62" y="2"/>
                    </a:cxn>
                    <a:cxn ang="0">
                      <a:pos x="72" y="0"/>
                    </a:cxn>
                    <a:cxn ang="0">
                      <a:pos x="82" y="2"/>
                    </a:cxn>
                    <a:cxn ang="0">
                      <a:pos x="88" y="6"/>
                    </a:cxn>
                    <a:cxn ang="0">
                      <a:pos x="94" y="10"/>
                    </a:cxn>
                    <a:cxn ang="0">
                      <a:pos x="98" y="16"/>
                    </a:cxn>
                    <a:cxn ang="0">
                      <a:pos x="102" y="20"/>
                    </a:cxn>
                    <a:cxn ang="0">
                      <a:pos x="100" y="26"/>
                    </a:cxn>
                    <a:cxn ang="0">
                      <a:pos x="94" y="30"/>
                    </a:cxn>
                    <a:cxn ang="0">
                      <a:pos x="88" y="34"/>
                    </a:cxn>
                  </a:cxnLst>
                  <a:rect l="0" t="0" r="r" b="b"/>
                  <a:pathLst>
                    <a:path w="102" h="38">
                      <a:moveTo>
                        <a:pt x="88" y="34"/>
                      </a:moveTo>
                      <a:lnTo>
                        <a:pt x="82" y="32"/>
                      </a:lnTo>
                      <a:lnTo>
                        <a:pt x="80" y="28"/>
                      </a:lnTo>
                      <a:lnTo>
                        <a:pt x="80" y="22"/>
                      </a:lnTo>
                      <a:lnTo>
                        <a:pt x="80" y="16"/>
                      </a:lnTo>
                      <a:lnTo>
                        <a:pt x="78" y="12"/>
                      </a:lnTo>
                      <a:lnTo>
                        <a:pt x="72" y="10"/>
                      </a:lnTo>
                      <a:lnTo>
                        <a:pt x="66" y="10"/>
                      </a:lnTo>
                      <a:lnTo>
                        <a:pt x="62" y="12"/>
                      </a:lnTo>
                      <a:lnTo>
                        <a:pt x="60" y="16"/>
                      </a:lnTo>
                      <a:lnTo>
                        <a:pt x="52" y="18"/>
                      </a:lnTo>
                      <a:lnTo>
                        <a:pt x="48" y="22"/>
                      </a:lnTo>
                      <a:lnTo>
                        <a:pt x="50" y="26"/>
                      </a:lnTo>
                      <a:lnTo>
                        <a:pt x="52" y="30"/>
                      </a:lnTo>
                      <a:lnTo>
                        <a:pt x="52" y="36"/>
                      </a:lnTo>
                      <a:lnTo>
                        <a:pt x="44" y="38"/>
                      </a:lnTo>
                      <a:lnTo>
                        <a:pt x="38" y="32"/>
                      </a:lnTo>
                      <a:lnTo>
                        <a:pt x="32" y="26"/>
                      </a:lnTo>
                      <a:lnTo>
                        <a:pt x="26" y="22"/>
                      </a:lnTo>
                      <a:lnTo>
                        <a:pt x="18" y="20"/>
                      </a:lnTo>
                      <a:lnTo>
                        <a:pt x="14" y="18"/>
                      </a:lnTo>
                      <a:lnTo>
                        <a:pt x="8" y="20"/>
                      </a:lnTo>
                      <a:lnTo>
                        <a:pt x="0" y="18"/>
                      </a:lnTo>
                      <a:lnTo>
                        <a:pt x="4" y="14"/>
                      </a:lnTo>
                      <a:lnTo>
                        <a:pt x="6" y="8"/>
                      </a:lnTo>
                      <a:lnTo>
                        <a:pt x="12" y="2"/>
                      </a:lnTo>
                      <a:lnTo>
                        <a:pt x="18" y="4"/>
                      </a:lnTo>
                      <a:lnTo>
                        <a:pt x="22" y="8"/>
                      </a:lnTo>
                      <a:lnTo>
                        <a:pt x="30" y="12"/>
                      </a:lnTo>
                      <a:lnTo>
                        <a:pt x="38" y="12"/>
                      </a:lnTo>
                      <a:lnTo>
                        <a:pt x="44" y="10"/>
                      </a:lnTo>
                      <a:lnTo>
                        <a:pt x="52" y="6"/>
                      </a:lnTo>
                      <a:lnTo>
                        <a:pt x="62" y="2"/>
                      </a:lnTo>
                      <a:lnTo>
                        <a:pt x="72" y="0"/>
                      </a:lnTo>
                      <a:lnTo>
                        <a:pt x="82" y="2"/>
                      </a:lnTo>
                      <a:lnTo>
                        <a:pt x="88" y="6"/>
                      </a:lnTo>
                      <a:lnTo>
                        <a:pt x="94" y="10"/>
                      </a:lnTo>
                      <a:lnTo>
                        <a:pt x="98" y="16"/>
                      </a:lnTo>
                      <a:lnTo>
                        <a:pt x="102" y="20"/>
                      </a:lnTo>
                      <a:lnTo>
                        <a:pt x="100" y="26"/>
                      </a:lnTo>
                      <a:lnTo>
                        <a:pt x="94" y="30"/>
                      </a:lnTo>
                      <a:lnTo>
                        <a:pt x="88"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4" name="Freeform 78"/>
                <p:cNvSpPr>
                  <a:spLocks/>
                </p:cNvSpPr>
                <p:nvPr/>
              </p:nvSpPr>
              <p:spPr bwMode="auto">
                <a:xfrm>
                  <a:off x="3403146" y="4125254"/>
                  <a:ext cx="161725" cy="192513"/>
                </a:xfrm>
                <a:custGeom>
                  <a:avLst/>
                  <a:gdLst/>
                  <a:ahLst/>
                  <a:cxnLst>
                    <a:cxn ang="0">
                      <a:pos x="26" y="100"/>
                    </a:cxn>
                    <a:cxn ang="0">
                      <a:pos x="20" y="94"/>
                    </a:cxn>
                    <a:cxn ang="0">
                      <a:pos x="8" y="88"/>
                    </a:cxn>
                    <a:cxn ang="0">
                      <a:pos x="8" y="76"/>
                    </a:cxn>
                    <a:cxn ang="0">
                      <a:pos x="14" y="72"/>
                    </a:cxn>
                    <a:cxn ang="0">
                      <a:pos x="18" y="64"/>
                    </a:cxn>
                    <a:cxn ang="0">
                      <a:pos x="18" y="58"/>
                    </a:cxn>
                    <a:cxn ang="0">
                      <a:pos x="14" y="58"/>
                    </a:cxn>
                    <a:cxn ang="0">
                      <a:pos x="10" y="62"/>
                    </a:cxn>
                    <a:cxn ang="0">
                      <a:pos x="6" y="62"/>
                    </a:cxn>
                    <a:cxn ang="0">
                      <a:pos x="0" y="58"/>
                    </a:cxn>
                    <a:cxn ang="0">
                      <a:pos x="0" y="48"/>
                    </a:cxn>
                    <a:cxn ang="0">
                      <a:pos x="2" y="38"/>
                    </a:cxn>
                    <a:cxn ang="0">
                      <a:pos x="6" y="26"/>
                    </a:cxn>
                    <a:cxn ang="0">
                      <a:pos x="10" y="18"/>
                    </a:cxn>
                    <a:cxn ang="0">
                      <a:pos x="14" y="12"/>
                    </a:cxn>
                    <a:cxn ang="0">
                      <a:pos x="22" y="6"/>
                    </a:cxn>
                    <a:cxn ang="0">
                      <a:pos x="32" y="0"/>
                    </a:cxn>
                    <a:cxn ang="0">
                      <a:pos x="58" y="16"/>
                    </a:cxn>
                    <a:cxn ang="0">
                      <a:pos x="70" y="16"/>
                    </a:cxn>
                    <a:cxn ang="0">
                      <a:pos x="88" y="22"/>
                    </a:cxn>
                    <a:cxn ang="0">
                      <a:pos x="86" y="30"/>
                    </a:cxn>
                    <a:cxn ang="0">
                      <a:pos x="86" y="40"/>
                    </a:cxn>
                    <a:cxn ang="0">
                      <a:pos x="82" y="48"/>
                    </a:cxn>
                    <a:cxn ang="0">
                      <a:pos x="76" y="56"/>
                    </a:cxn>
                    <a:cxn ang="0">
                      <a:pos x="68" y="62"/>
                    </a:cxn>
                    <a:cxn ang="0">
                      <a:pos x="52" y="68"/>
                    </a:cxn>
                    <a:cxn ang="0">
                      <a:pos x="46" y="74"/>
                    </a:cxn>
                    <a:cxn ang="0">
                      <a:pos x="40" y="82"/>
                    </a:cxn>
                    <a:cxn ang="0">
                      <a:pos x="36" y="92"/>
                    </a:cxn>
                    <a:cxn ang="0">
                      <a:pos x="26" y="100"/>
                    </a:cxn>
                  </a:cxnLst>
                  <a:rect l="0" t="0" r="r" b="b"/>
                  <a:pathLst>
                    <a:path w="88" h="100">
                      <a:moveTo>
                        <a:pt x="26" y="100"/>
                      </a:moveTo>
                      <a:lnTo>
                        <a:pt x="20" y="94"/>
                      </a:lnTo>
                      <a:lnTo>
                        <a:pt x="8" y="88"/>
                      </a:lnTo>
                      <a:lnTo>
                        <a:pt x="8" y="76"/>
                      </a:lnTo>
                      <a:lnTo>
                        <a:pt x="14" y="72"/>
                      </a:lnTo>
                      <a:lnTo>
                        <a:pt x="18" y="64"/>
                      </a:lnTo>
                      <a:lnTo>
                        <a:pt x="18" y="58"/>
                      </a:lnTo>
                      <a:lnTo>
                        <a:pt x="14" y="58"/>
                      </a:lnTo>
                      <a:lnTo>
                        <a:pt x="10" y="62"/>
                      </a:lnTo>
                      <a:lnTo>
                        <a:pt x="6" y="62"/>
                      </a:lnTo>
                      <a:lnTo>
                        <a:pt x="0" y="58"/>
                      </a:lnTo>
                      <a:lnTo>
                        <a:pt x="0" y="48"/>
                      </a:lnTo>
                      <a:lnTo>
                        <a:pt x="2" y="38"/>
                      </a:lnTo>
                      <a:lnTo>
                        <a:pt x="6" y="26"/>
                      </a:lnTo>
                      <a:lnTo>
                        <a:pt x="10" y="18"/>
                      </a:lnTo>
                      <a:lnTo>
                        <a:pt x="14" y="12"/>
                      </a:lnTo>
                      <a:lnTo>
                        <a:pt x="22" y="6"/>
                      </a:lnTo>
                      <a:lnTo>
                        <a:pt x="32" y="0"/>
                      </a:lnTo>
                      <a:lnTo>
                        <a:pt x="58" y="16"/>
                      </a:lnTo>
                      <a:lnTo>
                        <a:pt x="70" y="16"/>
                      </a:lnTo>
                      <a:lnTo>
                        <a:pt x="88" y="22"/>
                      </a:lnTo>
                      <a:lnTo>
                        <a:pt x="86" y="30"/>
                      </a:lnTo>
                      <a:lnTo>
                        <a:pt x="86" y="40"/>
                      </a:lnTo>
                      <a:lnTo>
                        <a:pt x="82" y="48"/>
                      </a:lnTo>
                      <a:lnTo>
                        <a:pt x="76" y="56"/>
                      </a:lnTo>
                      <a:lnTo>
                        <a:pt x="68" y="62"/>
                      </a:lnTo>
                      <a:lnTo>
                        <a:pt x="52" y="68"/>
                      </a:lnTo>
                      <a:lnTo>
                        <a:pt x="46" y="74"/>
                      </a:lnTo>
                      <a:lnTo>
                        <a:pt x="40" y="82"/>
                      </a:lnTo>
                      <a:lnTo>
                        <a:pt x="36" y="92"/>
                      </a:lnTo>
                      <a:lnTo>
                        <a:pt x="26" y="10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5" name="Freeform 79"/>
                <p:cNvSpPr>
                  <a:spLocks/>
                </p:cNvSpPr>
                <p:nvPr/>
              </p:nvSpPr>
              <p:spPr bwMode="auto">
                <a:xfrm>
                  <a:off x="3950806" y="3832617"/>
                  <a:ext cx="36756" cy="30803"/>
                </a:xfrm>
                <a:custGeom>
                  <a:avLst/>
                  <a:gdLst/>
                  <a:ahLst/>
                  <a:cxnLst>
                    <a:cxn ang="0">
                      <a:pos x="12" y="0"/>
                    </a:cxn>
                    <a:cxn ang="0">
                      <a:pos x="20" y="0"/>
                    </a:cxn>
                    <a:cxn ang="0">
                      <a:pos x="18" y="10"/>
                    </a:cxn>
                    <a:cxn ang="0">
                      <a:pos x="14" y="16"/>
                    </a:cxn>
                    <a:cxn ang="0">
                      <a:pos x="0" y="14"/>
                    </a:cxn>
                    <a:cxn ang="0">
                      <a:pos x="6" y="6"/>
                    </a:cxn>
                    <a:cxn ang="0">
                      <a:pos x="10" y="6"/>
                    </a:cxn>
                    <a:cxn ang="0">
                      <a:pos x="12" y="0"/>
                    </a:cxn>
                  </a:cxnLst>
                  <a:rect l="0" t="0" r="r" b="b"/>
                  <a:pathLst>
                    <a:path w="20" h="16">
                      <a:moveTo>
                        <a:pt x="12" y="0"/>
                      </a:moveTo>
                      <a:lnTo>
                        <a:pt x="20" y="0"/>
                      </a:lnTo>
                      <a:lnTo>
                        <a:pt x="18" y="10"/>
                      </a:lnTo>
                      <a:lnTo>
                        <a:pt x="14" y="16"/>
                      </a:lnTo>
                      <a:lnTo>
                        <a:pt x="0" y="14"/>
                      </a:lnTo>
                      <a:lnTo>
                        <a:pt x="6" y="6"/>
                      </a:lnTo>
                      <a:lnTo>
                        <a:pt x="10" y="6"/>
                      </a:lnTo>
                      <a:lnTo>
                        <a:pt x="1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6" name="Freeform 80"/>
                <p:cNvSpPr>
                  <a:spLocks/>
                </p:cNvSpPr>
                <p:nvPr/>
              </p:nvSpPr>
              <p:spPr bwMode="auto">
                <a:xfrm>
                  <a:off x="3627369" y="3790262"/>
                  <a:ext cx="385942" cy="354224"/>
                </a:xfrm>
                <a:custGeom>
                  <a:avLst/>
                  <a:gdLst/>
                  <a:ahLst/>
                  <a:cxnLst>
                    <a:cxn ang="0">
                      <a:pos x="46" y="8"/>
                    </a:cxn>
                    <a:cxn ang="0">
                      <a:pos x="50" y="0"/>
                    </a:cxn>
                    <a:cxn ang="0">
                      <a:pos x="52" y="12"/>
                    </a:cxn>
                    <a:cxn ang="0">
                      <a:pos x="70" y="16"/>
                    </a:cxn>
                    <a:cxn ang="0">
                      <a:pos x="80" y="24"/>
                    </a:cxn>
                    <a:cxn ang="0">
                      <a:pos x="108" y="28"/>
                    </a:cxn>
                    <a:cxn ang="0">
                      <a:pos x="138" y="32"/>
                    </a:cxn>
                    <a:cxn ang="0">
                      <a:pos x="156" y="26"/>
                    </a:cxn>
                    <a:cxn ang="0">
                      <a:pos x="174" y="28"/>
                    </a:cxn>
                    <a:cxn ang="0">
                      <a:pos x="162" y="32"/>
                    </a:cxn>
                    <a:cxn ang="0">
                      <a:pos x="176" y="40"/>
                    </a:cxn>
                    <a:cxn ang="0">
                      <a:pos x="192" y="46"/>
                    </a:cxn>
                    <a:cxn ang="0">
                      <a:pos x="188" y="56"/>
                    </a:cxn>
                    <a:cxn ang="0">
                      <a:pos x="196" y="60"/>
                    </a:cxn>
                    <a:cxn ang="0">
                      <a:pos x="210" y="62"/>
                    </a:cxn>
                    <a:cxn ang="0">
                      <a:pos x="200" y="76"/>
                    </a:cxn>
                    <a:cxn ang="0">
                      <a:pos x="192" y="90"/>
                    </a:cxn>
                    <a:cxn ang="0">
                      <a:pos x="190" y="104"/>
                    </a:cxn>
                    <a:cxn ang="0">
                      <a:pos x="196" y="116"/>
                    </a:cxn>
                    <a:cxn ang="0">
                      <a:pos x="180" y="130"/>
                    </a:cxn>
                    <a:cxn ang="0">
                      <a:pos x="164" y="136"/>
                    </a:cxn>
                    <a:cxn ang="0">
                      <a:pos x="148" y="134"/>
                    </a:cxn>
                    <a:cxn ang="0">
                      <a:pos x="134" y="132"/>
                    </a:cxn>
                    <a:cxn ang="0">
                      <a:pos x="142" y="148"/>
                    </a:cxn>
                    <a:cxn ang="0">
                      <a:pos x="154" y="156"/>
                    </a:cxn>
                    <a:cxn ang="0">
                      <a:pos x="152" y="166"/>
                    </a:cxn>
                    <a:cxn ang="0">
                      <a:pos x="140" y="168"/>
                    </a:cxn>
                    <a:cxn ang="0">
                      <a:pos x="116" y="184"/>
                    </a:cxn>
                    <a:cxn ang="0">
                      <a:pos x="98" y="174"/>
                    </a:cxn>
                    <a:cxn ang="0">
                      <a:pos x="94" y="160"/>
                    </a:cxn>
                    <a:cxn ang="0">
                      <a:pos x="90" y="136"/>
                    </a:cxn>
                    <a:cxn ang="0">
                      <a:pos x="86" y="108"/>
                    </a:cxn>
                    <a:cxn ang="0">
                      <a:pos x="86" y="94"/>
                    </a:cxn>
                    <a:cxn ang="0">
                      <a:pos x="46" y="82"/>
                    </a:cxn>
                    <a:cxn ang="0">
                      <a:pos x="12" y="80"/>
                    </a:cxn>
                    <a:cxn ang="0">
                      <a:pos x="0" y="46"/>
                    </a:cxn>
                    <a:cxn ang="0">
                      <a:pos x="8" y="22"/>
                    </a:cxn>
                    <a:cxn ang="0">
                      <a:pos x="22" y="16"/>
                    </a:cxn>
                    <a:cxn ang="0">
                      <a:pos x="22" y="30"/>
                    </a:cxn>
                    <a:cxn ang="0">
                      <a:pos x="18" y="46"/>
                    </a:cxn>
                    <a:cxn ang="0">
                      <a:pos x="30" y="48"/>
                    </a:cxn>
                    <a:cxn ang="0">
                      <a:pos x="30" y="32"/>
                    </a:cxn>
                    <a:cxn ang="0">
                      <a:pos x="32" y="20"/>
                    </a:cxn>
                    <a:cxn ang="0">
                      <a:pos x="44" y="14"/>
                    </a:cxn>
                  </a:cxnLst>
                  <a:rect l="0" t="0" r="r" b="b"/>
                  <a:pathLst>
                    <a:path w="210" h="184">
                      <a:moveTo>
                        <a:pt x="44" y="14"/>
                      </a:moveTo>
                      <a:lnTo>
                        <a:pt x="46" y="8"/>
                      </a:lnTo>
                      <a:lnTo>
                        <a:pt x="46" y="2"/>
                      </a:lnTo>
                      <a:lnTo>
                        <a:pt x="50" y="0"/>
                      </a:lnTo>
                      <a:lnTo>
                        <a:pt x="52" y="4"/>
                      </a:lnTo>
                      <a:lnTo>
                        <a:pt x="52" y="12"/>
                      </a:lnTo>
                      <a:lnTo>
                        <a:pt x="60" y="14"/>
                      </a:lnTo>
                      <a:lnTo>
                        <a:pt x="70" y="16"/>
                      </a:lnTo>
                      <a:lnTo>
                        <a:pt x="76" y="22"/>
                      </a:lnTo>
                      <a:lnTo>
                        <a:pt x="80" y="24"/>
                      </a:lnTo>
                      <a:lnTo>
                        <a:pt x="98" y="28"/>
                      </a:lnTo>
                      <a:lnTo>
                        <a:pt x="108" y="28"/>
                      </a:lnTo>
                      <a:lnTo>
                        <a:pt x="126" y="36"/>
                      </a:lnTo>
                      <a:lnTo>
                        <a:pt x="138" y="32"/>
                      </a:lnTo>
                      <a:lnTo>
                        <a:pt x="146" y="28"/>
                      </a:lnTo>
                      <a:lnTo>
                        <a:pt x="156" y="26"/>
                      </a:lnTo>
                      <a:lnTo>
                        <a:pt x="164" y="28"/>
                      </a:lnTo>
                      <a:lnTo>
                        <a:pt x="174" y="28"/>
                      </a:lnTo>
                      <a:lnTo>
                        <a:pt x="170" y="30"/>
                      </a:lnTo>
                      <a:lnTo>
                        <a:pt x="162" y="32"/>
                      </a:lnTo>
                      <a:lnTo>
                        <a:pt x="164" y="40"/>
                      </a:lnTo>
                      <a:lnTo>
                        <a:pt x="176" y="40"/>
                      </a:lnTo>
                      <a:lnTo>
                        <a:pt x="188" y="42"/>
                      </a:lnTo>
                      <a:lnTo>
                        <a:pt x="192" y="46"/>
                      </a:lnTo>
                      <a:lnTo>
                        <a:pt x="192" y="52"/>
                      </a:lnTo>
                      <a:lnTo>
                        <a:pt x="188" y="56"/>
                      </a:lnTo>
                      <a:lnTo>
                        <a:pt x="188" y="62"/>
                      </a:lnTo>
                      <a:lnTo>
                        <a:pt x="196" y="60"/>
                      </a:lnTo>
                      <a:lnTo>
                        <a:pt x="202" y="58"/>
                      </a:lnTo>
                      <a:lnTo>
                        <a:pt x="210" y="62"/>
                      </a:lnTo>
                      <a:lnTo>
                        <a:pt x="204" y="70"/>
                      </a:lnTo>
                      <a:lnTo>
                        <a:pt x="200" y="76"/>
                      </a:lnTo>
                      <a:lnTo>
                        <a:pt x="202" y="84"/>
                      </a:lnTo>
                      <a:lnTo>
                        <a:pt x="192" y="90"/>
                      </a:lnTo>
                      <a:lnTo>
                        <a:pt x="188" y="96"/>
                      </a:lnTo>
                      <a:lnTo>
                        <a:pt x="190" y="104"/>
                      </a:lnTo>
                      <a:lnTo>
                        <a:pt x="194" y="110"/>
                      </a:lnTo>
                      <a:lnTo>
                        <a:pt x="196" y="116"/>
                      </a:lnTo>
                      <a:lnTo>
                        <a:pt x="192" y="126"/>
                      </a:lnTo>
                      <a:lnTo>
                        <a:pt x="180" y="130"/>
                      </a:lnTo>
                      <a:lnTo>
                        <a:pt x="170" y="132"/>
                      </a:lnTo>
                      <a:lnTo>
                        <a:pt x="164" y="136"/>
                      </a:lnTo>
                      <a:lnTo>
                        <a:pt x="158" y="136"/>
                      </a:lnTo>
                      <a:lnTo>
                        <a:pt x="148" y="134"/>
                      </a:lnTo>
                      <a:lnTo>
                        <a:pt x="140" y="130"/>
                      </a:lnTo>
                      <a:lnTo>
                        <a:pt x="134" y="132"/>
                      </a:lnTo>
                      <a:lnTo>
                        <a:pt x="140" y="138"/>
                      </a:lnTo>
                      <a:lnTo>
                        <a:pt x="142" y="148"/>
                      </a:lnTo>
                      <a:lnTo>
                        <a:pt x="148" y="156"/>
                      </a:lnTo>
                      <a:lnTo>
                        <a:pt x="154" y="156"/>
                      </a:lnTo>
                      <a:lnTo>
                        <a:pt x="154" y="160"/>
                      </a:lnTo>
                      <a:lnTo>
                        <a:pt x="152" y="166"/>
                      </a:lnTo>
                      <a:lnTo>
                        <a:pt x="146" y="166"/>
                      </a:lnTo>
                      <a:lnTo>
                        <a:pt x="140" y="168"/>
                      </a:lnTo>
                      <a:lnTo>
                        <a:pt x="130" y="180"/>
                      </a:lnTo>
                      <a:lnTo>
                        <a:pt x="116" y="184"/>
                      </a:lnTo>
                      <a:lnTo>
                        <a:pt x="106" y="182"/>
                      </a:lnTo>
                      <a:lnTo>
                        <a:pt x="98" y="174"/>
                      </a:lnTo>
                      <a:lnTo>
                        <a:pt x="96" y="170"/>
                      </a:lnTo>
                      <a:lnTo>
                        <a:pt x="94" y="160"/>
                      </a:lnTo>
                      <a:lnTo>
                        <a:pt x="90" y="158"/>
                      </a:lnTo>
                      <a:lnTo>
                        <a:pt x="90" y="136"/>
                      </a:lnTo>
                      <a:lnTo>
                        <a:pt x="86" y="134"/>
                      </a:lnTo>
                      <a:lnTo>
                        <a:pt x="86" y="108"/>
                      </a:lnTo>
                      <a:lnTo>
                        <a:pt x="92" y="100"/>
                      </a:lnTo>
                      <a:lnTo>
                        <a:pt x="86" y="94"/>
                      </a:lnTo>
                      <a:lnTo>
                        <a:pt x="58" y="96"/>
                      </a:lnTo>
                      <a:lnTo>
                        <a:pt x="46" y="82"/>
                      </a:lnTo>
                      <a:lnTo>
                        <a:pt x="18" y="84"/>
                      </a:lnTo>
                      <a:lnTo>
                        <a:pt x="12" y="80"/>
                      </a:lnTo>
                      <a:lnTo>
                        <a:pt x="12" y="66"/>
                      </a:lnTo>
                      <a:lnTo>
                        <a:pt x="0" y="46"/>
                      </a:lnTo>
                      <a:lnTo>
                        <a:pt x="2" y="32"/>
                      </a:lnTo>
                      <a:lnTo>
                        <a:pt x="8" y="22"/>
                      </a:lnTo>
                      <a:lnTo>
                        <a:pt x="18" y="14"/>
                      </a:lnTo>
                      <a:lnTo>
                        <a:pt x="22" y="16"/>
                      </a:lnTo>
                      <a:lnTo>
                        <a:pt x="22" y="20"/>
                      </a:lnTo>
                      <a:lnTo>
                        <a:pt x="22" y="30"/>
                      </a:lnTo>
                      <a:lnTo>
                        <a:pt x="16" y="34"/>
                      </a:lnTo>
                      <a:lnTo>
                        <a:pt x="18" y="46"/>
                      </a:lnTo>
                      <a:lnTo>
                        <a:pt x="22" y="52"/>
                      </a:lnTo>
                      <a:lnTo>
                        <a:pt x="30" y="48"/>
                      </a:lnTo>
                      <a:lnTo>
                        <a:pt x="34" y="40"/>
                      </a:lnTo>
                      <a:lnTo>
                        <a:pt x="30" y="32"/>
                      </a:lnTo>
                      <a:lnTo>
                        <a:pt x="28" y="26"/>
                      </a:lnTo>
                      <a:lnTo>
                        <a:pt x="32" y="20"/>
                      </a:lnTo>
                      <a:lnTo>
                        <a:pt x="38" y="18"/>
                      </a:lnTo>
                      <a:lnTo>
                        <a:pt x="44"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7" name="Freeform 81"/>
                <p:cNvSpPr>
                  <a:spLocks/>
                </p:cNvSpPr>
                <p:nvPr/>
              </p:nvSpPr>
              <p:spPr bwMode="auto">
                <a:xfrm>
                  <a:off x="3972863" y="3909622"/>
                  <a:ext cx="128648" cy="219464"/>
                </a:xfrm>
                <a:custGeom>
                  <a:avLst/>
                  <a:gdLst/>
                  <a:ahLst/>
                  <a:cxnLst>
                    <a:cxn ang="0">
                      <a:pos x="42" y="30"/>
                    </a:cxn>
                    <a:cxn ang="0">
                      <a:pos x="50" y="24"/>
                    </a:cxn>
                    <a:cxn ang="0">
                      <a:pos x="58" y="30"/>
                    </a:cxn>
                    <a:cxn ang="0">
                      <a:pos x="66" y="40"/>
                    </a:cxn>
                    <a:cxn ang="0">
                      <a:pos x="64" y="48"/>
                    </a:cxn>
                    <a:cxn ang="0">
                      <a:pos x="60" y="54"/>
                    </a:cxn>
                    <a:cxn ang="0">
                      <a:pos x="54" y="62"/>
                    </a:cxn>
                    <a:cxn ang="0">
                      <a:pos x="52" y="72"/>
                    </a:cxn>
                    <a:cxn ang="0">
                      <a:pos x="56" y="76"/>
                    </a:cxn>
                    <a:cxn ang="0">
                      <a:pos x="60" y="82"/>
                    </a:cxn>
                    <a:cxn ang="0">
                      <a:pos x="64" y="86"/>
                    </a:cxn>
                    <a:cxn ang="0">
                      <a:pos x="66" y="90"/>
                    </a:cxn>
                    <a:cxn ang="0">
                      <a:pos x="70" y="100"/>
                    </a:cxn>
                    <a:cxn ang="0">
                      <a:pos x="66" y="104"/>
                    </a:cxn>
                    <a:cxn ang="0">
                      <a:pos x="58" y="108"/>
                    </a:cxn>
                    <a:cxn ang="0">
                      <a:pos x="52" y="112"/>
                    </a:cxn>
                    <a:cxn ang="0">
                      <a:pos x="42" y="114"/>
                    </a:cxn>
                    <a:cxn ang="0">
                      <a:pos x="34" y="114"/>
                    </a:cxn>
                    <a:cxn ang="0">
                      <a:pos x="26" y="106"/>
                    </a:cxn>
                    <a:cxn ang="0">
                      <a:pos x="20" y="98"/>
                    </a:cxn>
                    <a:cxn ang="0">
                      <a:pos x="20" y="90"/>
                    </a:cxn>
                    <a:cxn ang="0">
                      <a:pos x="20" y="78"/>
                    </a:cxn>
                    <a:cxn ang="0">
                      <a:pos x="26" y="72"/>
                    </a:cxn>
                    <a:cxn ang="0">
                      <a:pos x="22" y="62"/>
                    </a:cxn>
                    <a:cxn ang="0">
                      <a:pos x="18" y="50"/>
                    </a:cxn>
                    <a:cxn ang="0">
                      <a:pos x="6" y="50"/>
                    </a:cxn>
                    <a:cxn ang="0">
                      <a:pos x="2" y="42"/>
                    </a:cxn>
                    <a:cxn ang="0">
                      <a:pos x="0" y="34"/>
                    </a:cxn>
                    <a:cxn ang="0">
                      <a:pos x="4" y="28"/>
                    </a:cxn>
                    <a:cxn ang="0">
                      <a:pos x="14" y="22"/>
                    </a:cxn>
                    <a:cxn ang="0">
                      <a:pos x="12" y="14"/>
                    </a:cxn>
                    <a:cxn ang="0">
                      <a:pos x="16" y="8"/>
                    </a:cxn>
                    <a:cxn ang="0">
                      <a:pos x="22" y="0"/>
                    </a:cxn>
                    <a:cxn ang="0">
                      <a:pos x="28" y="2"/>
                    </a:cxn>
                    <a:cxn ang="0">
                      <a:pos x="34" y="6"/>
                    </a:cxn>
                    <a:cxn ang="0">
                      <a:pos x="42" y="12"/>
                    </a:cxn>
                    <a:cxn ang="0">
                      <a:pos x="44" y="16"/>
                    </a:cxn>
                    <a:cxn ang="0">
                      <a:pos x="44" y="22"/>
                    </a:cxn>
                    <a:cxn ang="0">
                      <a:pos x="42" y="30"/>
                    </a:cxn>
                  </a:cxnLst>
                  <a:rect l="0" t="0" r="r" b="b"/>
                  <a:pathLst>
                    <a:path w="70" h="114">
                      <a:moveTo>
                        <a:pt x="42" y="30"/>
                      </a:moveTo>
                      <a:lnTo>
                        <a:pt x="50" y="24"/>
                      </a:lnTo>
                      <a:lnTo>
                        <a:pt x="58" y="30"/>
                      </a:lnTo>
                      <a:lnTo>
                        <a:pt x="66" y="40"/>
                      </a:lnTo>
                      <a:lnTo>
                        <a:pt x="64" y="48"/>
                      </a:lnTo>
                      <a:lnTo>
                        <a:pt x="60" y="54"/>
                      </a:lnTo>
                      <a:lnTo>
                        <a:pt x="54" y="62"/>
                      </a:lnTo>
                      <a:lnTo>
                        <a:pt x="52" y="72"/>
                      </a:lnTo>
                      <a:lnTo>
                        <a:pt x="56" y="76"/>
                      </a:lnTo>
                      <a:lnTo>
                        <a:pt x="60" y="82"/>
                      </a:lnTo>
                      <a:lnTo>
                        <a:pt x="64" y="86"/>
                      </a:lnTo>
                      <a:lnTo>
                        <a:pt x="66" y="90"/>
                      </a:lnTo>
                      <a:lnTo>
                        <a:pt x="70" y="100"/>
                      </a:lnTo>
                      <a:lnTo>
                        <a:pt x="66" y="104"/>
                      </a:lnTo>
                      <a:lnTo>
                        <a:pt x="58" y="108"/>
                      </a:lnTo>
                      <a:lnTo>
                        <a:pt x="52" y="112"/>
                      </a:lnTo>
                      <a:lnTo>
                        <a:pt x="42" y="114"/>
                      </a:lnTo>
                      <a:lnTo>
                        <a:pt x="34" y="114"/>
                      </a:lnTo>
                      <a:lnTo>
                        <a:pt x="26" y="106"/>
                      </a:lnTo>
                      <a:lnTo>
                        <a:pt x="20" y="98"/>
                      </a:lnTo>
                      <a:lnTo>
                        <a:pt x="20" y="90"/>
                      </a:lnTo>
                      <a:lnTo>
                        <a:pt x="20" y="78"/>
                      </a:lnTo>
                      <a:lnTo>
                        <a:pt x="26" y="72"/>
                      </a:lnTo>
                      <a:lnTo>
                        <a:pt x="22" y="62"/>
                      </a:lnTo>
                      <a:lnTo>
                        <a:pt x="18" y="50"/>
                      </a:lnTo>
                      <a:lnTo>
                        <a:pt x="6" y="50"/>
                      </a:lnTo>
                      <a:lnTo>
                        <a:pt x="2" y="42"/>
                      </a:lnTo>
                      <a:lnTo>
                        <a:pt x="0" y="34"/>
                      </a:lnTo>
                      <a:lnTo>
                        <a:pt x="4" y="28"/>
                      </a:lnTo>
                      <a:lnTo>
                        <a:pt x="14" y="22"/>
                      </a:lnTo>
                      <a:lnTo>
                        <a:pt x="12" y="14"/>
                      </a:lnTo>
                      <a:lnTo>
                        <a:pt x="16" y="8"/>
                      </a:lnTo>
                      <a:lnTo>
                        <a:pt x="22" y="0"/>
                      </a:lnTo>
                      <a:lnTo>
                        <a:pt x="28" y="2"/>
                      </a:lnTo>
                      <a:lnTo>
                        <a:pt x="34" y="6"/>
                      </a:lnTo>
                      <a:lnTo>
                        <a:pt x="42" y="12"/>
                      </a:lnTo>
                      <a:lnTo>
                        <a:pt x="44" y="16"/>
                      </a:lnTo>
                      <a:lnTo>
                        <a:pt x="44" y="22"/>
                      </a:lnTo>
                      <a:lnTo>
                        <a:pt x="42"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8" name="Freeform 82"/>
                <p:cNvSpPr>
                  <a:spLocks/>
                </p:cNvSpPr>
                <p:nvPr/>
              </p:nvSpPr>
              <p:spPr bwMode="auto">
                <a:xfrm>
                  <a:off x="4167669" y="3990494"/>
                  <a:ext cx="88214" cy="115508"/>
                </a:xfrm>
                <a:custGeom>
                  <a:avLst/>
                  <a:gdLst/>
                  <a:ahLst/>
                  <a:cxnLst>
                    <a:cxn ang="0">
                      <a:pos x="6" y="0"/>
                    </a:cxn>
                    <a:cxn ang="0">
                      <a:pos x="16" y="2"/>
                    </a:cxn>
                    <a:cxn ang="0">
                      <a:pos x="28" y="6"/>
                    </a:cxn>
                    <a:cxn ang="0">
                      <a:pos x="38" y="12"/>
                    </a:cxn>
                    <a:cxn ang="0">
                      <a:pos x="44" y="20"/>
                    </a:cxn>
                    <a:cxn ang="0">
                      <a:pos x="48" y="26"/>
                    </a:cxn>
                    <a:cxn ang="0">
                      <a:pos x="42" y="34"/>
                    </a:cxn>
                    <a:cxn ang="0">
                      <a:pos x="36" y="46"/>
                    </a:cxn>
                    <a:cxn ang="0">
                      <a:pos x="30" y="60"/>
                    </a:cxn>
                    <a:cxn ang="0">
                      <a:pos x="24" y="56"/>
                    </a:cxn>
                    <a:cxn ang="0">
                      <a:pos x="14" y="54"/>
                    </a:cxn>
                    <a:cxn ang="0">
                      <a:pos x="8" y="58"/>
                    </a:cxn>
                    <a:cxn ang="0">
                      <a:pos x="2" y="58"/>
                    </a:cxn>
                    <a:cxn ang="0">
                      <a:pos x="2" y="50"/>
                    </a:cxn>
                    <a:cxn ang="0">
                      <a:pos x="6" y="36"/>
                    </a:cxn>
                    <a:cxn ang="0">
                      <a:pos x="10" y="28"/>
                    </a:cxn>
                    <a:cxn ang="0">
                      <a:pos x="4" y="24"/>
                    </a:cxn>
                    <a:cxn ang="0">
                      <a:pos x="0" y="18"/>
                    </a:cxn>
                    <a:cxn ang="0">
                      <a:pos x="0" y="12"/>
                    </a:cxn>
                    <a:cxn ang="0">
                      <a:pos x="2" y="6"/>
                    </a:cxn>
                    <a:cxn ang="0">
                      <a:pos x="6" y="0"/>
                    </a:cxn>
                  </a:cxnLst>
                  <a:rect l="0" t="0" r="r" b="b"/>
                  <a:pathLst>
                    <a:path w="48" h="60">
                      <a:moveTo>
                        <a:pt x="6" y="0"/>
                      </a:moveTo>
                      <a:lnTo>
                        <a:pt x="16" y="2"/>
                      </a:lnTo>
                      <a:lnTo>
                        <a:pt x="28" y="6"/>
                      </a:lnTo>
                      <a:lnTo>
                        <a:pt x="38" y="12"/>
                      </a:lnTo>
                      <a:lnTo>
                        <a:pt x="44" y="20"/>
                      </a:lnTo>
                      <a:lnTo>
                        <a:pt x="48" y="26"/>
                      </a:lnTo>
                      <a:lnTo>
                        <a:pt x="42" y="34"/>
                      </a:lnTo>
                      <a:lnTo>
                        <a:pt x="36" y="46"/>
                      </a:lnTo>
                      <a:lnTo>
                        <a:pt x="30" y="60"/>
                      </a:lnTo>
                      <a:lnTo>
                        <a:pt x="24" y="56"/>
                      </a:lnTo>
                      <a:lnTo>
                        <a:pt x="14" y="54"/>
                      </a:lnTo>
                      <a:lnTo>
                        <a:pt x="8" y="58"/>
                      </a:lnTo>
                      <a:lnTo>
                        <a:pt x="2" y="58"/>
                      </a:lnTo>
                      <a:lnTo>
                        <a:pt x="2" y="50"/>
                      </a:lnTo>
                      <a:lnTo>
                        <a:pt x="6" y="36"/>
                      </a:lnTo>
                      <a:lnTo>
                        <a:pt x="10" y="28"/>
                      </a:lnTo>
                      <a:lnTo>
                        <a:pt x="4" y="24"/>
                      </a:lnTo>
                      <a:lnTo>
                        <a:pt x="0" y="18"/>
                      </a:lnTo>
                      <a:lnTo>
                        <a:pt x="0" y="12"/>
                      </a:lnTo>
                      <a:lnTo>
                        <a:pt x="2" y="6"/>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89" name="Freeform 83"/>
                <p:cNvSpPr>
                  <a:spLocks/>
                </p:cNvSpPr>
                <p:nvPr/>
              </p:nvSpPr>
              <p:spPr bwMode="auto">
                <a:xfrm>
                  <a:off x="4068424" y="3986645"/>
                  <a:ext cx="117619" cy="123208"/>
                </a:xfrm>
                <a:custGeom>
                  <a:avLst/>
                  <a:gdLst/>
                  <a:ahLst/>
                  <a:cxnLst>
                    <a:cxn ang="0">
                      <a:pos x="14" y="0"/>
                    </a:cxn>
                    <a:cxn ang="0">
                      <a:pos x="22" y="0"/>
                    </a:cxn>
                    <a:cxn ang="0">
                      <a:pos x="32" y="2"/>
                    </a:cxn>
                    <a:cxn ang="0">
                      <a:pos x="36" y="2"/>
                    </a:cxn>
                    <a:cxn ang="0">
                      <a:pos x="42" y="2"/>
                    </a:cxn>
                    <a:cxn ang="0">
                      <a:pos x="48" y="2"/>
                    </a:cxn>
                    <a:cxn ang="0">
                      <a:pos x="54" y="2"/>
                    </a:cxn>
                    <a:cxn ang="0">
                      <a:pos x="60" y="2"/>
                    </a:cxn>
                    <a:cxn ang="0">
                      <a:pos x="54" y="14"/>
                    </a:cxn>
                    <a:cxn ang="0">
                      <a:pos x="54" y="20"/>
                    </a:cxn>
                    <a:cxn ang="0">
                      <a:pos x="58" y="26"/>
                    </a:cxn>
                    <a:cxn ang="0">
                      <a:pos x="64" y="30"/>
                    </a:cxn>
                    <a:cxn ang="0">
                      <a:pos x="56" y="52"/>
                    </a:cxn>
                    <a:cxn ang="0">
                      <a:pos x="56" y="60"/>
                    </a:cxn>
                    <a:cxn ang="0">
                      <a:pos x="50" y="58"/>
                    </a:cxn>
                    <a:cxn ang="0">
                      <a:pos x="42" y="56"/>
                    </a:cxn>
                    <a:cxn ang="0">
                      <a:pos x="36" y="54"/>
                    </a:cxn>
                    <a:cxn ang="0">
                      <a:pos x="32" y="54"/>
                    </a:cxn>
                    <a:cxn ang="0">
                      <a:pos x="32" y="60"/>
                    </a:cxn>
                    <a:cxn ang="0">
                      <a:pos x="30" y="64"/>
                    </a:cxn>
                    <a:cxn ang="0">
                      <a:pos x="28" y="64"/>
                    </a:cxn>
                    <a:cxn ang="0">
                      <a:pos x="22" y="64"/>
                    </a:cxn>
                    <a:cxn ang="0">
                      <a:pos x="18" y="60"/>
                    </a:cxn>
                    <a:cxn ang="0">
                      <a:pos x="12" y="46"/>
                    </a:cxn>
                    <a:cxn ang="0">
                      <a:pos x="0" y="32"/>
                    </a:cxn>
                    <a:cxn ang="0">
                      <a:pos x="2" y="22"/>
                    </a:cxn>
                    <a:cxn ang="0">
                      <a:pos x="8" y="14"/>
                    </a:cxn>
                    <a:cxn ang="0">
                      <a:pos x="12" y="8"/>
                    </a:cxn>
                    <a:cxn ang="0">
                      <a:pos x="14" y="0"/>
                    </a:cxn>
                  </a:cxnLst>
                  <a:rect l="0" t="0" r="r" b="b"/>
                  <a:pathLst>
                    <a:path w="64" h="64">
                      <a:moveTo>
                        <a:pt x="14" y="0"/>
                      </a:moveTo>
                      <a:lnTo>
                        <a:pt x="22" y="0"/>
                      </a:lnTo>
                      <a:lnTo>
                        <a:pt x="32" y="2"/>
                      </a:lnTo>
                      <a:lnTo>
                        <a:pt x="36" y="2"/>
                      </a:lnTo>
                      <a:lnTo>
                        <a:pt x="42" y="2"/>
                      </a:lnTo>
                      <a:lnTo>
                        <a:pt x="48" y="2"/>
                      </a:lnTo>
                      <a:lnTo>
                        <a:pt x="54" y="2"/>
                      </a:lnTo>
                      <a:lnTo>
                        <a:pt x="60" y="2"/>
                      </a:lnTo>
                      <a:lnTo>
                        <a:pt x="54" y="14"/>
                      </a:lnTo>
                      <a:lnTo>
                        <a:pt x="54" y="20"/>
                      </a:lnTo>
                      <a:lnTo>
                        <a:pt x="58" y="26"/>
                      </a:lnTo>
                      <a:lnTo>
                        <a:pt x="64" y="30"/>
                      </a:lnTo>
                      <a:lnTo>
                        <a:pt x="56" y="52"/>
                      </a:lnTo>
                      <a:lnTo>
                        <a:pt x="56" y="60"/>
                      </a:lnTo>
                      <a:lnTo>
                        <a:pt x="50" y="58"/>
                      </a:lnTo>
                      <a:lnTo>
                        <a:pt x="42" y="56"/>
                      </a:lnTo>
                      <a:lnTo>
                        <a:pt x="36" y="54"/>
                      </a:lnTo>
                      <a:lnTo>
                        <a:pt x="32" y="54"/>
                      </a:lnTo>
                      <a:lnTo>
                        <a:pt x="32" y="60"/>
                      </a:lnTo>
                      <a:lnTo>
                        <a:pt x="30" y="64"/>
                      </a:lnTo>
                      <a:lnTo>
                        <a:pt x="28" y="64"/>
                      </a:lnTo>
                      <a:lnTo>
                        <a:pt x="22" y="64"/>
                      </a:lnTo>
                      <a:lnTo>
                        <a:pt x="18" y="60"/>
                      </a:lnTo>
                      <a:lnTo>
                        <a:pt x="12" y="46"/>
                      </a:lnTo>
                      <a:lnTo>
                        <a:pt x="0" y="32"/>
                      </a:lnTo>
                      <a:lnTo>
                        <a:pt x="2" y="22"/>
                      </a:lnTo>
                      <a:lnTo>
                        <a:pt x="8" y="14"/>
                      </a:lnTo>
                      <a:lnTo>
                        <a:pt x="12" y="8"/>
                      </a:lnTo>
                      <a:lnTo>
                        <a:pt x="1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0" name="Freeform 84"/>
                <p:cNvSpPr>
                  <a:spLocks/>
                </p:cNvSpPr>
                <p:nvPr/>
              </p:nvSpPr>
              <p:spPr bwMode="auto">
                <a:xfrm>
                  <a:off x="3388450" y="4167610"/>
                  <a:ext cx="363889" cy="562138"/>
                </a:xfrm>
                <a:custGeom>
                  <a:avLst/>
                  <a:gdLst/>
                  <a:ahLst/>
                  <a:cxnLst>
                    <a:cxn ang="0">
                      <a:pos x="6" y="60"/>
                    </a:cxn>
                    <a:cxn ang="0">
                      <a:pos x="16" y="54"/>
                    </a:cxn>
                    <a:cxn ang="0">
                      <a:pos x="24" y="68"/>
                    </a:cxn>
                    <a:cxn ang="0">
                      <a:pos x="44" y="70"/>
                    </a:cxn>
                    <a:cxn ang="0">
                      <a:pos x="54" y="52"/>
                    </a:cxn>
                    <a:cxn ang="0">
                      <a:pos x="72" y="40"/>
                    </a:cxn>
                    <a:cxn ang="0">
                      <a:pos x="84" y="34"/>
                    </a:cxn>
                    <a:cxn ang="0">
                      <a:pos x="94" y="18"/>
                    </a:cxn>
                    <a:cxn ang="0">
                      <a:pos x="104" y="2"/>
                    </a:cxn>
                    <a:cxn ang="0">
                      <a:pos x="114" y="14"/>
                    </a:cxn>
                    <a:cxn ang="0">
                      <a:pos x="126" y="26"/>
                    </a:cxn>
                    <a:cxn ang="0">
                      <a:pos x="172" y="36"/>
                    </a:cxn>
                    <a:cxn ang="0">
                      <a:pos x="176" y="48"/>
                    </a:cxn>
                    <a:cxn ang="0">
                      <a:pos x="172" y="64"/>
                    </a:cxn>
                    <a:cxn ang="0">
                      <a:pos x="172" y="68"/>
                    </a:cxn>
                    <a:cxn ang="0">
                      <a:pos x="142" y="76"/>
                    </a:cxn>
                    <a:cxn ang="0">
                      <a:pos x="130" y="98"/>
                    </a:cxn>
                    <a:cxn ang="0">
                      <a:pos x="116" y="116"/>
                    </a:cxn>
                    <a:cxn ang="0">
                      <a:pos x="124" y="138"/>
                    </a:cxn>
                    <a:cxn ang="0">
                      <a:pos x="144" y="158"/>
                    </a:cxn>
                    <a:cxn ang="0">
                      <a:pos x="162" y="156"/>
                    </a:cxn>
                    <a:cxn ang="0">
                      <a:pos x="172" y="154"/>
                    </a:cxn>
                    <a:cxn ang="0">
                      <a:pos x="170" y="172"/>
                    </a:cxn>
                    <a:cxn ang="0">
                      <a:pos x="188" y="174"/>
                    </a:cxn>
                    <a:cxn ang="0">
                      <a:pos x="198" y="208"/>
                    </a:cxn>
                    <a:cxn ang="0">
                      <a:pos x="196" y="228"/>
                    </a:cxn>
                    <a:cxn ang="0">
                      <a:pos x="190" y="240"/>
                    </a:cxn>
                    <a:cxn ang="0">
                      <a:pos x="192" y="256"/>
                    </a:cxn>
                    <a:cxn ang="0">
                      <a:pos x="194" y="268"/>
                    </a:cxn>
                    <a:cxn ang="0">
                      <a:pos x="184" y="282"/>
                    </a:cxn>
                    <a:cxn ang="0">
                      <a:pos x="174" y="292"/>
                    </a:cxn>
                    <a:cxn ang="0">
                      <a:pos x="140" y="268"/>
                    </a:cxn>
                    <a:cxn ang="0">
                      <a:pos x="100" y="248"/>
                    </a:cxn>
                    <a:cxn ang="0">
                      <a:pos x="76" y="222"/>
                    </a:cxn>
                    <a:cxn ang="0">
                      <a:pos x="72" y="198"/>
                    </a:cxn>
                    <a:cxn ang="0">
                      <a:pos x="56" y="172"/>
                    </a:cxn>
                    <a:cxn ang="0">
                      <a:pos x="36" y="132"/>
                    </a:cxn>
                    <a:cxn ang="0">
                      <a:pos x="16" y="102"/>
                    </a:cxn>
                    <a:cxn ang="0">
                      <a:pos x="6" y="84"/>
                    </a:cxn>
                    <a:cxn ang="0">
                      <a:pos x="2" y="68"/>
                    </a:cxn>
                  </a:cxnLst>
                  <a:rect l="0" t="0" r="r" b="b"/>
                  <a:pathLst>
                    <a:path w="198" h="292">
                      <a:moveTo>
                        <a:pt x="2" y="68"/>
                      </a:moveTo>
                      <a:lnTo>
                        <a:pt x="6" y="60"/>
                      </a:lnTo>
                      <a:lnTo>
                        <a:pt x="10" y="54"/>
                      </a:lnTo>
                      <a:lnTo>
                        <a:pt x="16" y="54"/>
                      </a:lnTo>
                      <a:lnTo>
                        <a:pt x="16" y="66"/>
                      </a:lnTo>
                      <a:lnTo>
                        <a:pt x="24" y="68"/>
                      </a:lnTo>
                      <a:lnTo>
                        <a:pt x="34" y="78"/>
                      </a:lnTo>
                      <a:lnTo>
                        <a:pt x="44" y="70"/>
                      </a:lnTo>
                      <a:lnTo>
                        <a:pt x="48" y="60"/>
                      </a:lnTo>
                      <a:lnTo>
                        <a:pt x="54" y="52"/>
                      </a:lnTo>
                      <a:lnTo>
                        <a:pt x="60" y="46"/>
                      </a:lnTo>
                      <a:lnTo>
                        <a:pt x="72" y="40"/>
                      </a:lnTo>
                      <a:lnTo>
                        <a:pt x="80" y="36"/>
                      </a:lnTo>
                      <a:lnTo>
                        <a:pt x="84" y="34"/>
                      </a:lnTo>
                      <a:lnTo>
                        <a:pt x="90" y="26"/>
                      </a:lnTo>
                      <a:lnTo>
                        <a:pt x="94" y="18"/>
                      </a:lnTo>
                      <a:lnTo>
                        <a:pt x="96" y="0"/>
                      </a:lnTo>
                      <a:lnTo>
                        <a:pt x="104" y="2"/>
                      </a:lnTo>
                      <a:lnTo>
                        <a:pt x="110" y="10"/>
                      </a:lnTo>
                      <a:lnTo>
                        <a:pt x="114" y="14"/>
                      </a:lnTo>
                      <a:lnTo>
                        <a:pt x="120" y="20"/>
                      </a:lnTo>
                      <a:lnTo>
                        <a:pt x="126" y="26"/>
                      </a:lnTo>
                      <a:lnTo>
                        <a:pt x="130" y="34"/>
                      </a:lnTo>
                      <a:lnTo>
                        <a:pt x="172" y="36"/>
                      </a:lnTo>
                      <a:lnTo>
                        <a:pt x="174" y="42"/>
                      </a:lnTo>
                      <a:lnTo>
                        <a:pt x="176" y="48"/>
                      </a:lnTo>
                      <a:lnTo>
                        <a:pt x="172" y="54"/>
                      </a:lnTo>
                      <a:lnTo>
                        <a:pt x="172" y="64"/>
                      </a:lnTo>
                      <a:lnTo>
                        <a:pt x="178" y="68"/>
                      </a:lnTo>
                      <a:lnTo>
                        <a:pt x="172" y="68"/>
                      </a:lnTo>
                      <a:lnTo>
                        <a:pt x="156" y="70"/>
                      </a:lnTo>
                      <a:lnTo>
                        <a:pt x="142" y="76"/>
                      </a:lnTo>
                      <a:lnTo>
                        <a:pt x="132" y="88"/>
                      </a:lnTo>
                      <a:lnTo>
                        <a:pt x="130" y="98"/>
                      </a:lnTo>
                      <a:lnTo>
                        <a:pt x="124" y="104"/>
                      </a:lnTo>
                      <a:lnTo>
                        <a:pt x="116" y="116"/>
                      </a:lnTo>
                      <a:lnTo>
                        <a:pt x="120" y="126"/>
                      </a:lnTo>
                      <a:lnTo>
                        <a:pt x="124" y="138"/>
                      </a:lnTo>
                      <a:lnTo>
                        <a:pt x="134" y="148"/>
                      </a:lnTo>
                      <a:lnTo>
                        <a:pt x="144" y="158"/>
                      </a:lnTo>
                      <a:lnTo>
                        <a:pt x="152" y="160"/>
                      </a:lnTo>
                      <a:lnTo>
                        <a:pt x="162" y="156"/>
                      </a:lnTo>
                      <a:lnTo>
                        <a:pt x="170" y="148"/>
                      </a:lnTo>
                      <a:lnTo>
                        <a:pt x="172" y="154"/>
                      </a:lnTo>
                      <a:lnTo>
                        <a:pt x="168" y="166"/>
                      </a:lnTo>
                      <a:lnTo>
                        <a:pt x="170" y="172"/>
                      </a:lnTo>
                      <a:lnTo>
                        <a:pt x="176" y="172"/>
                      </a:lnTo>
                      <a:lnTo>
                        <a:pt x="188" y="174"/>
                      </a:lnTo>
                      <a:lnTo>
                        <a:pt x="198" y="200"/>
                      </a:lnTo>
                      <a:lnTo>
                        <a:pt x="198" y="208"/>
                      </a:lnTo>
                      <a:lnTo>
                        <a:pt x="196" y="222"/>
                      </a:lnTo>
                      <a:lnTo>
                        <a:pt x="196" y="228"/>
                      </a:lnTo>
                      <a:lnTo>
                        <a:pt x="194" y="230"/>
                      </a:lnTo>
                      <a:lnTo>
                        <a:pt x="190" y="240"/>
                      </a:lnTo>
                      <a:lnTo>
                        <a:pt x="188" y="250"/>
                      </a:lnTo>
                      <a:lnTo>
                        <a:pt x="192" y="256"/>
                      </a:lnTo>
                      <a:lnTo>
                        <a:pt x="198" y="262"/>
                      </a:lnTo>
                      <a:lnTo>
                        <a:pt x="194" y="268"/>
                      </a:lnTo>
                      <a:lnTo>
                        <a:pt x="186" y="276"/>
                      </a:lnTo>
                      <a:lnTo>
                        <a:pt x="184" y="282"/>
                      </a:lnTo>
                      <a:lnTo>
                        <a:pt x="180" y="290"/>
                      </a:lnTo>
                      <a:lnTo>
                        <a:pt x="174" y="292"/>
                      </a:lnTo>
                      <a:lnTo>
                        <a:pt x="158" y="278"/>
                      </a:lnTo>
                      <a:lnTo>
                        <a:pt x="140" y="268"/>
                      </a:lnTo>
                      <a:lnTo>
                        <a:pt x="118" y="258"/>
                      </a:lnTo>
                      <a:lnTo>
                        <a:pt x="100" y="248"/>
                      </a:lnTo>
                      <a:lnTo>
                        <a:pt x="90" y="236"/>
                      </a:lnTo>
                      <a:lnTo>
                        <a:pt x="76" y="222"/>
                      </a:lnTo>
                      <a:lnTo>
                        <a:pt x="82" y="214"/>
                      </a:lnTo>
                      <a:lnTo>
                        <a:pt x="72" y="198"/>
                      </a:lnTo>
                      <a:lnTo>
                        <a:pt x="64" y="186"/>
                      </a:lnTo>
                      <a:lnTo>
                        <a:pt x="56" y="172"/>
                      </a:lnTo>
                      <a:lnTo>
                        <a:pt x="48" y="152"/>
                      </a:lnTo>
                      <a:lnTo>
                        <a:pt x="36" y="132"/>
                      </a:lnTo>
                      <a:lnTo>
                        <a:pt x="26" y="112"/>
                      </a:lnTo>
                      <a:lnTo>
                        <a:pt x="16" y="102"/>
                      </a:lnTo>
                      <a:lnTo>
                        <a:pt x="4" y="96"/>
                      </a:lnTo>
                      <a:lnTo>
                        <a:pt x="6" y="84"/>
                      </a:lnTo>
                      <a:lnTo>
                        <a:pt x="0" y="78"/>
                      </a:lnTo>
                      <a:lnTo>
                        <a:pt x="2"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1" name="Freeform 85"/>
                <p:cNvSpPr>
                  <a:spLocks/>
                </p:cNvSpPr>
                <p:nvPr/>
              </p:nvSpPr>
              <p:spPr bwMode="auto">
                <a:xfrm>
                  <a:off x="3733972" y="4467926"/>
                  <a:ext cx="345509" cy="411979"/>
                </a:xfrm>
                <a:custGeom>
                  <a:avLst/>
                  <a:gdLst/>
                  <a:ahLst/>
                  <a:cxnLst>
                    <a:cxn ang="0">
                      <a:pos x="54" y="0"/>
                    </a:cxn>
                    <a:cxn ang="0">
                      <a:pos x="68" y="28"/>
                    </a:cxn>
                    <a:cxn ang="0">
                      <a:pos x="100" y="44"/>
                    </a:cxn>
                    <a:cxn ang="0">
                      <a:pos x="122" y="56"/>
                    </a:cxn>
                    <a:cxn ang="0">
                      <a:pos x="146" y="74"/>
                    </a:cxn>
                    <a:cxn ang="0">
                      <a:pos x="146" y="90"/>
                    </a:cxn>
                    <a:cxn ang="0">
                      <a:pos x="160" y="102"/>
                    </a:cxn>
                    <a:cxn ang="0">
                      <a:pos x="174" y="110"/>
                    </a:cxn>
                    <a:cxn ang="0">
                      <a:pos x="186" y="126"/>
                    </a:cxn>
                    <a:cxn ang="0">
                      <a:pos x="188" y="142"/>
                    </a:cxn>
                    <a:cxn ang="0">
                      <a:pos x="184" y="162"/>
                    </a:cxn>
                    <a:cxn ang="0">
                      <a:pos x="174" y="160"/>
                    </a:cxn>
                    <a:cxn ang="0">
                      <a:pos x="152" y="152"/>
                    </a:cxn>
                    <a:cxn ang="0">
                      <a:pos x="126" y="158"/>
                    </a:cxn>
                    <a:cxn ang="0">
                      <a:pos x="114" y="174"/>
                    </a:cxn>
                    <a:cxn ang="0">
                      <a:pos x="112" y="194"/>
                    </a:cxn>
                    <a:cxn ang="0">
                      <a:pos x="90" y="198"/>
                    </a:cxn>
                    <a:cxn ang="0">
                      <a:pos x="74" y="200"/>
                    </a:cxn>
                    <a:cxn ang="0">
                      <a:pos x="52" y="196"/>
                    </a:cxn>
                    <a:cxn ang="0">
                      <a:pos x="40" y="210"/>
                    </a:cxn>
                    <a:cxn ang="0">
                      <a:pos x="32" y="214"/>
                    </a:cxn>
                    <a:cxn ang="0">
                      <a:pos x="28" y="214"/>
                    </a:cxn>
                    <a:cxn ang="0">
                      <a:pos x="22" y="186"/>
                    </a:cxn>
                    <a:cxn ang="0">
                      <a:pos x="14" y="156"/>
                    </a:cxn>
                    <a:cxn ang="0">
                      <a:pos x="2" y="126"/>
                    </a:cxn>
                    <a:cxn ang="0">
                      <a:pos x="6" y="112"/>
                    </a:cxn>
                    <a:cxn ang="0">
                      <a:pos x="4" y="100"/>
                    </a:cxn>
                    <a:cxn ang="0">
                      <a:pos x="2" y="84"/>
                    </a:cxn>
                    <a:cxn ang="0">
                      <a:pos x="8" y="72"/>
                    </a:cxn>
                    <a:cxn ang="0">
                      <a:pos x="10" y="44"/>
                    </a:cxn>
                    <a:cxn ang="0">
                      <a:pos x="10" y="18"/>
                    </a:cxn>
                    <a:cxn ang="0">
                      <a:pos x="34" y="10"/>
                    </a:cxn>
                  </a:cxnLst>
                  <a:rect l="0" t="0" r="r" b="b"/>
                  <a:pathLst>
                    <a:path w="188" h="214">
                      <a:moveTo>
                        <a:pt x="42" y="4"/>
                      </a:moveTo>
                      <a:lnTo>
                        <a:pt x="54" y="0"/>
                      </a:lnTo>
                      <a:lnTo>
                        <a:pt x="66" y="0"/>
                      </a:lnTo>
                      <a:lnTo>
                        <a:pt x="68" y="28"/>
                      </a:lnTo>
                      <a:lnTo>
                        <a:pt x="80" y="40"/>
                      </a:lnTo>
                      <a:lnTo>
                        <a:pt x="100" y="44"/>
                      </a:lnTo>
                      <a:lnTo>
                        <a:pt x="104" y="50"/>
                      </a:lnTo>
                      <a:lnTo>
                        <a:pt x="122" y="56"/>
                      </a:lnTo>
                      <a:lnTo>
                        <a:pt x="142" y="62"/>
                      </a:lnTo>
                      <a:lnTo>
                        <a:pt x="146" y="74"/>
                      </a:lnTo>
                      <a:lnTo>
                        <a:pt x="148" y="82"/>
                      </a:lnTo>
                      <a:lnTo>
                        <a:pt x="146" y="90"/>
                      </a:lnTo>
                      <a:lnTo>
                        <a:pt x="148" y="102"/>
                      </a:lnTo>
                      <a:lnTo>
                        <a:pt x="160" y="102"/>
                      </a:lnTo>
                      <a:lnTo>
                        <a:pt x="176" y="102"/>
                      </a:lnTo>
                      <a:lnTo>
                        <a:pt x="174" y="110"/>
                      </a:lnTo>
                      <a:lnTo>
                        <a:pt x="176" y="122"/>
                      </a:lnTo>
                      <a:lnTo>
                        <a:pt x="186" y="126"/>
                      </a:lnTo>
                      <a:lnTo>
                        <a:pt x="188" y="136"/>
                      </a:lnTo>
                      <a:lnTo>
                        <a:pt x="188" y="142"/>
                      </a:lnTo>
                      <a:lnTo>
                        <a:pt x="180" y="156"/>
                      </a:lnTo>
                      <a:lnTo>
                        <a:pt x="184" y="162"/>
                      </a:lnTo>
                      <a:lnTo>
                        <a:pt x="180" y="166"/>
                      </a:lnTo>
                      <a:lnTo>
                        <a:pt x="174" y="160"/>
                      </a:lnTo>
                      <a:lnTo>
                        <a:pt x="164" y="154"/>
                      </a:lnTo>
                      <a:lnTo>
                        <a:pt x="152" y="152"/>
                      </a:lnTo>
                      <a:lnTo>
                        <a:pt x="136" y="154"/>
                      </a:lnTo>
                      <a:lnTo>
                        <a:pt x="126" y="158"/>
                      </a:lnTo>
                      <a:lnTo>
                        <a:pt x="120" y="160"/>
                      </a:lnTo>
                      <a:lnTo>
                        <a:pt x="114" y="174"/>
                      </a:lnTo>
                      <a:lnTo>
                        <a:pt x="114" y="184"/>
                      </a:lnTo>
                      <a:lnTo>
                        <a:pt x="112" y="194"/>
                      </a:lnTo>
                      <a:lnTo>
                        <a:pt x="108" y="198"/>
                      </a:lnTo>
                      <a:lnTo>
                        <a:pt x="90" y="198"/>
                      </a:lnTo>
                      <a:lnTo>
                        <a:pt x="84" y="212"/>
                      </a:lnTo>
                      <a:lnTo>
                        <a:pt x="74" y="200"/>
                      </a:lnTo>
                      <a:lnTo>
                        <a:pt x="60" y="202"/>
                      </a:lnTo>
                      <a:lnTo>
                        <a:pt x="52" y="196"/>
                      </a:lnTo>
                      <a:lnTo>
                        <a:pt x="44" y="202"/>
                      </a:lnTo>
                      <a:lnTo>
                        <a:pt x="40" y="210"/>
                      </a:lnTo>
                      <a:lnTo>
                        <a:pt x="38" y="214"/>
                      </a:lnTo>
                      <a:lnTo>
                        <a:pt x="32" y="214"/>
                      </a:lnTo>
                      <a:lnTo>
                        <a:pt x="30" y="214"/>
                      </a:lnTo>
                      <a:lnTo>
                        <a:pt x="28" y="214"/>
                      </a:lnTo>
                      <a:lnTo>
                        <a:pt x="26" y="200"/>
                      </a:lnTo>
                      <a:lnTo>
                        <a:pt x="22" y="186"/>
                      </a:lnTo>
                      <a:lnTo>
                        <a:pt x="14" y="174"/>
                      </a:lnTo>
                      <a:lnTo>
                        <a:pt x="14" y="156"/>
                      </a:lnTo>
                      <a:lnTo>
                        <a:pt x="8" y="144"/>
                      </a:lnTo>
                      <a:lnTo>
                        <a:pt x="2" y="126"/>
                      </a:lnTo>
                      <a:lnTo>
                        <a:pt x="0" y="118"/>
                      </a:lnTo>
                      <a:lnTo>
                        <a:pt x="6" y="112"/>
                      </a:lnTo>
                      <a:lnTo>
                        <a:pt x="10" y="106"/>
                      </a:lnTo>
                      <a:lnTo>
                        <a:pt x="4" y="100"/>
                      </a:lnTo>
                      <a:lnTo>
                        <a:pt x="0" y="94"/>
                      </a:lnTo>
                      <a:lnTo>
                        <a:pt x="2" y="84"/>
                      </a:lnTo>
                      <a:lnTo>
                        <a:pt x="6" y="74"/>
                      </a:lnTo>
                      <a:lnTo>
                        <a:pt x="8" y="72"/>
                      </a:lnTo>
                      <a:lnTo>
                        <a:pt x="8" y="66"/>
                      </a:lnTo>
                      <a:lnTo>
                        <a:pt x="10" y="44"/>
                      </a:lnTo>
                      <a:lnTo>
                        <a:pt x="0" y="18"/>
                      </a:lnTo>
                      <a:lnTo>
                        <a:pt x="10" y="18"/>
                      </a:lnTo>
                      <a:lnTo>
                        <a:pt x="20" y="16"/>
                      </a:lnTo>
                      <a:lnTo>
                        <a:pt x="34" y="10"/>
                      </a:lnTo>
                      <a:lnTo>
                        <a:pt x="42"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2" name="Freeform 86"/>
                <p:cNvSpPr>
                  <a:spLocks/>
                </p:cNvSpPr>
                <p:nvPr/>
              </p:nvSpPr>
              <p:spPr bwMode="auto">
                <a:xfrm>
                  <a:off x="3932448" y="4760524"/>
                  <a:ext cx="246267" cy="269520"/>
                </a:xfrm>
                <a:custGeom>
                  <a:avLst/>
                  <a:gdLst/>
                  <a:ahLst/>
                  <a:cxnLst>
                    <a:cxn ang="0">
                      <a:pos x="108" y="136"/>
                    </a:cxn>
                    <a:cxn ang="0">
                      <a:pos x="94" y="140"/>
                    </a:cxn>
                    <a:cxn ang="0">
                      <a:pos x="72" y="140"/>
                    </a:cxn>
                    <a:cxn ang="0">
                      <a:pos x="66" y="132"/>
                    </a:cxn>
                    <a:cxn ang="0">
                      <a:pos x="72" y="118"/>
                    </a:cxn>
                    <a:cxn ang="0">
                      <a:pos x="80" y="106"/>
                    </a:cxn>
                    <a:cxn ang="0">
                      <a:pos x="74" y="98"/>
                    </a:cxn>
                    <a:cxn ang="0">
                      <a:pos x="54" y="90"/>
                    </a:cxn>
                    <a:cxn ang="0">
                      <a:pos x="38" y="78"/>
                    </a:cxn>
                    <a:cxn ang="0">
                      <a:pos x="30" y="78"/>
                    </a:cxn>
                    <a:cxn ang="0">
                      <a:pos x="20" y="72"/>
                    </a:cxn>
                    <a:cxn ang="0">
                      <a:pos x="8" y="60"/>
                    </a:cxn>
                    <a:cxn ang="0">
                      <a:pos x="2" y="52"/>
                    </a:cxn>
                    <a:cxn ang="0">
                      <a:pos x="0" y="46"/>
                    </a:cxn>
                    <a:cxn ang="0">
                      <a:pos x="4" y="42"/>
                    </a:cxn>
                    <a:cxn ang="0">
                      <a:pos x="6" y="32"/>
                    </a:cxn>
                    <a:cxn ang="0">
                      <a:pos x="6" y="22"/>
                    </a:cxn>
                    <a:cxn ang="0">
                      <a:pos x="12" y="8"/>
                    </a:cxn>
                    <a:cxn ang="0">
                      <a:pos x="28" y="2"/>
                    </a:cxn>
                    <a:cxn ang="0">
                      <a:pos x="44" y="0"/>
                    </a:cxn>
                    <a:cxn ang="0">
                      <a:pos x="56" y="2"/>
                    </a:cxn>
                    <a:cxn ang="0">
                      <a:pos x="66" y="8"/>
                    </a:cxn>
                    <a:cxn ang="0">
                      <a:pos x="72" y="14"/>
                    </a:cxn>
                    <a:cxn ang="0">
                      <a:pos x="76" y="22"/>
                    </a:cxn>
                    <a:cxn ang="0">
                      <a:pos x="76" y="34"/>
                    </a:cxn>
                    <a:cxn ang="0">
                      <a:pos x="76" y="50"/>
                    </a:cxn>
                    <a:cxn ang="0">
                      <a:pos x="86" y="50"/>
                    </a:cxn>
                    <a:cxn ang="0">
                      <a:pos x="94" y="48"/>
                    </a:cxn>
                    <a:cxn ang="0">
                      <a:pos x="104" y="50"/>
                    </a:cxn>
                    <a:cxn ang="0">
                      <a:pos x="110" y="54"/>
                    </a:cxn>
                    <a:cxn ang="0">
                      <a:pos x="108" y="64"/>
                    </a:cxn>
                    <a:cxn ang="0">
                      <a:pos x="112" y="74"/>
                    </a:cxn>
                    <a:cxn ang="0">
                      <a:pos x="120" y="82"/>
                    </a:cxn>
                    <a:cxn ang="0">
                      <a:pos x="128" y="80"/>
                    </a:cxn>
                    <a:cxn ang="0">
                      <a:pos x="134" y="82"/>
                    </a:cxn>
                    <a:cxn ang="0">
                      <a:pos x="132" y="90"/>
                    </a:cxn>
                    <a:cxn ang="0">
                      <a:pos x="128" y="100"/>
                    </a:cxn>
                    <a:cxn ang="0">
                      <a:pos x="128" y="114"/>
                    </a:cxn>
                    <a:cxn ang="0">
                      <a:pos x="126" y="120"/>
                    </a:cxn>
                    <a:cxn ang="0">
                      <a:pos x="122" y="128"/>
                    </a:cxn>
                    <a:cxn ang="0">
                      <a:pos x="112" y="134"/>
                    </a:cxn>
                    <a:cxn ang="0">
                      <a:pos x="108" y="136"/>
                    </a:cxn>
                  </a:cxnLst>
                  <a:rect l="0" t="0" r="r" b="b"/>
                  <a:pathLst>
                    <a:path w="134" h="140">
                      <a:moveTo>
                        <a:pt x="108" y="136"/>
                      </a:moveTo>
                      <a:lnTo>
                        <a:pt x="94" y="140"/>
                      </a:lnTo>
                      <a:lnTo>
                        <a:pt x="72" y="140"/>
                      </a:lnTo>
                      <a:lnTo>
                        <a:pt x="66" y="132"/>
                      </a:lnTo>
                      <a:lnTo>
                        <a:pt x="72" y="118"/>
                      </a:lnTo>
                      <a:lnTo>
                        <a:pt x="80" y="106"/>
                      </a:lnTo>
                      <a:lnTo>
                        <a:pt x="74" y="98"/>
                      </a:lnTo>
                      <a:lnTo>
                        <a:pt x="54" y="90"/>
                      </a:lnTo>
                      <a:lnTo>
                        <a:pt x="38" y="78"/>
                      </a:lnTo>
                      <a:lnTo>
                        <a:pt x="30" y="78"/>
                      </a:lnTo>
                      <a:lnTo>
                        <a:pt x="20" y="72"/>
                      </a:lnTo>
                      <a:lnTo>
                        <a:pt x="8" y="60"/>
                      </a:lnTo>
                      <a:lnTo>
                        <a:pt x="2" y="52"/>
                      </a:lnTo>
                      <a:lnTo>
                        <a:pt x="0" y="46"/>
                      </a:lnTo>
                      <a:lnTo>
                        <a:pt x="4" y="42"/>
                      </a:lnTo>
                      <a:lnTo>
                        <a:pt x="6" y="32"/>
                      </a:lnTo>
                      <a:lnTo>
                        <a:pt x="6" y="22"/>
                      </a:lnTo>
                      <a:lnTo>
                        <a:pt x="12" y="8"/>
                      </a:lnTo>
                      <a:lnTo>
                        <a:pt x="28" y="2"/>
                      </a:lnTo>
                      <a:lnTo>
                        <a:pt x="44" y="0"/>
                      </a:lnTo>
                      <a:lnTo>
                        <a:pt x="56" y="2"/>
                      </a:lnTo>
                      <a:lnTo>
                        <a:pt x="66" y="8"/>
                      </a:lnTo>
                      <a:lnTo>
                        <a:pt x="72" y="14"/>
                      </a:lnTo>
                      <a:lnTo>
                        <a:pt x="76" y="22"/>
                      </a:lnTo>
                      <a:lnTo>
                        <a:pt x="76" y="34"/>
                      </a:lnTo>
                      <a:lnTo>
                        <a:pt x="76" y="50"/>
                      </a:lnTo>
                      <a:lnTo>
                        <a:pt x="86" y="50"/>
                      </a:lnTo>
                      <a:lnTo>
                        <a:pt x="94" y="48"/>
                      </a:lnTo>
                      <a:lnTo>
                        <a:pt x="104" y="50"/>
                      </a:lnTo>
                      <a:lnTo>
                        <a:pt x="110" y="54"/>
                      </a:lnTo>
                      <a:lnTo>
                        <a:pt x="108" y="64"/>
                      </a:lnTo>
                      <a:lnTo>
                        <a:pt x="112" y="74"/>
                      </a:lnTo>
                      <a:lnTo>
                        <a:pt x="120" y="82"/>
                      </a:lnTo>
                      <a:lnTo>
                        <a:pt x="128" y="80"/>
                      </a:lnTo>
                      <a:lnTo>
                        <a:pt x="134" y="82"/>
                      </a:lnTo>
                      <a:lnTo>
                        <a:pt x="132" y="90"/>
                      </a:lnTo>
                      <a:lnTo>
                        <a:pt x="128" y="100"/>
                      </a:lnTo>
                      <a:lnTo>
                        <a:pt x="128" y="114"/>
                      </a:lnTo>
                      <a:lnTo>
                        <a:pt x="126" y="120"/>
                      </a:lnTo>
                      <a:lnTo>
                        <a:pt x="122" y="128"/>
                      </a:lnTo>
                      <a:lnTo>
                        <a:pt x="112" y="134"/>
                      </a:lnTo>
                      <a:lnTo>
                        <a:pt x="108" y="1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3" name="Freeform 87"/>
                <p:cNvSpPr>
                  <a:spLocks/>
                </p:cNvSpPr>
                <p:nvPr/>
              </p:nvSpPr>
              <p:spPr bwMode="auto">
                <a:xfrm>
                  <a:off x="4057400" y="5107049"/>
                  <a:ext cx="154375" cy="173262"/>
                </a:xfrm>
                <a:custGeom>
                  <a:avLst/>
                  <a:gdLst/>
                  <a:ahLst/>
                  <a:cxnLst>
                    <a:cxn ang="0">
                      <a:pos x="20" y="0"/>
                    </a:cxn>
                    <a:cxn ang="0">
                      <a:pos x="30" y="8"/>
                    </a:cxn>
                    <a:cxn ang="0">
                      <a:pos x="38" y="18"/>
                    </a:cxn>
                    <a:cxn ang="0">
                      <a:pos x="46" y="20"/>
                    </a:cxn>
                    <a:cxn ang="0">
                      <a:pos x="60" y="28"/>
                    </a:cxn>
                    <a:cxn ang="0">
                      <a:pos x="72" y="38"/>
                    </a:cxn>
                    <a:cxn ang="0">
                      <a:pos x="78" y="44"/>
                    </a:cxn>
                    <a:cxn ang="0">
                      <a:pos x="82" y="50"/>
                    </a:cxn>
                    <a:cxn ang="0">
                      <a:pos x="80" y="56"/>
                    </a:cxn>
                    <a:cxn ang="0">
                      <a:pos x="80" y="62"/>
                    </a:cxn>
                    <a:cxn ang="0">
                      <a:pos x="84" y="66"/>
                    </a:cxn>
                    <a:cxn ang="0">
                      <a:pos x="80" y="70"/>
                    </a:cxn>
                    <a:cxn ang="0">
                      <a:pos x="72" y="80"/>
                    </a:cxn>
                    <a:cxn ang="0">
                      <a:pos x="66" y="86"/>
                    </a:cxn>
                    <a:cxn ang="0">
                      <a:pos x="62" y="88"/>
                    </a:cxn>
                    <a:cxn ang="0">
                      <a:pos x="60" y="90"/>
                    </a:cxn>
                    <a:cxn ang="0">
                      <a:pos x="42" y="88"/>
                    </a:cxn>
                    <a:cxn ang="0">
                      <a:pos x="28" y="86"/>
                    </a:cxn>
                    <a:cxn ang="0">
                      <a:pos x="18" y="82"/>
                    </a:cxn>
                    <a:cxn ang="0">
                      <a:pos x="6" y="80"/>
                    </a:cxn>
                    <a:cxn ang="0">
                      <a:pos x="0" y="76"/>
                    </a:cxn>
                    <a:cxn ang="0">
                      <a:pos x="0" y="60"/>
                    </a:cxn>
                    <a:cxn ang="0">
                      <a:pos x="4" y="40"/>
                    </a:cxn>
                    <a:cxn ang="0">
                      <a:pos x="6" y="24"/>
                    </a:cxn>
                    <a:cxn ang="0">
                      <a:pos x="10" y="8"/>
                    </a:cxn>
                    <a:cxn ang="0">
                      <a:pos x="12" y="2"/>
                    </a:cxn>
                    <a:cxn ang="0">
                      <a:pos x="20" y="0"/>
                    </a:cxn>
                  </a:cxnLst>
                  <a:rect l="0" t="0" r="r" b="b"/>
                  <a:pathLst>
                    <a:path w="84" h="90">
                      <a:moveTo>
                        <a:pt x="20" y="0"/>
                      </a:moveTo>
                      <a:lnTo>
                        <a:pt x="30" y="8"/>
                      </a:lnTo>
                      <a:lnTo>
                        <a:pt x="38" y="18"/>
                      </a:lnTo>
                      <a:lnTo>
                        <a:pt x="46" y="20"/>
                      </a:lnTo>
                      <a:lnTo>
                        <a:pt x="60" y="28"/>
                      </a:lnTo>
                      <a:lnTo>
                        <a:pt x="72" y="38"/>
                      </a:lnTo>
                      <a:lnTo>
                        <a:pt x="78" y="44"/>
                      </a:lnTo>
                      <a:lnTo>
                        <a:pt x="82" y="50"/>
                      </a:lnTo>
                      <a:lnTo>
                        <a:pt x="80" y="56"/>
                      </a:lnTo>
                      <a:lnTo>
                        <a:pt x="80" y="62"/>
                      </a:lnTo>
                      <a:lnTo>
                        <a:pt x="84" y="66"/>
                      </a:lnTo>
                      <a:lnTo>
                        <a:pt x="80" y="70"/>
                      </a:lnTo>
                      <a:lnTo>
                        <a:pt x="72" y="80"/>
                      </a:lnTo>
                      <a:lnTo>
                        <a:pt x="66" y="86"/>
                      </a:lnTo>
                      <a:lnTo>
                        <a:pt x="62" y="88"/>
                      </a:lnTo>
                      <a:lnTo>
                        <a:pt x="60" y="90"/>
                      </a:lnTo>
                      <a:lnTo>
                        <a:pt x="42" y="88"/>
                      </a:lnTo>
                      <a:lnTo>
                        <a:pt x="28" y="86"/>
                      </a:lnTo>
                      <a:lnTo>
                        <a:pt x="18" y="82"/>
                      </a:lnTo>
                      <a:lnTo>
                        <a:pt x="6" y="80"/>
                      </a:lnTo>
                      <a:lnTo>
                        <a:pt x="0" y="76"/>
                      </a:lnTo>
                      <a:lnTo>
                        <a:pt x="0" y="60"/>
                      </a:lnTo>
                      <a:lnTo>
                        <a:pt x="4" y="40"/>
                      </a:lnTo>
                      <a:lnTo>
                        <a:pt x="6" y="24"/>
                      </a:lnTo>
                      <a:lnTo>
                        <a:pt x="10" y="8"/>
                      </a:lnTo>
                      <a:lnTo>
                        <a:pt x="12" y="2"/>
                      </a:lnTo>
                      <a:lnTo>
                        <a:pt x="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4" name="Freeform 90"/>
                <p:cNvSpPr>
                  <a:spLocks/>
                </p:cNvSpPr>
                <p:nvPr/>
              </p:nvSpPr>
              <p:spPr bwMode="auto">
                <a:xfrm>
                  <a:off x="3759703" y="5954124"/>
                  <a:ext cx="102918" cy="88555"/>
                </a:xfrm>
                <a:custGeom>
                  <a:avLst/>
                  <a:gdLst/>
                  <a:ahLst/>
                  <a:cxnLst>
                    <a:cxn ang="0">
                      <a:pos x="0" y="0"/>
                    </a:cxn>
                    <a:cxn ang="0">
                      <a:pos x="0" y="42"/>
                    </a:cxn>
                    <a:cxn ang="0">
                      <a:pos x="12" y="42"/>
                    </a:cxn>
                    <a:cxn ang="0">
                      <a:pos x="22" y="42"/>
                    </a:cxn>
                    <a:cxn ang="0">
                      <a:pos x="36" y="46"/>
                    </a:cxn>
                    <a:cxn ang="0">
                      <a:pos x="50" y="44"/>
                    </a:cxn>
                    <a:cxn ang="0">
                      <a:pos x="56" y="42"/>
                    </a:cxn>
                    <a:cxn ang="0">
                      <a:pos x="48" y="40"/>
                    </a:cxn>
                    <a:cxn ang="0">
                      <a:pos x="32" y="36"/>
                    </a:cxn>
                    <a:cxn ang="0">
                      <a:pos x="20" y="28"/>
                    </a:cxn>
                    <a:cxn ang="0">
                      <a:pos x="8" y="16"/>
                    </a:cxn>
                    <a:cxn ang="0">
                      <a:pos x="6" y="8"/>
                    </a:cxn>
                    <a:cxn ang="0">
                      <a:pos x="4" y="2"/>
                    </a:cxn>
                    <a:cxn ang="0">
                      <a:pos x="0" y="0"/>
                    </a:cxn>
                  </a:cxnLst>
                  <a:rect l="0" t="0" r="r" b="b"/>
                  <a:pathLst>
                    <a:path w="56" h="46">
                      <a:moveTo>
                        <a:pt x="0" y="0"/>
                      </a:moveTo>
                      <a:lnTo>
                        <a:pt x="0" y="42"/>
                      </a:lnTo>
                      <a:lnTo>
                        <a:pt x="12" y="42"/>
                      </a:lnTo>
                      <a:lnTo>
                        <a:pt x="22" y="42"/>
                      </a:lnTo>
                      <a:lnTo>
                        <a:pt x="36" y="46"/>
                      </a:lnTo>
                      <a:lnTo>
                        <a:pt x="50" y="44"/>
                      </a:lnTo>
                      <a:lnTo>
                        <a:pt x="56" y="42"/>
                      </a:lnTo>
                      <a:lnTo>
                        <a:pt x="48" y="40"/>
                      </a:lnTo>
                      <a:lnTo>
                        <a:pt x="32" y="36"/>
                      </a:lnTo>
                      <a:lnTo>
                        <a:pt x="20" y="28"/>
                      </a:lnTo>
                      <a:lnTo>
                        <a:pt x="8" y="16"/>
                      </a:lnTo>
                      <a:lnTo>
                        <a:pt x="6" y="8"/>
                      </a:lnTo>
                      <a:lnTo>
                        <a:pt x="4" y="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5" name="Freeform 91"/>
                <p:cNvSpPr>
                  <a:spLocks/>
                </p:cNvSpPr>
                <p:nvPr/>
              </p:nvSpPr>
              <p:spPr bwMode="auto">
                <a:xfrm>
                  <a:off x="3682505" y="5942570"/>
                  <a:ext cx="124970" cy="123208"/>
                </a:xfrm>
                <a:custGeom>
                  <a:avLst/>
                  <a:gdLst/>
                  <a:ahLst/>
                  <a:cxnLst>
                    <a:cxn ang="0">
                      <a:pos x="2" y="46"/>
                    </a:cxn>
                    <a:cxn ang="0">
                      <a:pos x="0" y="40"/>
                    </a:cxn>
                    <a:cxn ang="0">
                      <a:pos x="6" y="38"/>
                    </a:cxn>
                    <a:cxn ang="0">
                      <a:pos x="10" y="38"/>
                    </a:cxn>
                    <a:cxn ang="0">
                      <a:pos x="20" y="38"/>
                    </a:cxn>
                    <a:cxn ang="0">
                      <a:pos x="26" y="40"/>
                    </a:cxn>
                    <a:cxn ang="0">
                      <a:pos x="30" y="38"/>
                    </a:cxn>
                    <a:cxn ang="0">
                      <a:pos x="22" y="32"/>
                    </a:cxn>
                    <a:cxn ang="0">
                      <a:pos x="16" y="28"/>
                    </a:cxn>
                    <a:cxn ang="0">
                      <a:pos x="18" y="22"/>
                    </a:cxn>
                    <a:cxn ang="0">
                      <a:pos x="22" y="22"/>
                    </a:cxn>
                    <a:cxn ang="0">
                      <a:pos x="28" y="20"/>
                    </a:cxn>
                    <a:cxn ang="0">
                      <a:pos x="26" y="14"/>
                    </a:cxn>
                    <a:cxn ang="0">
                      <a:pos x="20" y="16"/>
                    </a:cxn>
                    <a:cxn ang="0">
                      <a:pos x="14" y="18"/>
                    </a:cxn>
                    <a:cxn ang="0">
                      <a:pos x="12" y="12"/>
                    </a:cxn>
                    <a:cxn ang="0">
                      <a:pos x="14" y="8"/>
                    </a:cxn>
                    <a:cxn ang="0">
                      <a:pos x="20" y="6"/>
                    </a:cxn>
                    <a:cxn ang="0">
                      <a:pos x="24" y="2"/>
                    </a:cxn>
                    <a:cxn ang="0">
                      <a:pos x="32" y="0"/>
                    </a:cxn>
                    <a:cxn ang="0">
                      <a:pos x="38" y="0"/>
                    </a:cxn>
                    <a:cxn ang="0">
                      <a:pos x="42" y="6"/>
                    </a:cxn>
                    <a:cxn ang="0">
                      <a:pos x="42" y="48"/>
                    </a:cxn>
                    <a:cxn ang="0">
                      <a:pos x="64" y="48"/>
                    </a:cxn>
                    <a:cxn ang="0">
                      <a:pos x="68" y="52"/>
                    </a:cxn>
                    <a:cxn ang="0">
                      <a:pos x="68" y="56"/>
                    </a:cxn>
                    <a:cxn ang="0">
                      <a:pos x="60" y="58"/>
                    </a:cxn>
                    <a:cxn ang="0">
                      <a:pos x="52" y="58"/>
                    </a:cxn>
                    <a:cxn ang="0">
                      <a:pos x="44" y="60"/>
                    </a:cxn>
                    <a:cxn ang="0">
                      <a:pos x="42" y="64"/>
                    </a:cxn>
                    <a:cxn ang="0">
                      <a:pos x="34" y="62"/>
                    </a:cxn>
                    <a:cxn ang="0">
                      <a:pos x="24" y="60"/>
                    </a:cxn>
                    <a:cxn ang="0">
                      <a:pos x="20" y="56"/>
                    </a:cxn>
                    <a:cxn ang="0">
                      <a:pos x="20" y="50"/>
                    </a:cxn>
                    <a:cxn ang="0">
                      <a:pos x="16" y="50"/>
                    </a:cxn>
                    <a:cxn ang="0">
                      <a:pos x="12" y="50"/>
                    </a:cxn>
                    <a:cxn ang="0">
                      <a:pos x="12" y="56"/>
                    </a:cxn>
                    <a:cxn ang="0">
                      <a:pos x="2" y="52"/>
                    </a:cxn>
                    <a:cxn ang="0">
                      <a:pos x="2" y="46"/>
                    </a:cxn>
                  </a:cxnLst>
                  <a:rect l="0" t="0" r="r" b="b"/>
                  <a:pathLst>
                    <a:path w="68" h="64">
                      <a:moveTo>
                        <a:pt x="2" y="46"/>
                      </a:moveTo>
                      <a:lnTo>
                        <a:pt x="0" y="40"/>
                      </a:lnTo>
                      <a:lnTo>
                        <a:pt x="6" y="38"/>
                      </a:lnTo>
                      <a:lnTo>
                        <a:pt x="10" y="38"/>
                      </a:lnTo>
                      <a:lnTo>
                        <a:pt x="20" y="38"/>
                      </a:lnTo>
                      <a:lnTo>
                        <a:pt x="26" y="40"/>
                      </a:lnTo>
                      <a:lnTo>
                        <a:pt x="30" y="38"/>
                      </a:lnTo>
                      <a:lnTo>
                        <a:pt x="22" y="32"/>
                      </a:lnTo>
                      <a:lnTo>
                        <a:pt x="16" y="28"/>
                      </a:lnTo>
                      <a:lnTo>
                        <a:pt x="18" y="22"/>
                      </a:lnTo>
                      <a:lnTo>
                        <a:pt x="22" y="22"/>
                      </a:lnTo>
                      <a:lnTo>
                        <a:pt x="28" y="20"/>
                      </a:lnTo>
                      <a:lnTo>
                        <a:pt x="26" y="14"/>
                      </a:lnTo>
                      <a:lnTo>
                        <a:pt x="20" y="16"/>
                      </a:lnTo>
                      <a:lnTo>
                        <a:pt x="14" y="18"/>
                      </a:lnTo>
                      <a:lnTo>
                        <a:pt x="12" y="12"/>
                      </a:lnTo>
                      <a:lnTo>
                        <a:pt x="14" y="8"/>
                      </a:lnTo>
                      <a:lnTo>
                        <a:pt x="20" y="6"/>
                      </a:lnTo>
                      <a:lnTo>
                        <a:pt x="24" y="2"/>
                      </a:lnTo>
                      <a:lnTo>
                        <a:pt x="32" y="0"/>
                      </a:lnTo>
                      <a:lnTo>
                        <a:pt x="38" y="0"/>
                      </a:lnTo>
                      <a:lnTo>
                        <a:pt x="42" y="6"/>
                      </a:lnTo>
                      <a:lnTo>
                        <a:pt x="42" y="48"/>
                      </a:lnTo>
                      <a:lnTo>
                        <a:pt x="64" y="48"/>
                      </a:lnTo>
                      <a:lnTo>
                        <a:pt x="68" y="52"/>
                      </a:lnTo>
                      <a:lnTo>
                        <a:pt x="68" y="56"/>
                      </a:lnTo>
                      <a:lnTo>
                        <a:pt x="60" y="58"/>
                      </a:lnTo>
                      <a:lnTo>
                        <a:pt x="52" y="58"/>
                      </a:lnTo>
                      <a:lnTo>
                        <a:pt x="44" y="60"/>
                      </a:lnTo>
                      <a:lnTo>
                        <a:pt x="42" y="64"/>
                      </a:lnTo>
                      <a:lnTo>
                        <a:pt x="34" y="62"/>
                      </a:lnTo>
                      <a:lnTo>
                        <a:pt x="24" y="60"/>
                      </a:lnTo>
                      <a:lnTo>
                        <a:pt x="20" y="56"/>
                      </a:lnTo>
                      <a:lnTo>
                        <a:pt x="20" y="50"/>
                      </a:lnTo>
                      <a:lnTo>
                        <a:pt x="16" y="50"/>
                      </a:lnTo>
                      <a:lnTo>
                        <a:pt x="12" y="50"/>
                      </a:lnTo>
                      <a:lnTo>
                        <a:pt x="12" y="56"/>
                      </a:lnTo>
                      <a:lnTo>
                        <a:pt x="2" y="52"/>
                      </a:lnTo>
                      <a:lnTo>
                        <a:pt x="2"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6" name="Freeform 92"/>
                <p:cNvSpPr>
                  <a:spLocks/>
                </p:cNvSpPr>
                <p:nvPr/>
              </p:nvSpPr>
              <p:spPr bwMode="auto">
                <a:xfrm>
                  <a:off x="3991253" y="5888683"/>
                  <a:ext cx="33079" cy="34654"/>
                </a:xfrm>
                <a:custGeom>
                  <a:avLst/>
                  <a:gdLst/>
                  <a:ahLst/>
                  <a:cxnLst>
                    <a:cxn ang="0">
                      <a:pos x="6" y="4"/>
                    </a:cxn>
                    <a:cxn ang="0">
                      <a:pos x="12" y="0"/>
                    </a:cxn>
                    <a:cxn ang="0">
                      <a:pos x="18" y="2"/>
                    </a:cxn>
                    <a:cxn ang="0">
                      <a:pos x="18" y="6"/>
                    </a:cxn>
                    <a:cxn ang="0">
                      <a:pos x="14" y="10"/>
                    </a:cxn>
                    <a:cxn ang="0">
                      <a:pos x="8" y="16"/>
                    </a:cxn>
                    <a:cxn ang="0">
                      <a:pos x="4" y="18"/>
                    </a:cxn>
                    <a:cxn ang="0">
                      <a:pos x="0" y="16"/>
                    </a:cxn>
                    <a:cxn ang="0">
                      <a:pos x="0" y="12"/>
                    </a:cxn>
                    <a:cxn ang="0">
                      <a:pos x="4" y="8"/>
                    </a:cxn>
                    <a:cxn ang="0">
                      <a:pos x="6" y="4"/>
                    </a:cxn>
                  </a:cxnLst>
                  <a:rect l="0" t="0" r="r" b="b"/>
                  <a:pathLst>
                    <a:path w="18" h="18">
                      <a:moveTo>
                        <a:pt x="6" y="4"/>
                      </a:moveTo>
                      <a:lnTo>
                        <a:pt x="12" y="0"/>
                      </a:lnTo>
                      <a:lnTo>
                        <a:pt x="18" y="2"/>
                      </a:lnTo>
                      <a:lnTo>
                        <a:pt x="18" y="6"/>
                      </a:lnTo>
                      <a:lnTo>
                        <a:pt x="14" y="10"/>
                      </a:lnTo>
                      <a:lnTo>
                        <a:pt x="8" y="16"/>
                      </a:lnTo>
                      <a:lnTo>
                        <a:pt x="4" y="18"/>
                      </a:lnTo>
                      <a:lnTo>
                        <a:pt x="0" y="16"/>
                      </a:lnTo>
                      <a:lnTo>
                        <a:pt x="0" y="12"/>
                      </a:lnTo>
                      <a:lnTo>
                        <a:pt x="4" y="8"/>
                      </a:lnTo>
                      <a:lnTo>
                        <a:pt x="6"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7" name="Freeform 93"/>
                <p:cNvSpPr>
                  <a:spLocks/>
                </p:cNvSpPr>
                <p:nvPr/>
              </p:nvSpPr>
              <p:spPr bwMode="auto">
                <a:xfrm>
                  <a:off x="4020640" y="5892501"/>
                  <a:ext cx="51458" cy="38502"/>
                </a:xfrm>
                <a:custGeom>
                  <a:avLst/>
                  <a:gdLst/>
                  <a:ahLst/>
                  <a:cxnLst>
                    <a:cxn ang="0">
                      <a:pos x="6" y="8"/>
                    </a:cxn>
                    <a:cxn ang="0">
                      <a:pos x="10" y="0"/>
                    </a:cxn>
                    <a:cxn ang="0">
                      <a:pos x="16" y="0"/>
                    </a:cxn>
                    <a:cxn ang="0">
                      <a:pos x="22" y="0"/>
                    </a:cxn>
                    <a:cxn ang="0">
                      <a:pos x="28" y="2"/>
                    </a:cxn>
                    <a:cxn ang="0">
                      <a:pos x="28" y="6"/>
                    </a:cxn>
                    <a:cxn ang="0">
                      <a:pos x="22" y="8"/>
                    </a:cxn>
                    <a:cxn ang="0">
                      <a:pos x="18" y="10"/>
                    </a:cxn>
                    <a:cxn ang="0">
                      <a:pos x="16" y="10"/>
                    </a:cxn>
                    <a:cxn ang="0">
                      <a:pos x="12" y="14"/>
                    </a:cxn>
                    <a:cxn ang="0">
                      <a:pos x="8" y="16"/>
                    </a:cxn>
                    <a:cxn ang="0">
                      <a:pos x="6" y="20"/>
                    </a:cxn>
                    <a:cxn ang="0">
                      <a:pos x="0" y="18"/>
                    </a:cxn>
                    <a:cxn ang="0">
                      <a:pos x="0" y="12"/>
                    </a:cxn>
                    <a:cxn ang="0">
                      <a:pos x="2" y="10"/>
                    </a:cxn>
                    <a:cxn ang="0">
                      <a:pos x="6" y="8"/>
                    </a:cxn>
                  </a:cxnLst>
                  <a:rect l="0" t="0" r="r" b="b"/>
                  <a:pathLst>
                    <a:path w="28" h="20">
                      <a:moveTo>
                        <a:pt x="6" y="8"/>
                      </a:moveTo>
                      <a:lnTo>
                        <a:pt x="10" y="0"/>
                      </a:lnTo>
                      <a:lnTo>
                        <a:pt x="16" y="0"/>
                      </a:lnTo>
                      <a:lnTo>
                        <a:pt x="22" y="0"/>
                      </a:lnTo>
                      <a:lnTo>
                        <a:pt x="28" y="2"/>
                      </a:lnTo>
                      <a:lnTo>
                        <a:pt x="28" y="6"/>
                      </a:lnTo>
                      <a:lnTo>
                        <a:pt x="22" y="8"/>
                      </a:lnTo>
                      <a:lnTo>
                        <a:pt x="18" y="10"/>
                      </a:lnTo>
                      <a:lnTo>
                        <a:pt x="16" y="10"/>
                      </a:lnTo>
                      <a:lnTo>
                        <a:pt x="12" y="14"/>
                      </a:lnTo>
                      <a:lnTo>
                        <a:pt x="8" y="16"/>
                      </a:lnTo>
                      <a:lnTo>
                        <a:pt x="6" y="20"/>
                      </a:lnTo>
                      <a:lnTo>
                        <a:pt x="0" y="18"/>
                      </a:lnTo>
                      <a:lnTo>
                        <a:pt x="0" y="12"/>
                      </a:lnTo>
                      <a:lnTo>
                        <a:pt x="2" y="10"/>
                      </a:lnTo>
                      <a:lnTo>
                        <a:pt x="6"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98" name="Freeform 88"/>
                <p:cNvSpPr>
                  <a:spLocks/>
                </p:cNvSpPr>
                <p:nvPr/>
              </p:nvSpPr>
              <p:spPr bwMode="auto">
                <a:xfrm>
                  <a:off x="3615395" y="4841385"/>
                  <a:ext cx="580749" cy="1081923"/>
                </a:xfrm>
                <a:custGeom>
                  <a:avLst/>
                  <a:gdLst/>
                  <a:ahLst/>
                  <a:cxnLst>
                    <a:cxn ang="0">
                      <a:pos x="108" y="6"/>
                    </a:cxn>
                    <a:cxn ang="0">
                      <a:pos x="138" y="4"/>
                    </a:cxn>
                    <a:cxn ang="0">
                      <a:pos x="172" y="2"/>
                    </a:cxn>
                    <a:cxn ang="0">
                      <a:pos x="190" y="26"/>
                    </a:cxn>
                    <a:cxn ang="0">
                      <a:pos x="210" y="34"/>
                    </a:cxn>
                    <a:cxn ang="0">
                      <a:pos x="236" y="50"/>
                    </a:cxn>
                    <a:cxn ang="0">
                      <a:pos x="246" y="72"/>
                    </a:cxn>
                    <a:cxn ang="0">
                      <a:pos x="266" y="96"/>
                    </a:cxn>
                    <a:cxn ang="0">
                      <a:pos x="294" y="84"/>
                    </a:cxn>
                    <a:cxn ang="0">
                      <a:pos x="310" y="62"/>
                    </a:cxn>
                    <a:cxn ang="0">
                      <a:pos x="312" y="88"/>
                    </a:cxn>
                    <a:cxn ang="0">
                      <a:pos x="292" y="104"/>
                    </a:cxn>
                    <a:cxn ang="0">
                      <a:pos x="268" y="128"/>
                    </a:cxn>
                    <a:cxn ang="0">
                      <a:pos x="252" y="138"/>
                    </a:cxn>
                    <a:cxn ang="0">
                      <a:pos x="240" y="192"/>
                    </a:cxn>
                    <a:cxn ang="0">
                      <a:pos x="234" y="222"/>
                    </a:cxn>
                    <a:cxn ang="0">
                      <a:pos x="258" y="236"/>
                    </a:cxn>
                    <a:cxn ang="0">
                      <a:pos x="266" y="254"/>
                    </a:cxn>
                    <a:cxn ang="0">
                      <a:pos x="240" y="294"/>
                    </a:cxn>
                    <a:cxn ang="0">
                      <a:pos x="190" y="300"/>
                    </a:cxn>
                    <a:cxn ang="0">
                      <a:pos x="180" y="314"/>
                    </a:cxn>
                    <a:cxn ang="0">
                      <a:pos x="162" y="342"/>
                    </a:cxn>
                    <a:cxn ang="0">
                      <a:pos x="136" y="332"/>
                    </a:cxn>
                    <a:cxn ang="0">
                      <a:pos x="136" y="362"/>
                    </a:cxn>
                    <a:cxn ang="0">
                      <a:pos x="150" y="362"/>
                    </a:cxn>
                    <a:cxn ang="0">
                      <a:pos x="158" y="370"/>
                    </a:cxn>
                    <a:cxn ang="0">
                      <a:pos x="146" y="368"/>
                    </a:cxn>
                    <a:cxn ang="0">
                      <a:pos x="140" y="376"/>
                    </a:cxn>
                    <a:cxn ang="0">
                      <a:pos x="132" y="396"/>
                    </a:cxn>
                    <a:cxn ang="0">
                      <a:pos x="118" y="414"/>
                    </a:cxn>
                    <a:cxn ang="0">
                      <a:pos x="96" y="444"/>
                    </a:cxn>
                    <a:cxn ang="0">
                      <a:pos x="112" y="456"/>
                    </a:cxn>
                    <a:cxn ang="0">
                      <a:pos x="118" y="474"/>
                    </a:cxn>
                    <a:cxn ang="0">
                      <a:pos x="90" y="510"/>
                    </a:cxn>
                    <a:cxn ang="0">
                      <a:pos x="70" y="524"/>
                    </a:cxn>
                    <a:cxn ang="0">
                      <a:pos x="72" y="552"/>
                    </a:cxn>
                    <a:cxn ang="0">
                      <a:pos x="60" y="558"/>
                    </a:cxn>
                    <a:cxn ang="0">
                      <a:pos x="18" y="544"/>
                    </a:cxn>
                    <a:cxn ang="0">
                      <a:pos x="2" y="520"/>
                    </a:cxn>
                    <a:cxn ang="0">
                      <a:pos x="10" y="492"/>
                    </a:cxn>
                    <a:cxn ang="0">
                      <a:pos x="28" y="450"/>
                    </a:cxn>
                    <a:cxn ang="0">
                      <a:pos x="26" y="400"/>
                    </a:cxn>
                    <a:cxn ang="0">
                      <a:pos x="24" y="360"/>
                    </a:cxn>
                    <a:cxn ang="0">
                      <a:pos x="36" y="302"/>
                    </a:cxn>
                    <a:cxn ang="0">
                      <a:pos x="40" y="278"/>
                    </a:cxn>
                    <a:cxn ang="0">
                      <a:pos x="48" y="244"/>
                    </a:cxn>
                    <a:cxn ang="0">
                      <a:pos x="56" y="196"/>
                    </a:cxn>
                    <a:cxn ang="0">
                      <a:pos x="48" y="156"/>
                    </a:cxn>
                    <a:cxn ang="0">
                      <a:pos x="64" y="106"/>
                    </a:cxn>
                    <a:cxn ang="0">
                      <a:pos x="76" y="52"/>
                    </a:cxn>
                    <a:cxn ang="0">
                      <a:pos x="100" y="30"/>
                    </a:cxn>
                  </a:cxnLst>
                  <a:rect l="0" t="0" r="r" b="b"/>
                  <a:pathLst>
                    <a:path w="316" h="562">
                      <a:moveTo>
                        <a:pt x="102" y="18"/>
                      </a:moveTo>
                      <a:lnTo>
                        <a:pt x="104" y="10"/>
                      </a:lnTo>
                      <a:lnTo>
                        <a:pt x="108" y="6"/>
                      </a:lnTo>
                      <a:lnTo>
                        <a:pt x="116" y="0"/>
                      </a:lnTo>
                      <a:lnTo>
                        <a:pt x="124" y="6"/>
                      </a:lnTo>
                      <a:lnTo>
                        <a:pt x="138" y="4"/>
                      </a:lnTo>
                      <a:lnTo>
                        <a:pt x="148" y="16"/>
                      </a:lnTo>
                      <a:lnTo>
                        <a:pt x="154" y="2"/>
                      </a:lnTo>
                      <a:lnTo>
                        <a:pt x="172" y="2"/>
                      </a:lnTo>
                      <a:lnTo>
                        <a:pt x="174" y="8"/>
                      </a:lnTo>
                      <a:lnTo>
                        <a:pt x="180" y="16"/>
                      </a:lnTo>
                      <a:lnTo>
                        <a:pt x="190" y="26"/>
                      </a:lnTo>
                      <a:lnTo>
                        <a:pt x="192" y="28"/>
                      </a:lnTo>
                      <a:lnTo>
                        <a:pt x="202" y="34"/>
                      </a:lnTo>
                      <a:lnTo>
                        <a:pt x="210" y="34"/>
                      </a:lnTo>
                      <a:lnTo>
                        <a:pt x="220" y="40"/>
                      </a:lnTo>
                      <a:lnTo>
                        <a:pt x="226" y="46"/>
                      </a:lnTo>
                      <a:lnTo>
                        <a:pt x="236" y="50"/>
                      </a:lnTo>
                      <a:lnTo>
                        <a:pt x="246" y="54"/>
                      </a:lnTo>
                      <a:lnTo>
                        <a:pt x="252" y="62"/>
                      </a:lnTo>
                      <a:lnTo>
                        <a:pt x="246" y="72"/>
                      </a:lnTo>
                      <a:lnTo>
                        <a:pt x="238" y="88"/>
                      </a:lnTo>
                      <a:lnTo>
                        <a:pt x="244" y="96"/>
                      </a:lnTo>
                      <a:lnTo>
                        <a:pt x="266" y="96"/>
                      </a:lnTo>
                      <a:lnTo>
                        <a:pt x="280" y="92"/>
                      </a:lnTo>
                      <a:lnTo>
                        <a:pt x="288" y="86"/>
                      </a:lnTo>
                      <a:lnTo>
                        <a:pt x="294" y="84"/>
                      </a:lnTo>
                      <a:lnTo>
                        <a:pt x="300" y="70"/>
                      </a:lnTo>
                      <a:lnTo>
                        <a:pt x="300" y="60"/>
                      </a:lnTo>
                      <a:lnTo>
                        <a:pt x="310" y="62"/>
                      </a:lnTo>
                      <a:lnTo>
                        <a:pt x="314" y="66"/>
                      </a:lnTo>
                      <a:lnTo>
                        <a:pt x="316" y="76"/>
                      </a:lnTo>
                      <a:lnTo>
                        <a:pt x="312" y="88"/>
                      </a:lnTo>
                      <a:lnTo>
                        <a:pt x="308" y="94"/>
                      </a:lnTo>
                      <a:lnTo>
                        <a:pt x="300" y="98"/>
                      </a:lnTo>
                      <a:lnTo>
                        <a:pt x="292" y="104"/>
                      </a:lnTo>
                      <a:lnTo>
                        <a:pt x="282" y="112"/>
                      </a:lnTo>
                      <a:lnTo>
                        <a:pt x="274" y="118"/>
                      </a:lnTo>
                      <a:lnTo>
                        <a:pt x="268" y="128"/>
                      </a:lnTo>
                      <a:lnTo>
                        <a:pt x="262" y="132"/>
                      </a:lnTo>
                      <a:lnTo>
                        <a:pt x="260" y="136"/>
                      </a:lnTo>
                      <a:lnTo>
                        <a:pt x="252" y="138"/>
                      </a:lnTo>
                      <a:lnTo>
                        <a:pt x="246" y="160"/>
                      </a:lnTo>
                      <a:lnTo>
                        <a:pt x="244" y="174"/>
                      </a:lnTo>
                      <a:lnTo>
                        <a:pt x="240" y="192"/>
                      </a:lnTo>
                      <a:lnTo>
                        <a:pt x="240" y="212"/>
                      </a:lnTo>
                      <a:lnTo>
                        <a:pt x="236" y="216"/>
                      </a:lnTo>
                      <a:lnTo>
                        <a:pt x="234" y="222"/>
                      </a:lnTo>
                      <a:lnTo>
                        <a:pt x="244" y="224"/>
                      </a:lnTo>
                      <a:lnTo>
                        <a:pt x="254" y="228"/>
                      </a:lnTo>
                      <a:lnTo>
                        <a:pt x="258" y="236"/>
                      </a:lnTo>
                      <a:lnTo>
                        <a:pt x="256" y="244"/>
                      </a:lnTo>
                      <a:lnTo>
                        <a:pt x="258" y="248"/>
                      </a:lnTo>
                      <a:lnTo>
                        <a:pt x="266" y="254"/>
                      </a:lnTo>
                      <a:lnTo>
                        <a:pt x="266" y="268"/>
                      </a:lnTo>
                      <a:lnTo>
                        <a:pt x="254" y="284"/>
                      </a:lnTo>
                      <a:lnTo>
                        <a:pt x="240" y="294"/>
                      </a:lnTo>
                      <a:lnTo>
                        <a:pt x="220" y="296"/>
                      </a:lnTo>
                      <a:lnTo>
                        <a:pt x="206" y="298"/>
                      </a:lnTo>
                      <a:lnTo>
                        <a:pt x="190" y="300"/>
                      </a:lnTo>
                      <a:lnTo>
                        <a:pt x="180" y="298"/>
                      </a:lnTo>
                      <a:lnTo>
                        <a:pt x="178" y="304"/>
                      </a:lnTo>
                      <a:lnTo>
                        <a:pt x="180" y="314"/>
                      </a:lnTo>
                      <a:lnTo>
                        <a:pt x="178" y="330"/>
                      </a:lnTo>
                      <a:lnTo>
                        <a:pt x="170" y="338"/>
                      </a:lnTo>
                      <a:lnTo>
                        <a:pt x="162" y="342"/>
                      </a:lnTo>
                      <a:lnTo>
                        <a:pt x="148" y="336"/>
                      </a:lnTo>
                      <a:lnTo>
                        <a:pt x="142" y="334"/>
                      </a:lnTo>
                      <a:lnTo>
                        <a:pt x="136" y="332"/>
                      </a:lnTo>
                      <a:lnTo>
                        <a:pt x="134" y="338"/>
                      </a:lnTo>
                      <a:lnTo>
                        <a:pt x="136" y="354"/>
                      </a:lnTo>
                      <a:lnTo>
                        <a:pt x="136" y="362"/>
                      </a:lnTo>
                      <a:lnTo>
                        <a:pt x="142" y="364"/>
                      </a:lnTo>
                      <a:lnTo>
                        <a:pt x="150" y="364"/>
                      </a:lnTo>
                      <a:lnTo>
                        <a:pt x="150" y="362"/>
                      </a:lnTo>
                      <a:lnTo>
                        <a:pt x="154" y="360"/>
                      </a:lnTo>
                      <a:lnTo>
                        <a:pt x="158" y="364"/>
                      </a:lnTo>
                      <a:lnTo>
                        <a:pt x="158" y="370"/>
                      </a:lnTo>
                      <a:lnTo>
                        <a:pt x="152" y="374"/>
                      </a:lnTo>
                      <a:lnTo>
                        <a:pt x="148" y="372"/>
                      </a:lnTo>
                      <a:lnTo>
                        <a:pt x="146" y="368"/>
                      </a:lnTo>
                      <a:lnTo>
                        <a:pt x="142" y="368"/>
                      </a:lnTo>
                      <a:lnTo>
                        <a:pt x="138" y="370"/>
                      </a:lnTo>
                      <a:lnTo>
                        <a:pt x="140" y="376"/>
                      </a:lnTo>
                      <a:lnTo>
                        <a:pt x="136" y="382"/>
                      </a:lnTo>
                      <a:lnTo>
                        <a:pt x="130" y="384"/>
                      </a:lnTo>
                      <a:lnTo>
                        <a:pt x="132" y="396"/>
                      </a:lnTo>
                      <a:lnTo>
                        <a:pt x="126" y="408"/>
                      </a:lnTo>
                      <a:lnTo>
                        <a:pt x="124" y="410"/>
                      </a:lnTo>
                      <a:lnTo>
                        <a:pt x="118" y="414"/>
                      </a:lnTo>
                      <a:lnTo>
                        <a:pt x="106" y="420"/>
                      </a:lnTo>
                      <a:lnTo>
                        <a:pt x="94" y="432"/>
                      </a:lnTo>
                      <a:lnTo>
                        <a:pt x="96" y="444"/>
                      </a:lnTo>
                      <a:lnTo>
                        <a:pt x="106" y="454"/>
                      </a:lnTo>
                      <a:lnTo>
                        <a:pt x="106" y="456"/>
                      </a:lnTo>
                      <a:lnTo>
                        <a:pt x="112" y="456"/>
                      </a:lnTo>
                      <a:lnTo>
                        <a:pt x="122" y="458"/>
                      </a:lnTo>
                      <a:lnTo>
                        <a:pt x="122" y="466"/>
                      </a:lnTo>
                      <a:lnTo>
                        <a:pt x="118" y="474"/>
                      </a:lnTo>
                      <a:lnTo>
                        <a:pt x="104" y="486"/>
                      </a:lnTo>
                      <a:lnTo>
                        <a:pt x="94" y="496"/>
                      </a:lnTo>
                      <a:lnTo>
                        <a:pt x="90" y="510"/>
                      </a:lnTo>
                      <a:lnTo>
                        <a:pt x="88" y="516"/>
                      </a:lnTo>
                      <a:lnTo>
                        <a:pt x="76" y="518"/>
                      </a:lnTo>
                      <a:lnTo>
                        <a:pt x="70" y="524"/>
                      </a:lnTo>
                      <a:lnTo>
                        <a:pt x="66" y="538"/>
                      </a:lnTo>
                      <a:lnTo>
                        <a:pt x="68" y="546"/>
                      </a:lnTo>
                      <a:lnTo>
                        <a:pt x="72" y="552"/>
                      </a:lnTo>
                      <a:lnTo>
                        <a:pt x="78" y="560"/>
                      </a:lnTo>
                      <a:lnTo>
                        <a:pt x="76" y="562"/>
                      </a:lnTo>
                      <a:lnTo>
                        <a:pt x="60" y="558"/>
                      </a:lnTo>
                      <a:lnTo>
                        <a:pt x="34" y="558"/>
                      </a:lnTo>
                      <a:lnTo>
                        <a:pt x="24" y="556"/>
                      </a:lnTo>
                      <a:lnTo>
                        <a:pt x="18" y="544"/>
                      </a:lnTo>
                      <a:lnTo>
                        <a:pt x="18" y="528"/>
                      </a:lnTo>
                      <a:lnTo>
                        <a:pt x="6" y="526"/>
                      </a:lnTo>
                      <a:lnTo>
                        <a:pt x="2" y="520"/>
                      </a:lnTo>
                      <a:lnTo>
                        <a:pt x="0" y="510"/>
                      </a:lnTo>
                      <a:lnTo>
                        <a:pt x="2" y="500"/>
                      </a:lnTo>
                      <a:lnTo>
                        <a:pt x="10" y="492"/>
                      </a:lnTo>
                      <a:lnTo>
                        <a:pt x="18" y="480"/>
                      </a:lnTo>
                      <a:lnTo>
                        <a:pt x="20" y="462"/>
                      </a:lnTo>
                      <a:lnTo>
                        <a:pt x="28" y="450"/>
                      </a:lnTo>
                      <a:lnTo>
                        <a:pt x="28" y="424"/>
                      </a:lnTo>
                      <a:lnTo>
                        <a:pt x="30" y="412"/>
                      </a:lnTo>
                      <a:lnTo>
                        <a:pt x="26" y="400"/>
                      </a:lnTo>
                      <a:lnTo>
                        <a:pt x="26" y="380"/>
                      </a:lnTo>
                      <a:lnTo>
                        <a:pt x="22" y="376"/>
                      </a:lnTo>
                      <a:lnTo>
                        <a:pt x="24" y="360"/>
                      </a:lnTo>
                      <a:lnTo>
                        <a:pt x="26" y="348"/>
                      </a:lnTo>
                      <a:lnTo>
                        <a:pt x="28" y="318"/>
                      </a:lnTo>
                      <a:lnTo>
                        <a:pt x="36" y="302"/>
                      </a:lnTo>
                      <a:lnTo>
                        <a:pt x="38" y="296"/>
                      </a:lnTo>
                      <a:lnTo>
                        <a:pt x="40" y="292"/>
                      </a:lnTo>
                      <a:lnTo>
                        <a:pt x="40" y="278"/>
                      </a:lnTo>
                      <a:lnTo>
                        <a:pt x="38" y="254"/>
                      </a:lnTo>
                      <a:lnTo>
                        <a:pt x="44" y="248"/>
                      </a:lnTo>
                      <a:lnTo>
                        <a:pt x="48" y="244"/>
                      </a:lnTo>
                      <a:lnTo>
                        <a:pt x="50" y="224"/>
                      </a:lnTo>
                      <a:lnTo>
                        <a:pt x="54" y="216"/>
                      </a:lnTo>
                      <a:lnTo>
                        <a:pt x="56" y="196"/>
                      </a:lnTo>
                      <a:lnTo>
                        <a:pt x="52" y="180"/>
                      </a:lnTo>
                      <a:lnTo>
                        <a:pt x="48" y="172"/>
                      </a:lnTo>
                      <a:lnTo>
                        <a:pt x="48" y="156"/>
                      </a:lnTo>
                      <a:lnTo>
                        <a:pt x="52" y="148"/>
                      </a:lnTo>
                      <a:lnTo>
                        <a:pt x="56" y="120"/>
                      </a:lnTo>
                      <a:lnTo>
                        <a:pt x="64" y="106"/>
                      </a:lnTo>
                      <a:lnTo>
                        <a:pt x="74" y="92"/>
                      </a:lnTo>
                      <a:lnTo>
                        <a:pt x="80" y="82"/>
                      </a:lnTo>
                      <a:lnTo>
                        <a:pt x="76" y="52"/>
                      </a:lnTo>
                      <a:lnTo>
                        <a:pt x="82" y="46"/>
                      </a:lnTo>
                      <a:lnTo>
                        <a:pt x="90" y="42"/>
                      </a:lnTo>
                      <a:lnTo>
                        <a:pt x="100" y="30"/>
                      </a:lnTo>
                      <a:lnTo>
                        <a:pt x="102"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grpSp>
            <p:nvGrpSpPr>
              <p:cNvPr id="470" name="Group 469"/>
              <p:cNvGrpSpPr/>
              <p:nvPr/>
            </p:nvGrpSpPr>
            <p:grpSpPr>
              <a:xfrm>
                <a:off x="3341108" y="3711470"/>
                <a:ext cx="716714" cy="233172"/>
                <a:chOff x="3189039" y="3381921"/>
                <a:chExt cx="716714" cy="233172"/>
              </a:xfrm>
              <a:grpFill/>
            </p:grpSpPr>
            <p:sp>
              <p:nvSpPr>
                <p:cNvPr id="471" name="Freeform 74"/>
                <p:cNvSpPr>
                  <a:spLocks/>
                </p:cNvSpPr>
                <p:nvPr/>
              </p:nvSpPr>
              <p:spPr bwMode="auto">
                <a:xfrm>
                  <a:off x="3189039" y="3381921"/>
                  <a:ext cx="22054" cy="30800"/>
                </a:xfrm>
                <a:custGeom>
                  <a:avLst/>
                  <a:gdLst/>
                  <a:ahLst/>
                  <a:cxnLst>
                    <a:cxn ang="0">
                      <a:pos x="8" y="4"/>
                    </a:cxn>
                    <a:cxn ang="0">
                      <a:pos x="2" y="0"/>
                    </a:cxn>
                    <a:cxn ang="0">
                      <a:pos x="0" y="8"/>
                    </a:cxn>
                    <a:cxn ang="0">
                      <a:pos x="6" y="12"/>
                    </a:cxn>
                    <a:cxn ang="0">
                      <a:pos x="10" y="16"/>
                    </a:cxn>
                    <a:cxn ang="0">
                      <a:pos x="12" y="10"/>
                    </a:cxn>
                    <a:cxn ang="0">
                      <a:pos x="8" y="4"/>
                    </a:cxn>
                  </a:cxnLst>
                  <a:rect l="0" t="0" r="r" b="b"/>
                  <a:pathLst>
                    <a:path w="12" h="16">
                      <a:moveTo>
                        <a:pt x="8" y="4"/>
                      </a:moveTo>
                      <a:lnTo>
                        <a:pt x="2" y="0"/>
                      </a:lnTo>
                      <a:lnTo>
                        <a:pt x="0" y="8"/>
                      </a:lnTo>
                      <a:lnTo>
                        <a:pt x="6" y="12"/>
                      </a:lnTo>
                      <a:lnTo>
                        <a:pt x="10" y="16"/>
                      </a:lnTo>
                      <a:lnTo>
                        <a:pt x="12" y="10"/>
                      </a:lnTo>
                      <a:lnTo>
                        <a:pt x="8"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2" name="Freeform 69"/>
                <p:cNvSpPr>
                  <a:spLocks/>
                </p:cNvSpPr>
                <p:nvPr/>
              </p:nvSpPr>
              <p:spPr bwMode="auto">
                <a:xfrm>
                  <a:off x="3323192" y="3437994"/>
                  <a:ext cx="305083" cy="107802"/>
                </a:xfrm>
                <a:custGeom>
                  <a:avLst/>
                  <a:gdLst/>
                  <a:ahLst/>
                  <a:cxnLst>
                    <a:cxn ang="0">
                      <a:pos x="148" y="56"/>
                    </a:cxn>
                    <a:cxn ang="0">
                      <a:pos x="140" y="52"/>
                    </a:cxn>
                    <a:cxn ang="0">
                      <a:pos x="130" y="52"/>
                    </a:cxn>
                    <a:cxn ang="0">
                      <a:pos x="124" y="56"/>
                    </a:cxn>
                    <a:cxn ang="0">
                      <a:pos x="116" y="54"/>
                    </a:cxn>
                    <a:cxn ang="0">
                      <a:pos x="118" y="46"/>
                    </a:cxn>
                    <a:cxn ang="0">
                      <a:pos x="116" y="40"/>
                    </a:cxn>
                    <a:cxn ang="0">
                      <a:pos x="104" y="40"/>
                    </a:cxn>
                    <a:cxn ang="0">
                      <a:pos x="100" y="32"/>
                    </a:cxn>
                    <a:cxn ang="0">
                      <a:pos x="94" y="30"/>
                    </a:cxn>
                    <a:cxn ang="0">
                      <a:pos x="80" y="26"/>
                    </a:cxn>
                    <a:cxn ang="0">
                      <a:pos x="76" y="22"/>
                    </a:cxn>
                    <a:cxn ang="0">
                      <a:pos x="62" y="18"/>
                    </a:cxn>
                    <a:cxn ang="0">
                      <a:pos x="48" y="16"/>
                    </a:cxn>
                    <a:cxn ang="0">
                      <a:pos x="44" y="12"/>
                    </a:cxn>
                    <a:cxn ang="0">
                      <a:pos x="34" y="10"/>
                    </a:cxn>
                    <a:cxn ang="0">
                      <a:pos x="28" y="14"/>
                    </a:cxn>
                    <a:cxn ang="0">
                      <a:pos x="20" y="18"/>
                    </a:cxn>
                    <a:cxn ang="0">
                      <a:pos x="12" y="22"/>
                    </a:cxn>
                    <a:cxn ang="0">
                      <a:pos x="0" y="22"/>
                    </a:cxn>
                    <a:cxn ang="0">
                      <a:pos x="2" y="16"/>
                    </a:cxn>
                    <a:cxn ang="0">
                      <a:pos x="10" y="6"/>
                    </a:cxn>
                    <a:cxn ang="0">
                      <a:pos x="26" y="2"/>
                    </a:cxn>
                    <a:cxn ang="0">
                      <a:pos x="40" y="0"/>
                    </a:cxn>
                    <a:cxn ang="0">
                      <a:pos x="58" y="0"/>
                    </a:cxn>
                    <a:cxn ang="0">
                      <a:pos x="74" y="4"/>
                    </a:cxn>
                    <a:cxn ang="0">
                      <a:pos x="88" y="10"/>
                    </a:cxn>
                    <a:cxn ang="0">
                      <a:pos x="104" y="14"/>
                    </a:cxn>
                    <a:cxn ang="0">
                      <a:pos x="110" y="20"/>
                    </a:cxn>
                    <a:cxn ang="0">
                      <a:pos x="116" y="24"/>
                    </a:cxn>
                    <a:cxn ang="0">
                      <a:pos x="130" y="30"/>
                    </a:cxn>
                    <a:cxn ang="0">
                      <a:pos x="142" y="34"/>
                    </a:cxn>
                    <a:cxn ang="0">
                      <a:pos x="154" y="40"/>
                    </a:cxn>
                    <a:cxn ang="0">
                      <a:pos x="166" y="46"/>
                    </a:cxn>
                    <a:cxn ang="0">
                      <a:pos x="160" y="50"/>
                    </a:cxn>
                    <a:cxn ang="0">
                      <a:pos x="152" y="52"/>
                    </a:cxn>
                    <a:cxn ang="0">
                      <a:pos x="150" y="56"/>
                    </a:cxn>
                    <a:cxn ang="0">
                      <a:pos x="148" y="56"/>
                    </a:cxn>
                  </a:cxnLst>
                  <a:rect l="0" t="0" r="r" b="b"/>
                  <a:pathLst>
                    <a:path w="166" h="56">
                      <a:moveTo>
                        <a:pt x="148" y="56"/>
                      </a:moveTo>
                      <a:lnTo>
                        <a:pt x="140" y="52"/>
                      </a:lnTo>
                      <a:lnTo>
                        <a:pt x="130" y="52"/>
                      </a:lnTo>
                      <a:lnTo>
                        <a:pt x="124" y="56"/>
                      </a:lnTo>
                      <a:lnTo>
                        <a:pt x="116" y="54"/>
                      </a:lnTo>
                      <a:lnTo>
                        <a:pt x="118" y="46"/>
                      </a:lnTo>
                      <a:lnTo>
                        <a:pt x="116" y="40"/>
                      </a:lnTo>
                      <a:lnTo>
                        <a:pt x="104" y="40"/>
                      </a:lnTo>
                      <a:lnTo>
                        <a:pt x="100" y="32"/>
                      </a:lnTo>
                      <a:lnTo>
                        <a:pt x="94" y="30"/>
                      </a:lnTo>
                      <a:lnTo>
                        <a:pt x="80" y="26"/>
                      </a:lnTo>
                      <a:lnTo>
                        <a:pt x="76" y="22"/>
                      </a:lnTo>
                      <a:lnTo>
                        <a:pt x="62" y="18"/>
                      </a:lnTo>
                      <a:lnTo>
                        <a:pt x="48" y="16"/>
                      </a:lnTo>
                      <a:lnTo>
                        <a:pt x="44" y="12"/>
                      </a:lnTo>
                      <a:lnTo>
                        <a:pt x="34" y="10"/>
                      </a:lnTo>
                      <a:lnTo>
                        <a:pt x="28" y="14"/>
                      </a:lnTo>
                      <a:lnTo>
                        <a:pt x="20" y="18"/>
                      </a:lnTo>
                      <a:lnTo>
                        <a:pt x="12" y="22"/>
                      </a:lnTo>
                      <a:lnTo>
                        <a:pt x="0" y="22"/>
                      </a:lnTo>
                      <a:lnTo>
                        <a:pt x="2" y="16"/>
                      </a:lnTo>
                      <a:lnTo>
                        <a:pt x="10" y="6"/>
                      </a:lnTo>
                      <a:lnTo>
                        <a:pt x="26" y="2"/>
                      </a:lnTo>
                      <a:lnTo>
                        <a:pt x="40" y="0"/>
                      </a:lnTo>
                      <a:lnTo>
                        <a:pt x="58" y="0"/>
                      </a:lnTo>
                      <a:lnTo>
                        <a:pt x="74" y="4"/>
                      </a:lnTo>
                      <a:lnTo>
                        <a:pt x="88" y="10"/>
                      </a:lnTo>
                      <a:lnTo>
                        <a:pt x="104" y="14"/>
                      </a:lnTo>
                      <a:lnTo>
                        <a:pt x="110" y="20"/>
                      </a:lnTo>
                      <a:lnTo>
                        <a:pt x="116" y="24"/>
                      </a:lnTo>
                      <a:lnTo>
                        <a:pt x="130" y="30"/>
                      </a:lnTo>
                      <a:lnTo>
                        <a:pt x="142" y="34"/>
                      </a:lnTo>
                      <a:lnTo>
                        <a:pt x="154" y="40"/>
                      </a:lnTo>
                      <a:lnTo>
                        <a:pt x="166" y="46"/>
                      </a:lnTo>
                      <a:lnTo>
                        <a:pt x="160" y="50"/>
                      </a:lnTo>
                      <a:lnTo>
                        <a:pt x="152" y="52"/>
                      </a:lnTo>
                      <a:lnTo>
                        <a:pt x="150" y="56"/>
                      </a:lnTo>
                      <a:lnTo>
                        <a:pt x="148"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3" name="Freeform 70"/>
                <p:cNvSpPr>
                  <a:spLocks/>
                </p:cNvSpPr>
                <p:nvPr/>
              </p:nvSpPr>
              <p:spPr bwMode="auto">
                <a:xfrm>
                  <a:off x="3306662" y="3547463"/>
                  <a:ext cx="80865" cy="57750"/>
                </a:xfrm>
                <a:custGeom>
                  <a:avLst/>
                  <a:gdLst/>
                  <a:ahLst/>
                  <a:cxnLst>
                    <a:cxn ang="0">
                      <a:pos x="0" y="28"/>
                    </a:cxn>
                    <a:cxn ang="0">
                      <a:pos x="16" y="30"/>
                    </a:cxn>
                    <a:cxn ang="0">
                      <a:pos x="32" y="30"/>
                    </a:cxn>
                    <a:cxn ang="0">
                      <a:pos x="40" y="30"/>
                    </a:cxn>
                    <a:cxn ang="0">
                      <a:pos x="40" y="24"/>
                    </a:cxn>
                    <a:cxn ang="0">
                      <a:pos x="36" y="20"/>
                    </a:cxn>
                    <a:cxn ang="0">
                      <a:pos x="42" y="18"/>
                    </a:cxn>
                    <a:cxn ang="0">
                      <a:pos x="44" y="14"/>
                    </a:cxn>
                    <a:cxn ang="0">
                      <a:pos x="42" y="4"/>
                    </a:cxn>
                    <a:cxn ang="0">
                      <a:pos x="32" y="2"/>
                    </a:cxn>
                    <a:cxn ang="0">
                      <a:pos x="24" y="0"/>
                    </a:cxn>
                    <a:cxn ang="0">
                      <a:pos x="16" y="2"/>
                    </a:cxn>
                    <a:cxn ang="0">
                      <a:pos x="22" y="6"/>
                    </a:cxn>
                    <a:cxn ang="0">
                      <a:pos x="28" y="14"/>
                    </a:cxn>
                    <a:cxn ang="0">
                      <a:pos x="28" y="20"/>
                    </a:cxn>
                    <a:cxn ang="0">
                      <a:pos x="20" y="20"/>
                    </a:cxn>
                    <a:cxn ang="0">
                      <a:pos x="14" y="18"/>
                    </a:cxn>
                    <a:cxn ang="0">
                      <a:pos x="6" y="20"/>
                    </a:cxn>
                    <a:cxn ang="0">
                      <a:pos x="0" y="20"/>
                    </a:cxn>
                    <a:cxn ang="0">
                      <a:pos x="0" y="28"/>
                    </a:cxn>
                  </a:cxnLst>
                  <a:rect l="0" t="0" r="r" b="b"/>
                  <a:pathLst>
                    <a:path w="44" h="30">
                      <a:moveTo>
                        <a:pt x="0" y="28"/>
                      </a:moveTo>
                      <a:lnTo>
                        <a:pt x="16" y="30"/>
                      </a:lnTo>
                      <a:lnTo>
                        <a:pt x="32" y="30"/>
                      </a:lnTo>
                      <a:lnTo>
                        <a:pt x="40" y="30"/>
                      </a:lnTo>
                      <a:lnTo>
                        <a:pt x="40" y="24"/>
                      </a:lnTo>
                      <a:lnTo>
                        <a:pt x="36" y="20"/>
                      </a:lnTo>
                      <a:lnTo>
                        <a:pt x="42" y="18"/>
                      </a:lnTo>
                      <a:lnTo>
                        <a:pt x="44" y="14"/>
                      </a:lnTo>
                      <a:lnTo>
                        <a:pt x="42" y="4"/>
                      </a:lnTo>
                      <a:lnTo>
                        <a:pt x="32" y="2"/>
                      </a:lnTo>
                      <a:lnTo>
                        <a:pt x="24" y="0"/>
                      </a:lnTo>
                      <a:lnTo>
                        <a:pt x="16" y="2"/>
                      </a:lnTo>
                      <a:lnTo>
                        <a:pt x="22" y="6"/>
                      </a:lnTo>
                      <a:lnTo>
                        <a:pt x="28" y="14"/>
                      </a:lnTo>
                      <a:lnTo>
                        <a:pt x="28" y="20"/>
                      </a:lnTo>
                      <a:lnTo>
                        <a:pt x="20" y="20"/>
                      </a:lnTo>
                      <a:lnTo>
                        <a:pt x="14" y="18"/>
                      </a:lnTo>
                      <a:lnTo>
                        <a:pt x="6" y="20"/>
                      </a:lnTo>
                      <a:lnTo>
                        <a:pt x="0" y="20"/>
                      </a:lnTo>
                      <a:lnTo>
                        <a:pt x="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4" name="Freeform 72"/>
                <p:cNvSpPr>
                  <a:spLocks/>
                </p:cNvSpPr>
                <p:nvPr/>
              </p:nvSpPr>
              <p:spPr bwMode="auto">
                <a:xfrm>
                  <a:off x="3718295" y="3545792"/>
                  <a:ext cx="106593" cy="69301"/>
                </a:xfrm>
                <a:custGeom>
                  <a:avLst/>
                  <a:gdLst/>
                  <a:ahLst/>
                  <a:cxnLst>
                    <a:cxn ang="0">
                      <a:pos x="6" y="0"/>
                    </a:cxn>
                    <a:cxn ang="0">
                      <a:pos x="16" y="2"/>
                    </a:cxn>
                    <a:cxn ang="0">
                      <a:pos x="24" y="2"/>
                    </a:cxn>
                    <a:cxn ang="0">
                      <a:pos x="34" y="4"/>
                    </a:cxn>
                    <a:cxn ang="0">
                      <a:pos x="40" y="6"/>
                    </a:cxn>
                    <a:cxn ang="0">
                      <a:pos x="46" y="10"/>
                    </a:cxn>
                    <a:cxn ang="0">
                      <a:pos x="56" y="16"/>
                    </a:cxn>
                    <a:cxn ang="0">
                      <a:pos x="58" y="20"/>
                    </a:cxn>
                    <a:cxn ang="0">
                      <a:pos x="54" y="24"/>
                    </a:cxn>
                    <a:cxn ang="0">
                      <a:pos x="44" y="22"/>
                    </a:cxn>
                    <a:cxn ang="0">
                      <a:pos x="38" y="22"/>
                    </a:cxn>
                    <a:cxn ang="0">
                      <a:pos x="30" y="24"/>
                    </a:cxn>
                    <a:cxn ang="0">
                      <a:pos x="24" y="24"/>
                    </a:cxn>
                    <a:cxn ang="0">
                      <a:pos x="20" y="20"/>
                    </a:cxn>
                    <a:cxn ang="0">
                      <a:pos x="14" y="22"/>
                    </a:cxn>
                    <a:cxn ang="0">
                      <a:pos x="12" y="28"/>
                    </a:cxn>
                    <a:cxn ang="0">
                      <a:pos x="12" y="34"/>
                    </a:cxn>
                    <a:cxn ang="0">
                      <a:pos x="8" y="36"/>
                    </a:cxn>
                    <a:cxn ang="0">
                      <a:pos x="4" y="30"/>
                    </a:cxn>
                    <a:cxn ang="0">
                      <a:pos x="4" y="26"/>
                    </a:cxn>
                    <a:cxn ang="0">
                      <a:pos x="4" y="20"/>
                    </a:cxn>
                    <a:cxn ang="0">
                      <a:pos x="0" y="16"/>
                    </a:cxn>
                    <a:cxn ang="0">
                      <a:pos x="6" y="14"/>
                    </a:cxn>
                    <a:cxn ang="0">
                      <a:pos x="8" y="10"/>
                    </a:cxn>
                    <a:cxn ang="0">
                      <a:pos x="6" y="0"/>
                    </a:cxn>
                  </a:cxnLst>
                  <a:rect l="0" t="0" r="r" b="b"/>
                  <a:pathLst>
                    <a:path w="58" h="36">
                      <a:moveTo>
                        <a:pt x="6" y="0"/>
                      </a:moveTo>
                      <a:lnTo>
                        <a:pt x="16" y="2"/>
                      </a:lnTo>
                      <a:lnTo>
                        <a:pt x="24" y="2"/>
                      </a:lnTo>
                      <a:lnTo>
                        <a:pt x="34" y="4"/>
                      </a:lnTo>
                      <a:lnTo>
                        <a:pt x="40" y="6"/>
                      </a:lnTo>
                      <a:lnTo>
                        <a:pt x="46" y="10"/>
                      </a:lnTo>
                      <a:lnTo>
                        <a:pt x="56" y="16"/>
                      </a:lnTo>
                      <a:lnTo>
                        <a:pt x="58" y="20"/>
                      </a:lnTo>
                      <a:lnTo>
                        <a:pt x="54" y="24"/>
                      </a:lnTo>
                      <a:lnTo>
                        <a:pt x="44" y="22"/>
                      </a:lnTo>
                      <a:lnTo>
                        <a:pt x="38" y="22"/>
                      </a:lnTo>
                      <a:lnTo>
                        <a:pt x="30" y="24"/>
                      </a:lnTo>
                      <a:lnTo>
                        <a:pt x="24" y="24"/>
                      </a:lnTo>
                      <a:lnTo>
                        <a:pt x="20" y="20"/>
                      </a:lnTo>
                      <a:lnTo>
                        <a:pt x="14" y="22"/>
                      </a:lnTo>
                      <a:lnTo>
                        <a:pt x="12" y="28"/>
                      </a:lnTo>
                      <a:lnTo>
                        <a:pt x="12" y="34"/>
                      </a:lnTo>
                      <a:lnTo>
                        <a:pt x="8" y="36"/>
                      </a:lnTo>
                      <a:lnTo>
                        <a:pt x="4" y="30"/>
                      </a:lnTo>
                      <a:lnTo>
                        <a:pt x="4" y="26"/>
                      </a:lnTo>
                      <a:lnTo>
                        <a:pt x="4" y="20"/>
                      </a:lnTo>
                      <a:lnTo>
                        <a:pt x="0" y="16"/>
                      </a:lnTo>
                      <a:lnTo>
                        <a:pt x="6" y="14"/>
                      </a:lnTo>
                      <a:lnTo>
                        <a:pt x="8" y="10"/>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sp>
              <p:nvSpPr>
                <p:cNvPr id="475" name="Freeform 73"/>
                <p:cNvSpPr>
                  <a:spLocks/>
                </p:cNvSpPr>
                <p:nvPr/>
              </p:nvSpPr>
              <p:spPr bwMode="auto">
                <a:xfrm>
                  <a:off x="3857970" y="3584308"/>
                  <a:ext cx="47783" cy="19250"/>
                </a:xfrm>
                <a:custGeom>
                  <a:avLst/>
                  <a:gdLst/>
                  <a:ahLst/>
                  <a:cxnLst>
                    <a:cxn ang="0">
                      <a:pos x="18" y="0"/>
                    </a:cxn>
                    <a:cxn ang="0">
                      <a:pos x="8" y="0"/>
                    </a:cxn>
                    <a:cxn ang="0">
                      <a:pos x="0" y="4"/>
                    </a:cxn>
                    <a:cxn ang="0">
                      <a:pos x="4" y="10"/>
                    </a:cxn>
                    <a:cxn ang="0">
                      <a:pos x="12" y="10"/>
                    </a:cxn>
                    <a:cxn ang="0">
                      <a:pos x="22" y="10"/>
                    </a:cxn>
                    <a:cxn ang="0">
                      <a:pos x="26" y="8"/>
                    </a:cxn>
                    <a:cxn ang="0">
                      <a:pos x="26" y="4"/>
                    </a:cxn>
                    <a:cxn ang="0">
                      <a:pos x="22" y="0"/>
                    </a:cxn>
                    <a:cxn ang="0">
                      <a:pos x="18" y="0"/>
                    </a:cxn>
                  </a:cxnLst>
                  <a:rect l="0" t="0" r="r" b="b"/>
                  <a:pathLst>
                    <a:path w="26" h="10">
                      <a:moveTo>
                        <a:pt x="18" y="0"/>
                      </a:moveTo>
                      <a:lnTo>
                        <a:pt x="8" y="0"/>
                      </a:lnTo>
                      <a:lnTo>
                        <a:pt x="0" y="4"/>
                      </a:lnTo>
                      <a:lnTo>
                        <a:pt x="4" y="10"/>
                      </a:lnTo>
                      <a:lnTo>
                        <a:pt x="12" y="10"/>
                      </a:lnTo>
                      <a:lnTo>
                        <a:pt x="22" y="10"/>
                      </a:lnTo>
                      <a:lnTo>
                        <a:pt x="26" y="8"/>
                      </a:lnTo>
                      <a:lnTo>
                        <a:pt x="26" y="4"/>
                      </a:lnTo>
                      <a:lnTo>
                        <a:pt x="22" y="0"/>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671819"/>
                  <a:endParaRPr lang="en-US" sz="1468">
                    <a:solidFill>
                      <a:srgbClr val="FFFFFF"/>
                    </a:solidFill>
                    <a:latin typeface="Segoe UI Semilight"/>
                  </a:endParaRPr>
                </a:p>
              </p:txBody>
            </p:sp>
          </p:grpSp>
        </p:grpSp>
        <p:grpSp>
          <p:nvGrpSpPr>
            <p:cNvPr id="283" name="Group 282"/>
            <p:cNvGrpSpPr/>
            <p:nvPr/>
          </p:nvGrpSpPr>
          <p:grpSpPr>
            <a:xfrm>
              <a:off x="1388284" y="1418598"/>
              <a:ext cx="9415434" cy="4503170"/>
              <a:chOff x="884238" y="722359"/>
              <a:chExt cx="10419849" cy="4983549"/>
            </a:xfrm>
            <a:grpFill/>
          </p:grpSpPr>
          <p:sp>
            <p:nvSpPr>
              <p:cNvPr id="2" name="Freeform 223"/>
              <p:cNvSpPr>
                <a:spLocks/>
              </p:cNvSpPr>
              <p:nvPr/>
            </p:nvSpPr>
            <p:spPr bwMode="auto">
              <a:xfrm>
                <a:off x="7250261" y="3358810"/>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 name="Freeform 172"/>
              <p:cNvSpPr>
                <a:spLocks/>
              </p:cNvSpPr>
              <p:nvPr/>
            </p:nvSpPr>
            <p:spPr bwMode="auto">
              <a:xfrm>
                <a:off x="6254850" y="2508492"/>
                <a:ext cx="165405" cy="73156"/>
              </a:xfrm>
              <a:custGeom>
                <a:avLst/>
                <a:gdLst/>
                <a:ahLst/>
                <a:cxnLst>
                  <a:cxn ang="0">
                    <a:pos x="44" y="2"/>
                  </a:cxn>
                  <a:cxn ang="0">
                    <a:pos x="48" y="10"/>
                  </a:cxn>
                  <a:cxn ang="0">
                    <a:pos x="58" y="8"/>
                  </a:cxn>
                  <a:cxn ang="0">
                    <a:pos x="68" y="4"/>
                  </a:cxn>
                  <a:cxn ang="0">
                    <a:pos x="76" y="4"/>
                  </a:cxn>
                  <a:cxn ang="0">
                    <a:pos x="86" y="8"/>
                  </a:cxn>
                  <a:cxn ang="0">
                    <a:pos x="90" y="12"/>
                  </a:cxn>
                  <a:cxn ang="0">
                    <a:pos x="86" y="20"/>
                  </a:cxn>
                  <a:cxn ang="0">
                    <a:pos x="82" y="26"/>
                  </a:cxn>
                  <a:cxn ang="0">
                    <a:pos x="72" y="24"/>
                  </a:cxn>
                  <a:cxn ang="0">
                    <a:pos x="62" y="22"/>
                  </a:cxn>
                  <a:cxn ang="0">
                    <a:pos x="56" y="26"/>
                  </a:cxn>
                  <a:cxn ang="0">
                    <a:pos x="54" y="28"/>
                  </a:cxn>
                  <a:cxn ang="0">
                    <a:pos x="44" y="28"/>
                  </a:cxn>
                  <a:cxn ang="0">
                    <a:pos x="38" y="32"/>
                  </a:cxn>
                  <a:cxn ang="0">
                    <a:pos x="30" y="32"/>
                  </a:cxn>
                  <a:cxn ang="0">
                    <a:pos x="26" y="38"/>
                  </a:cxn>
                  <a:cxn ang="0">
                    <a:pos x="18" y="38"/>
                  </a:cxn>
                  <a:cxn ang="0">
                    <a:pos x="10" y="36"/>
                  </a:cxn>
                  <a:cxn ang="0">
                    <a:pos x="4" y="32"/>
                  </a:cxn>
                  <a:cxn ang="0">
                    <a:pos x="2" y="24"/>
                  </a:cxn>
                  <a:cxn ang="0">
                    <a:pos x="0" y="20"/>
                  </a:cxn>
                  <a:cxn ang="0">
                    <a:pos x="6" y="16"/>
                  </a:cxn>
                  <a:cxn ang="0">
                    <a:pos x="16" y="14"/>
                  </a:cxn>
                  <a:cxn ang="0">
                    <a:pos x="24" y="6"/>
                  </a:cxn>
                  <a:cxn ang="0">
                    <a:pos x="34" y="0"/>
                  </a:cxn>
                  <a:cxn ang="0">
                    <a:pos x="44" y="2"/>
                  </a:cxn>
                </a:cxnLst>
                <a:rect l="0" t="0" r="r" b="b"/>
                <a:pathLst>
                  <a:path w="90" h="38">
                    <a:moveTo>
                      <a:pt x="44" y="2"/>
                    </a:moveTo>
                    <a:lnTo>
                      <a:pt x="48" y="10"/>
                    </a:lnTo>
                    <a:lnTo>
                      <a:pt x="58" y="8"/>
                    </a:lnTo>
                    <a:lnTo>
                      <a:pt x="68" y="4"/>
                    </a:lnTo>
                    <a:lnTo>
                      <a:pt x="76" y="4"/>
                    </a:lnTo>
                    <a:lnTo>
                      <a:pt x="86" y="8"/>
                    </a:lnTo>
                    <a:lnTo>
                      <a:pt x="90" y="12"/>
                    </a:lnTo>
                    <a:lnTo>
                      <a:pt x="86" y="20"/>
                    </a:lnTo>
                    <a:lnTo>
                      <a:pt x="82" y="26"/>
                    </a:lnTo>
                    <a:lnTo>
                      <a:pt x="72" y="24"/>
                    </a:lnTo>
                    <a:lnTo>
                      <a:pt x="62" y="22"/>
                    </a:lnTo>
                    <a:lnTo>
                      <a:pt x="56" y="26"/>
                    </a:lnTo>
                    <a:lnTo>
                      <a:pt x="54" y="28"/>
                    </a:lnTo>
                    <a:lnTo>
                      <a:pt x="44" y="28"/>
                    </a:lnTo>
                    <a:lnTo>
                      <a:pt x="38" y="32"/>
                    </a:lnTo>
                    <a:lnTo>
                      <a:pt x="30" y="32"/>
                    </a:lnTo>
                    <a:lnTo>
                      <a:pt x="26" y="38"/>
                    </a:lnTo>
                    <a:lnTo>
                      <a:pt x="18" y="38"/>
                    </a:lnTo>
                    <a:lnTo>
                      <a:pt x="10" y="36"/>
                    </a:lnTo>
                    <a:lnTo>
                      <a:pt x="4" y="32"/>
                    </a:lnTo>
                    <a:lnTo>
                      <a:pt x="2" y="24"/>
                    </a:lnTo>
                    <a:lnTo>
                      <a:pt x="0" y="20"/>
                    </a:lnTo>
                    <a:lnTo>
                      <a:pt x="6" y="16"/>
                    </a:lnTo>
                    <a:lnTo>
                      <a:pt x="16" y="14"/>
                    </a:lnTo>
                    <a:lnTo>
                      <a:pt x="24" y="6"/>
                    </a:lnTo>
                    <a:lnTo>
                      <a:pt x="34" y="0"/>
                    </a:lnTo>
                    <a:lnTo>
                      <a:pt x="4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 name="Freeform 173"/>
              <p:cNvSpPr>
                <a:spLocks/>
              </p:cNvSpPr>
              <p:nvPr/>
            </p:nvSpPr>
            <p:spPr bwMode="auto">
              <a:xfrm>
                <a:off x="6040773" y="2531665"/>
                <a:ext cx="233403" cy="100109"/>
              </a:xfrm>
              <a:custGeom>
                <a:avLst/>
                <a:gdLst/>
                <a:ahLst/>
                <a:cxnLst>
                  <a:cxn ang="0">
                    <a:pos x="14" y="46"/>
                  </a:cxn>
                  <a:cxn ang="0">
                    <a:pos x="12" y="42"/>
                  </a:cxn>
                  <a:cxn ang="0">
                    <a:pos x="8" y="42"/>
                  </a:cxn>
                  <a:cxn ang="0">
                    <a:pos x="0" y="40"/>
                  </a:cxn>
                  <a:cxn ang="0">
                    <a:pos x="2" y="34"/>
                  </a:cxn>
                  <a:cxn ang="0">
                    <a:pos x="18" y="34"/>
                  </a:cxn>
                  <a:cxn ang="0">
                    <a:pos x="31" y="32"/>
                  </a:cxn>
                  <a:cxn ang="0">
                    <a:pos x="41" y="26"/>
                  </a:cxn>
                  <a:cxn ang="0">
                    <a:pos x="53" y="26"/>
                  </a:cxn>
                  <a:cxn ang="0">
                    <a:pos x="53" y="18"/>
                  </a:cxn>
                  <a:cxn ang="0">
                    <a:pos x="69" y="10"/>
                  </a:cxn>
                  <a:cxn ang="0">
                    <a:pos x="69" y="4"/>
                  </a:cxn>
                  <a:cxn ang="0">
                    <a:pos x="85" y="6"/>
                  </a:cxn>
                  <a:cxn ang="0">
                    <a:pos x="87" y="0"/>
                  </a:cxn>
                  <a:cxn ang="0">
                    <a:pos x="107" y="8"/>
                  </a:cxn>
                  <a:cxn ang="0">
                    <a:pos x="117" y="8"/>
                  </a:cxn>
                  <a:cxn ang="0">
                    <a:pos x="119" y="12"/>
                  </a:cxn>
                  <a:cxn ang="0">
                    <a:pos x="121" y="20"/>
                  </a:cxn>
                  <a:cxn ang="0">
                    <a:pos x="127" y="24"/>
                  </a:cxn>
                  <a:cxn ang="0">
                    <a:pos x="117" y="28"/>
                  </a:cxn>
                  <a:cxn ang="0">
                    <a:pos x="111" y="34"/>
                  </a:cxn>
                  <a:cxn ang="0">
                    <a:pos x="109" y="40"/>
                  </a:cxn>
                  <a:cxn ang="0">
                    <a:pos x="103" y="44"/>
                  </a:cxn>
                  <a:cxn ang="0">
                    <a:pos x="89" y="50"/>
                  </a:cxn>
                  <a:cxn ang="0">
                    <a:pos x="77" y="52"/>
                  </a:cxn>
                  <a:cxn ang="0">
                    <a:pos x="67" y="48"/>
                  </a:cxn>
                  <a:cxn ang="0">
                    <a:pos x="51" y="50"/>
                  </a:cxn>
                  <a:cxn ang="0">
                    <a:pos x="41" y="46"/>
                  </a:cxn>
                  <a:cxn ang="0">
                    <a:pos x="41" y="40"/>
                  </a:cxn>
                  <a:cxn ang="0">
                    <a:pos x="26" y="40"/>
                  </a:cxn>
                  <a:cxn ang="0">
                    <a:pos x="24" y="46"/>
                  </a:cxn>
                  <a:cxn ang="0">
                    <a:pos x="14" y="46"/>
                  </a:cxn>
                </a:cxnLst>
                <a:rect l="0" t="0" r="r" b="b"/>
                <a:pathLst>
                  <a:path w="127" h="52">
                    <a:moveTo>
                      <a:pt x="14" y="46"/>
                    </a:moveTo>
                    <a:lnTo>
                      <a:pt x="12" y="42"/>
                    </a:lnTo>
                    <a:lnTo>
                      <a:pt x="8" y="42"/>
                    </a:lnTo>
                    <a:lnTo>
                      <a:pt x="0" y="40"/>
                    </a:lnTo>
                    <a:lnTo>
                      <a:pt x="2" y="34"/>
                    </a:lnTo>
                    <a:lnTo>
                      <a:pt x="18" y="34"/>
                    </a:lnTo>
                    <a:lnTo>
                      <a:pt x="31" y="32"/>
                    </a:lnTo>
                    <a:lnTo>
                      <a:pt x="41" y="26"/>
                    </a:lnTo>
                    <a:lnTo>
                      <a:pt x="53" y="26"/>
                    </a:lnTo>
                    <a:lnTo>
                      <a:pt x="53" y="18"/>
                    </a:lnTo>
                    <a:lnTo>
                      <a:pt x="69" y="10"/>
                    </a:lnTo>
                    <a:lnTo>
                      <a:pt x="69" y="4"/>
                    </a:lnTo>
                    <a:lnTo>
                      <a:pt x="85" y="6"/>
                    </a:lnTo>
                    <a:lnTo>
                      <a:pt x="87" y="0"/>
                    </a:lnTo>
                    <a:lnTo>
                      <a:pt x="107" y="8"/>
                    </a:lnTo>
                    <a:lnTo>
                      <a:pt x="117" y="8"/>
                    </a:lnTo>
                    <a:lnTo>
                      <a:pt x="119" y="12"/>
                    </a:lnTo>
                    <a:lnTo>
                      <a:pt x="121" y="20"/>
                    </a:lnTo>
                    <a:lnTo>
                      <a:pt x="127" y="24"/>
                    </a:lnTo>
                    <a:lnTo>
                      <a:pt x="117" y="28"/>
                    </a:lnTo>
                    <a:lnTo>
                      <a:pt x="111" y="34"/>
                    </a:lnTo>
                    <a:lnTo>
                      <a:pt x="109" y="40"/>
                    </a:lnTo>
                    <a:lnTo>
                      <a:pt x="103" y="44"/>
                    </a:lnTo>
                    <a:lnTo>
                      <a:pt x="89" y="50"/>
                    </a:lnTo>
                    <a:lnTo>
                      <a:pt x="77" y="52"/>
                    </a:lnTo>
                    <a:lnTo>
                      <a:pt x="67" y="48"/>
                    </a:lnTo>
                    <a:lnTo>
                      <a:pt x="51" y="50"/>
                    </a:lnTo>
                    <a:lnTo>
                      <a:pt x="41" y="46"/>
                    </a:lnTo>
                    <a:lnTo>
                      <a:pt x="41" y="40"/>
                    </a:lnTo>
                    <a:lnTo>
                      <a:pt x="26" y="40"/>
                    </a:lnTo>
                    <a:lnTo>
                      <a:pt x="24" y="46"/>
                    </a:lnTo>
                    <a:lnTo>
                      <a:pt x="14"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 name="Freeform 159"/>
              <p:cNvSpPr>
                <a:spLocks/>
              </p:cNvSpPr>
              <p:nvPr/>
            </p:nvSpPr>
            <p:spPr bwMode="auto">
              <a:xfrm>
                <a:off x="5936294" y="2581390"/>
                <a:ext cx="128648" cy="73156"/>
              </a:xfrm>
              <a:custGeom>
                <a:avLst/>
                <a:gdLst/>
                <a:ahLst/>
                <a:cxnLst>
                  <a:cxn ang="0">
                    <a:pos x="24" y="2"/>
                  </a:cxn>
                  <a:cxn ang="0">
                    <a:pos x="40" y="2"/>
                  </a:cxn>
                  <a:cxn ang="0">
                    <a:pos x="50" y="0"/>
                  </a:cxn>
                  <a:cxn ang="0">
                    <a:pos x="58" y="2"/>
                  </a:cxn>
                  <a:cxn ang="0">
                    <a:pos x="60" y="4"/>
                  </a:cxn>
                  <a:cxn ang="0">
                    <a:pos x="58" y="8"/>
                  </a:cxn>
                  <a:cxn ang="0">
                    <a:pos x="56" y="14"/>
                  </a:cxn>
                  <a:cxn ang="0">
                    <a:pos x="64" y="16"/>
                  </a:cxn>
                  <a:cxn ang="0">
                    <a:pos x="68" y="16"/>
                  </a:cxn>
                  <a:cxn ang="0">
                    <a:pos x="70" y="20"/>
                  </a:cxn>
                  <a:cxn ang="0">
                    <a:pos x="66" y="28"/>
                  </a:cxn>
                  <a:cxn ang="0">
                    <a:pos x="56" y="30"/>
                  </a:cxn>
                  <a:cxn ang="0">
                    <a:pos x="50" y="24"/>
                  </a:cxn>
                  <a:cxn ang="0">
                    <a:pos x="50" y="34"/>
                  </a:cxn>
                  <a:cxn ang="0">
                    <a:pos x="46" y="36"/>
                  </a:cxn>
                  <a:cxn ang="0">
                    <a:pos x="40" y="34"/>
                  </a:cxn>
                  <a:cxn ang="0">
                    <a:pos x="34" y="30"/>
                  </a:cxn>
                  <a:cxn ang="0">
                    <a:pos x="30" y="32"/>
                  </a:cxn>
                  <a:cxn ang="0">
                    <a:pos x="30" y="36"/>
                  </a:cxn>
                  <a:cxn ang="0">
                    <a:pos x="16" y="38"/>
                  </a:cxn>
                  <a:cxn ang="0">
                    <a:pos x="16" y="28"/>
                  </a:cxn>
                  <a:cxn ang="0">
                    <a:pos x="0" y="28"/>
                  </a:cxn>
                  <a:cxn ang="0">
                    <a:pos x="8" y="16"/>
                  </a:cxn>
                  <a:cxn ang="0">
                    <a:pos x="18" y="6"/>
                  </a:cxn>
                  <a:cxn ang="0">
                    <a:pos x="22" y="6"/>
                  </a:cxn>
                  <a:cxn ang="0">
                    <a:pos x="24" y="2"/>
                  </a:cxn>
                </a:cxnLst>
                <a:rect l="0" t="0" r="r" b="b"/>
                <a:pathLst>
                  <a:path w="70" h="38">
                    <a:moveTo>
                      <a:pt x="24" y="2"/>
                    </a:moveTo>
                    <a:lnTo>
                      <a:pt x="40" y="2"/>
                    </a:lnTo>
                    <a:lnTo>
                      <a:pt x="50" y="0"/>
                    </a:lnTo>
                    <a:lnTo>
                      <a:pt x="58" y="2"/>
                    </a:lnTo>
                    <a:lnTo>
                      <a:pt x="60" y="4"/>
                    </a:lnTo>
                    <a:lnTo>
                      <a:pt x="58" y="8"/>
                    </a:lnTo>
                    <a:lnTo>
                      <a:pt x="56" y="14"/>
                    </a:lnTo>
                    <a:lnTo>
                      <a:pt x="64" y="16"/>
                    </a:lnTo>
                    <a:lnTo>
                      <a:pt x="68" y="16"/>
                    </a:lnTo>
                    <a:lnTo>
                      <a:pt x="70" y="20"/>
                    </a:lnTo>
                    <a:lnTo>
                      <a:pt x="66" y="28"/>
                    </a:lnTo>
                    <a:lnTo>
                      <a:pt x="56" y="30"/>
                    </a:lnTo>
                    <a:lnTo>
                      <a:pt x="50" y="24"/>
                    </a:lnTo>
                    <a:lnTo>
                      <a:pt x="50" y="34"/>
                    </a:lnTo>
                    <a:lnTo>
                      <a:pt x="46" y="36"/>
                    </a:lnTo>
                    <a:lnTo>
                      <a:pt x="40" y="34"/>
                    </a:lnTo>
                    <a:lnTo>
                      <a:pt x="34" y="30"/>
                    </a:lnTo>
                    <a:lnTo>
                      <a:pt x="30" y="32"/>
                    </a:lnTo>
                    <a:lnTo>
                      <a:pt x="30" y="36"/>
                    </a:lnTo>
                    <a:lnTo>
                      <a:pt x="16" y="38"/>
                    </a:lnTo>
                    <a:lnTo>
                      <a:pt x="16" y="28"/>
                    </a:lnTo>
                    <a:lnTo>
                      <a:pt x="0" y="28"/>
                    </a:lnTo>
                    <a:lnTo>
                      <a:pt x="8" y="16"/>
                    </a:lnTo>
                    <a:lnTo>
                      <a:pt x="18" y="6"/>
                    </a:lnTo>
                    <a:lnTo>
                      <a:pt x="22" y="6"/>
                    </a:lnTo>
                    <a:lnTo>
                      <a:pt x="2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 name="Freeform 162"/>
              <p:cNvSpPr>
                <a:spLocks/>
              </p:cNvSpPr>
              <p:nvPr/>
            </p:nvSpPr>
            <p:spPr bwMode="auto">
              <a:xfrm>
                <a:off x="5489185" y="2738718"/>
                <a:ext cx="360214" cy="273373"/>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 name="Freeform 148"/>
              <p:cNvSpPr>
                <a:spLocks/>
              </p:cNvSpPr>
              <p:nvPr/>
            </p:nvSpPr>
            <p:spPr bwMode="auto">
              <a:xfrm>
                <a:off x="6368190" y="1565232"/>
                <a:ext cx="312430" cy="504393"/>
              </a:xfrm>
              <a:custGeom>
                <a:avLst/>
                <a:gdLst/>
                <a:ahLst/>
                <a:cxnLst>
                  <a:cxn ang="0">
                    <a:pos x="106" y="250"/>
                  </a:cxn>
                  <a:cxn ang="0">
                    <a:pos x="88" y="250"/>
                  </a:cxn>
                  <a:cxn ang="0">
                    <a:pos x="64" y="258"/>
                  </a:cxn>
                  <a:cxn ang="0">
                    <a:pos x="40" y="262"/>
                  </a:cxn>
                  <a:cxn ang="0">
                    <a:pos x="10" y="246"/>
                  </a:cxn>
                  <a:cxn ang="0">
                    <a:pos x="12" y="226"/>
                  </a:cxn>
                  <a:cxn ang="0">
                    <a:pos x="6" y="204"/>
                  </a:cxn>
                  <a:cxn ang="0">
                    <a:pos x="10" y="188"/>
                  </a:cxn>
                  <a:cxn ang="0">
                    <a:pos x="22" y="182"/>
                  </a:cxn>
                  <a:cxn ang="0">
                    <a:pos x="28" y="170"/>
                  </a:cxn>
                  <a:cxn ang="0">
                    <a:pos x="64" y="142"/>
                  </a:cxn>
                  <a:cxn ang="0">
                    <a:pos x="72" y="140"/>
                  </a:cxn>
                  <a:cxn ang="0">
                    <a:pos x="70" y="124"/>
                  </a:cxn>
                  <a:cxn ang="0">
                    <a:pos x="54" y="116"/>
                  </a:cxn>
                  <a:cxn ang="0">
                    <a:pos x="44" y="102"/>
                  </a:cxn>
                  <a:cxn ang="0">
                    <a:pos x="50" y="86"/>
                  </a:cxn>
                  <a:cxn ang="0">
                    <a:pos x="42" y="82"/>
                  </a:cxn>
                  <a:cxn ang="0">
                    <a:pos x="44" y="62"/>
                  </a:cxn>
                  <a:cxn ang="0">
                    <a:pos x="34" y="48"/>
                  </a:cxn>
                  <a:cxn ang="0">
                    <a:pos x="20" y="48"/>
                  </a:cxn>
                  <a:cxn ang="0">
                    <a:pos x="0" y="30"/>
                  </a:cxn>
                  <a:cxn ang="0">
                    <a:pos x="10" y="22"/>
                  </a:cxn>
                  <a:cxn ang="0">
                    <a:pos x="24" y="38"/>
                  </a:cxn>
                  <a:cxn ang="0">
                    <a:pos x="66" y="42"/>
                  </a:cxn>
                  <a:cxn ang="0">
                    <a:pos x="76" y="32"/>
                  </a:cxn>
                  <a:cxn ang="0">
                    <a:pos x="84" y="12"/>
                  </a:cxn>
                  <a:cxn ang="0">
                    <a:pos x="104" y="0"/>
                  </a:cxn>
                  <a:cxn ang="0">
                    <a:pos x="126" y="8"/>
                  </a:cxn>
                  <a:cxn ang="0">
                    <a:pos x="136" y="22"/>
                  </a:cxn>
                  <a:cxn ang="0">
                    <a:pos x="126" y="32"/>
                  </a:cxn>
                  <a:cxn ang="0">
                    <a:pos x="122" y="54"/>
                  </a:cxn>
                  <a:cxn ang="0">
                    <a:pos x="146" y="68"/>
                  </a:cxn>
                  <a:cxn ang="0">
                    <a:pos x="130" y="84"/>
                  </a:cxn>
                  <a:cxn ang="0">
                    <a:pos x="140" y="102"/>
                  </a:cxn>
                  <a:cxn ang="0">
                    <a:pos x="146" y="118"/>
                  </a:cxn>
                  <a:cxn ang="0">
                    <a:pos x="138" y="138"/>
                  </a:cxn>
                  <a:cxn ang="0">
                    <a:pos x="148" y="148"/>
                  </a:cxn>
                  <a:cxn ang="0">
                    <a:pos x="156" y="162"/>
                  </a:cxn>
                  <a:cxn ang="0">
                    <a:pos x="146" y="172"/>
                  </a:cxn>
                  <a:cxn ang="0">
                    <a:pos x="170" y="190"/>
                  </a:cxn>
                  <a:cxn ang="0">
                    <a:pos x="162" y="204"/>
                  </a:cxn>
                  <a:cxn ang="0">
                    <a:pos x="136" y="228"/>
                  </a:cxn>
                  <a:cxn ang="0">
                    <a:pos x="106" y="250"/>
                  </a:cxn>
                </a:cxnLst>
                <a:rect l="0" t="0" r="r" b="b"/>
                <a:pathLst>
                  <a:path w="170" h="262">
                    <a:moveTo>
                      <a:pt x="106" y="250"/>
                    </a:moveTo>
                    <a:lnTo>
                      <a:pt x="88" y="250"/>
                    </a:lnTo>
                    <a:lnTo>
                      <a:pt x="64" y="258"/>
                    </a:lnTo>
                    <a:lnTo>
                      <a:pt x="40" y="262"/>
                    </a:lnTo>
                    <a:lnTo>
                      <a:pt x="10" y="246"/>
                    </a:lnTo>
                    <a:lnTo>
                      <a:pt x="12" y="226"/>
                    </a:lnTo>
                    <a:lnTo>
                      <a:pt x="6" y="204"/>
                    </a:lnTo>
                    <a:lnTo>
                      <a:pt x="10" y="188"/>
                    </a:lnTo>
                    <a:lnTo>
                      <a:pt x="22" y="182"/>
                    </a:lnTo>
                    <a:lnTo>
                      <a:pt x="28" y="170"/>
                    </a:lnTo>
                    <a:lnTo>
                      <a:pt x="64" y="142"/>
                    </a:lnTo>
                    <a:lnTo>
                      <a:pt x="72" y="140"/>
                    </a:lnTo>
                    <a:lnTo>
                      <a:pt x="70" y="124"/>
                    </a:lnTo>
                    <a:lnTo>
                      <a:pt x="54" y="116"/>
                    </a:lnTo>
                    <a:lnTo>
                      <a:pt x="44" y="102"/>
                    </a:lnTo>
                    <a:lnTo>
                      <a:pt x="50" y="86"/>
                    </a:lnTo>
                    <a:lnTo>
                      <a:pt x="42" y="82"/>
                    </a:lnTo>
                    <a:lnTo>
                      <a:pt x="44" y="62"/>
                    </a:lnTo>
                    <a:lnTo>
                      <a:pt x="34" y="48"/>
                    </a:lnTo>
                    <a:lnTo>
                      <a:pt x="20" y="48"/>
                    </a:lnTo>
                    <a:lnTo>
                      <a:pt x="0" y="30"/>
                    </a:lnTo>
                    <a:lnTo>
                      <a:pt x="10" y="22"/>
                    </a:lnTo>
                    <a:lnTo>
                      <a:pt x="24" y="38"/>
                    </a:lnTo>
                    <a:lnTo>
                      <a:pt x="66" y="42"/>
                    </a:lnTo>
                    <a:lnTo>
                      <a:pt x="76" y="32"/>
                    </a:lnTo>
                    <a:lnTo>
                      <a:pt x="84" y="12"/>
                    </a:lnTo>
                    <a:lnTo>
                      <a:pt x="104" y="0"/>
                    </a:lnTo>
                    <a:lnTo>
                      <a:pt x="126" y="8"/>
                    </a:lnTo>
                    <a:lnTo>
                      <a:pt x="136" y="22"/>
                    </a:lnTo>
                    <a:lnTo>
                      <a:pt x="126" y="32"/>
                    </a:lnTo>
                    <a:lnTo>
                      <a:pt x="122" y="54"/>
                    </a:lnTo>
                    <a:lnTo>
                      <a:pt x="146" y="68"/>
                    </a:lnTo>
                    <a:lnTo>
                      <a:pt x="130" y="84"/>
                    </a:lnTo>
                    <a:lnTo>
                      <a:pt x="140" y="102"/>
                    </a:lnTo>
                    <a:lnTo>
                      <a:pt x="146" y="118"/>
                    </a:lnTo>
                    <a:lnTo>
                      <a:pt x="138" y="138"/>
                    </a:lnTo>
                    <a:lnTo>
                      <a:pt x="148" y="148"/>
                    </a:lnTo>
                    <a:lnTo>
                      <a:pt x="156" y="162"/>
                    </a:lnTo>
                    <a:lnTo>
                      <a:pt x="146" y="172"/>
                    </a:lnTo>
                    <a:lnTo>
                      <a:pt x="170" y="190"/>
                    </a:lnTo>
                    <a:lnTo>
                      <a:pt x="162" y="204"/>
                    </a:lnTo>
                    <a:lnTo>
                      <a:pt x="136" y="228"/>
                    </a:lnTo>
                    <a:lnTo>
                      <a:pt x="106" y="2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 name="Freeform 171"/>
              <p:cNvSpPr>
                <a:spLocks/>
              </p:cNvSpPr>
              <p:nvPr/>
            </p:nvSpPr>
            <p:spPr bwMode="auto">
              <a:xfrm>
                <a:off x="6114554" y="2450787"/>
                <a:ext cx="202161" cy="96258"/>
              </a:xfrm>
              <a:custGeom>
                <a:avLst/>
                <a:gdLst/>
                <a:ahLst/>
                <a:cxnLst>
                  <a:cxn ang="0">
                    <a:pos x="48" y="0"/>
                  </a:cxn>
                  <a:cxn ang="0">
                    <a:pos x="56" y="4"/>
                  </a:cxn>
                  <a:cxn ang="0">
                    <a:pos x="68" y="8"/>
                  </a:cxn>
                  <a:cxn ang="0">
                    <a:pos x="70" y="16"/>
                  </a:cxn>
                  <a:cxn ang="0">
                    <a:pos x="78" y="18"/>
                  </a:cxn>
                  <a:cxn ang="0">
                    <a:pos x="80" y="14"/>
                  </a:cxn>
                  <a:cxn ang="0">
                    <a:pos x="88" y="16"/>
                  </a:cxn>
                  <a:cxn ang="0">
                    <a:pos x="94" y="20"/>
                  </a:cxn>
                  <a:cxn ang="0">
                    <a:pos x="102" y="24"/>
                  </a:cxn>
                  <a:cxn ang="0">
                    <a:pos x="110" y="30"/>
                  </a:cxn>
                  <a:cxn ang="0">
                    <a:pos x="100" y="36"/>
                  </a:cxn>
                  <a:cxn ang="0">
                    <a:pos x="92" y="44"/>
                  </a:cxn>
                  <a:cxn ang="0">
                    <a:pos x="82" y="46"/>
                  </a:cxn>
                  <a:cxn ang="0">
                    <a:pos x="76" y="50"/>
                  </a:cxn>
                  <a:cxn ang="0">
                    <a:pos x="66" y="50"/>
                  </a:cxn>
                  <a:cxn ang="0">
                    <a:pos x="46" y="42"/>
                  </a:cxn>
                  <a:cxn ang="0">
                    <a:pos x="44" y="48"/>
                  </a:cxn>
                  <a:cxn ang="0">
                    <a:pos x="28" y="46"/>
                  </a:cxn>
                  <a:cxn ang="0">
                    <a:pos x="20" y="40"/>
                  </a:cxn>
                  <a:cxn ang="0">
                    <a:pos x="14" y="34"/>
                  </a:cxn>
                  <a:cxn ang="0">
                    <a:pos x="0" y="18"/>
                  </a:cxn>
                  <a:cxn ang="0">
                    <a:pos x="12" y="12"/>
                  </a:cxn>
                  <a:cxn ang="0">
                    <a:pos x="24" y="8"/>
                  </a:cxn>
                  <a:cxn ang="0">
                    <a:pos x="34" y="4"/>
                  </a:cxn>
                  <a:cxn ang="0">
                    <a:pos x="42" y="2"/>
                  </a:cxn>
                  <a:cxn ang="0">
                    <a:pos x="48" y="0"/>
                  </a:cxn>
                </a:cxnLst>
                <a:rect l="0" t="0" r="r" b="b"/>
                <a:pathLst>
                  <a:path w="110" h="50">
                    <a:moveTo>
                      <a:pt x="48" y="0"/>
                    </a:moveTo>
                    <a:lnTo>
                      <a:pt x="56" y="4"/>
                    </a:lnTo>
                    <a:lnTo>
                      <a:pt x="68" y="8"/>
                    </a:lnTo>
                    <a:lnTo>
                      <a:pt x="70" y="16"/>
                    </a:lnTo>
                    <a:lnTo>
                      <a:pt x="78" y="18"/>
                    </a:lnTo>
                    <a:lnTo>
                      <a:pt x="80" y="14"/>
                    </a:lnTo>
                    <a:lnTo>
                      <a:pt x="88" y="16"/>
                    </a:lnTo>
                    <a:lnTo>
                      <a:pt x="94" y="20"/>
                    </a:lnTo>
                    <a:lnTo>
                      <a:pt x="102" y="24"/>
                    </a:lnTo>
                    <a:lnTo>
                      <a:pt x="110" y="30"/>
                    </a:lnTo>
                    <a:lnTo>
                      <a:pt x="100" y="36"/>
                    </a:lnTo>
                    <a:lnTo>
                      <a:pt x="92" y="44"/>
                    </a:lnTo>
                    <a:lnTo>
                      <a:pt x="82" y="46"/>
                    </a:lnTo>
                    <a:lnTo>
                      <a:pt x="76" y="50"/>
                    </a:lnTo>
                    <a:lnTo>
                      <a:pt x="66" y="50"/>
                    </a:lnTo>
                    <a:lnTo>
                      <a:pt x="46" y="42"/>
                    </a:lnTo>
                    <a:lnTo>
                      <a:pt x="44" y="48"/>
                    </a:lnTo>
                    <a:lnTo>
                      <a:pt x="28" y="46"/>
                    </a:lnTo>
                    <a:lnTo>
                      <a:pt x="20" y="40"/>
                    </a:lnTo>
                    <a:lnTo>
                      <a:pt x="14" y="34"/>
                    </a:lnTo>
                    <a:lnTo>
                      <a:pt x="0" y="18"/>
                    </a:lnTo>
                    <a:lnTo>
                      <a:pt x="12" y="12"/>
                    </a:lnTo>
                    <a:lnTo>
                      <a:pt x="24" y="8"/>
                    </a:lnTo>
                    <a:lnTo>
                      <a:pt x="34" y="4"/>
                    </a:lnTo>
                    <a:lnTo>
                      <a:pt x="42" y="2"/>
                    </a:lnTo>
                    <a:lnTo>
                      <a:pt x="4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9" name="Freeform 174"/>
              <p:cNvSpPr>
                <a:spLocks/>
              </p:cNvSpPr>
              <p:nvPr/>
            </p:nvSpPr>
            <p:spPr bwMode="auto">
              <a:xfrm>
                <a:off x="6180713" y="2300659"/>
                <a:ext cx="283025" cy="231021"/>
              </a:xfrm>
              <a:custGeom>
                <a:avLst/>
                <a:gdLst/>
                <a:ahLst/>
                <a:cxnLst>
                  <a:cxn ang="0">
                    <a:pos x="0" y="20"/>
                  </a:cxn>
                  <a:cxn ang="0">
                    <a:pos x="16" y="16"/>
                  </a:cxn>
                  <a:cxn ang="0">
                    <a:pos x="32" y="10"/>
                  </a:cxn>
                  <a:cxn ang="0">
                    <a:pos x="48" y="0"/>
                  </a:cxn>
                  <a:cxn ang="0">
                    <a:pos x="66" y="0"/>
                  </a:cxn>
                  <a:cxn ang="0">
                    <a:pos x="70" y="8"/>
                  </a:cxn>
                  <a:cxn ang="0">
                    <a:pos x="88" y="8"/>
                  </a:cxn>
                  <a:cxn ang="0">
                    <a:pos x="108" y="8"/>
                  </a:cxn>
                  <a:cxn ang="0">
                    <a:pos x="134" y="6"/>
                  </a:cxn>
                  <a:cxn ang="0">
                    <a:pos x="140" y="12"/>
                  </a:cxn>
                  <a:cxn ang="0">
                    <a:pos x="144" y="16"/>
                  </a:cxn>
                  <a:cxn ang="0">
                    <a:pos x="148" y="28"/>
                  </a:cxn>
                  <a:cxn ang="0">
                    <a:pos x="152" y="32"/>
                  </a:cxn>
                  <a:cxn ang="0">
                    <a:pos x="152" y="46"/>
                  </a:cxn>
                  <a:cxn ang="0">
                    <a:pos x="144" y="46"/>
                  </a:cxn>
                  <a:cxn ang="0">
                    <a:pos x="142" y="52"/>
                  </a:cxn>
                  <a:cxn ang="0">
                    <a:pos x="148" y="56"/>
                  </a:cxn>
                  <a:cxn ang="0">
                    <a:pos x="148" y="70"/>
                  </a:cxn>
                  <a:cxn ang="0">
                    <a:pos x="150" y="76"/>
                  </a:cxn>
                  <a:cxn ang="0">
                    <a:pos x="152" y="84"/>
                  </a:cxn>
                  <a:cxn ang="0">
                    <a:pos x="154" y="88"/>
                  </a:cxn>
                  <a:cxn ang="0">
                    <a:pos x="144" y="94"/>
                  </a:cxn>
                  <a:cxn ang="0">
                    <a:pos x="136" y="102"/>
                  </a:cxn>
                  <a:cxn ang="0">
                    <a:pos x="132" y="110"/>
                  </a:cxn>
                  <a:cxn ang="0">
                    <a:pos x="130" y="120"/>
                  </a:cxn>
                  <a:cxn ang="0">
                    <a:pos x="126" y="116"/>
                  </a:cxn>
                  <a:cxn ang="0">
                    <a:pos x="116" y="112"/>
                  </a:cxn>
                  <a:cxn ang="0">
                    <a:pos x="108" y="112"/>
                  </a:cxn>
                  <a:cxn ang="0">
                    <a:pos x="98" y="116"/>
                  </a:cxn>
                  <a:cxn ang="0">
                    <a:pos x="88" y="118"/>
                  </a:cxn>
                  <a:cxn ang="0">
                    <a:pos x="84" y="110"/>
                  </a:cxn>
                  <a:cxn ang="0">
                    <a:pos x="74" y="108"/>
                  </a:cxn>
                  <a:cxn ang="0">
                    <a:pos x="66" y="102"/>
                  </a:cxn>
                  <a:cxn ang="0">
                    <a:pos x="58" y="98"/>
                  </a:cxn>
                  <a:cxn ang="0">
                    <a:pos x="52" y="94"/>
                  </a:cxn>
                  <a:cxn ang="0">
                    <a:pos x="44" y="92"/>
                  </a:cxn>
                  <a:cxn ang="0">
                    <a:pos x="42" y="96"/>
                  </a:cxn>
                  <a:cxn ang="0">
                    <a:pos x="34" y="94"/>
                  </a:cxn>
                  <a:cxn ang="0">
                    <a:pos x="32" y="86"/>
                  </a:cxn>
                  <a:cxn ang="0">
                    <a:pos x="24" y="84"/>
                  </a:cxn>
                  <a:cxn ang="0">
                    <a:pos x="12" y="78"/>
                  </a:cxn>
                  <a:cxn ang="0">
                    <a:pos x="8" y="70"/>
                  </a:cxn>
                  <a:cxn ang="0">
                    <a:pos x="8" y="46"/>
                  </a:cxn>
                  <a:cxn ang="0">
                    <a:pos x="0" y="42"/>
                  </a:cxn>
                  <a:cxn ang="0">
                    <a:pos x="4" y="30"/>
                  </a:cxn>
                  <a:cxn ang="0">
                    <a:pos x="0" y="20"/>
                  </a:cxn>
                </a:cxnLst>
                <a:rect l="0" t="0" r="r" b="b"/>
                <a:pathLst>
                  <a:path w="154" h="120">
                    <a:moveTo>
                      <a:pt x="0" y="20"/>
                    </a:moveTo>
                    <a:lnTo>
                      <a:pt x="16" y="16"/>
                    </a:lnTo>
                    <a:lnTo>
                      <a:pt x="32" y="10"/>
                    </a:lnTo>
                    <a:lnTo>
                      <a:pt x="48" y="0"/>
                    </a:lnTo>
                    <a:lnTo>
                      <a:pt x="66" y="0"/>
                    </a:lnTo>
                    <a:lnTo>
                      <a:pt x="70" y="8"/>
                    </a:lnTo>
                    <a:lnTo>
                      <a:pt x="88" y="8"/>
                    </a:lnTo>
                    <a:lnTo>
                      <a:pt x="108" y="8"/>
                    </a:lnTo>
                    <a:lnTo>
                      <a:pt x="134" y="6"/>
                    </a:lnTo>
                    <a:lnTo>
                      <a:pt x="140" y="12"/>
                    </a:lnTo>
                    <a:lnTo>
                      <a:pt x="144" y="16"/>
                    </a:lnTo>
                    <a:lnTo>
                      <a:pt x="148" y="28"/>
                    </a:lnTo>
                    <a:lnTo>
                      <a:pt x="152" y="32"/>
                    </a:lnTo>
                    <a:lnTo>
                      <a:pt x="152" y="46"/>
                    </a:lnTo>
                    <a:lnTo>
                      <a:pt x="144" y="46"/>
                    </a:lnTo>
                    <a:lnTo>
                      <a:pt x="142" y="52"/>
                    </a:lnTo>
                    <a:lnTo>
                      <a:pt x="148" y="56"/>
                    </a:lnTo>
                    <a:lnTo>
                      <a:pt x="148" y="70"/>
                    </a:lnTo>
                    <a:lnTo>
                      <a:pt x="150" y="76"/>
                    </a:lnTo>
                    <a:lnTo>
                      <a:pt x="152" y="84"/>
                    </a:lnTo>
                    <a:lnTo>
                      <a:pt x="154" y="88"/>
                    </a:lnTo>
                    <a:lnTo>
                      <a:pt x="144" y="94"/>
                    </a:lnTo>
                    <a:lnTo>
                      <a:pt x="136" y="102"/>
                    </a:lnTo>
                    <a:lnTo>
                      <a:pt x="132" y="110"/>
                    </a:lnTo>
                    <a:lnTo>
                      <a:pt x="130" y="120"/>
                    </a:lnTo>
                    <a:lnTo>
                      <a:pt x="126" y="116"/>
                    </a:lnTo>
                    <a:lnTo>
                      <a:pt x="116" y="112"/>
                    </a:lnTo>
                    <a:lnTo>
                      <a:pt x="108" y="112"/>
                    </a:lnTo>
                    <a:lnTo>
                      <a:pt x="98" y="116"/>
                    </a:lnTo>
                    <a:lnTo>
                      <a:pt x="88" y="118"/>
                    </a:lnTo>
                    <a:lnTo>
                      <a:pt x="84" y="110"/>
                    </a:lnTo>
                    <a:lnTo>
                      <a:pt x="74" y="108"/>
                    </a:lnTo>
                    <a:lnTo>
                      <a:pt x="66" y="102"/>
                    </a:lnTo>
                    <a:lnTo>
                      <a:pt x="58" y="98"/>
                    </a:lnTo>
                    <a:lnTo>
                      <a:pt x="52" y="94"/>
                    </a:lnTo>
                    <a:lnTo>
                      <a:pt x="44" y="92"/>
                    </a:lnTo>
                    <a:lnTo>
                      <a:pt x="42" y="96"/>
                    </a:lnTo>
                    <a:lnTo>
                      <a:pt x="34" y="94"/>
                    </a:lnTo>
                    <a:lnTo>
                      <a:pt x="32" y="86"/>
                    </a:lnTo>
                    <a:lnTo>
                      <a:pt x="24" y="84"/>
                    </a:lnTo>
                    <a:lnTo>
                      <a:pt x="12" y="78"/>
                    </a:lnTo>
                    <a:lnTo>
                      <a:pt x="8" y="70"/>
                    </a:lnTo>
                    <a:lnTo>
                      <a:pt x="8" y="46"/>
                    </a:lnTo>
                    <a:lnTo>
                      <a:pt x="0" y="42"/>
                    </a:lnTo>
                    <a:lnTo>
                      <a:pt x="4" y="30"/>
                    </a:lnTo>
                    <a:lnTo>
                      <a:pt x="0"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0" name="Freeform 175"/>
              <p:cNvSpPr>
                <a:spLocks/>
              </p:cNvSpPr>
              <p:nvPr/>
            </p:nvSpPr>
            <p:spPr bwMode="auto">
              <a:xfrm>
                <a:off x="6239545" y="2550922"/>
                <a:ext cx="183784" cy="107809"/>
              </a:xfrm>
              <a:custGeom>
                <a:avLst/>
                <a:gdLst/>
                <a:ahLst/>
                <a:cxnLst>
                  <a:cxn ang="0">
                    <a:pos x="0" y="30"/>
                  </a:cxn>
                  <a:cxn ang="0">
                    <a:pos x="2" y="24"/>
                  </a:cxn>
                  <a:cxn ang="0">
                    <a:pos x="8" y="18"/>
                  </a:cxn>
                  <a:cxn ang="0">
                    <a:pos x="18" y="14"/>
                  </a:cxn>
                  <a:cxn ang="0">
                    <a:pos x="34" y="16"/>
                  </a:cxn>
                  <a:cxn ang="0">
                    <a:pos x="38" y="10"/>
                  </a:cxn>
                  <a:cxn ang="0">
                    <a:pos x="46" y="10"/>
                  </a:cxn>
                  <a:cxn ang="0">
                    <a:pos x="52" y="6"/>
                  </a:cxn>
                  <a:cxn ang="0">
                    <a:pos x="62" y="6"/>
                  </a:cxn>
                  <a:cxn ang="0">
                    <a:pos x="64" y="4"/>
                  </a:cxn>
                  <a:cxn ang="0">
                    <a:pos x="70" y="0"/>
                  </a:cxn>
                  <a:cxn ang="0">
                    <a:pos x="90" y="4"/>
                  </a:cxn>
                  <a:cxn ang="0">
                    <a:pos x="96" y="8"/>
                  </a:cxn>
                  <a:cxn ang="0">
                    <a:pos x="100" y="14"/>
                  </a:cxn>
                  <a:cxn ang="0">
                    <a:pos x="92" y="22"/>
                  </a:cxn>
                  <a:cxn ang="0">
                    <a:pos x="82" y="36"/>
                  </a:cxn>
                  <a:cxn ang="0">
                    <a:pos x="68" y="50"/>
                  </a:cxn>
                  <a:cxn ang="0">
                    <a:pos x="48" y="50"/>
                  </a:cxn>
                  <a:cxn ang="0">
                    <a:pos x="40" y="54"/>
                  </a:cxn>
                  <a:cxn ang="0">
                    <a:pos x="22" y="56"/>
                  </a:cxn>
                  <a:cxn ang="0">
                    <a:pos x="10" y="46"/>
                  </a:cxn>
                  <a:cxn ang="0">
                    <a:pos x="2" y="38"/>
                  </a:cxn>
                  <a:cxn ang="0">
                    <a:pos x="0" y="30"/>
                  </a:cxn>
                </a:cxnLst>
                <a:rect l="0" t="0" r="r" b="b"/>
                <a:pathLst>
                  <a:path w="100" h="56">
                    <a:moveTo>
                      <a:pt x="0" y="30"/>
                    </a:moveTo>
                    <a:lnTo>
                      <a:pt x="2" y="24"/>
                    </a:lnTo>
                    <a:lnTo>
                      <a:pt x="8" y="18"/>
                    </a:lnTo>
                    <a:lnTo>
                      <a:pt x="18" y="14"/>
                    </a:lnTo>
                    <a:lnTo>
                      <a:pt x="34" y="16"/>
                    </a:lnTo>
                    <a:lnTo>
                      <a:pt x="38" y="10"/>
                    </a:lnTo>
                    <a:lnTo>
                      <a:pt x="46" y="10"/>
                    </a:lnTo>
                    <a:lnTo>
                      <a:pt x="52" y="6"/>
                    </a:lnTo>
                    <a:lnTo>
                      <a:pt x="62" y="6"/>
                    </a:lnTo>
                    <a:lnTo>
                      <a:pt x="64" y="4"/>
                    </a:lnTo>
                    <a:lnTo>
                      <a:pt x="70" y="0"/>
                    </a:lnTo>
                    <a:lnTo>
                      <a:pt x="90" y="4"/>
                    </a:lnTo>
                    <a:lnTo>
                      <a:pt x="96" y="8"/>
                    </a:lnTo>
                    <a:lnTo>
                      <a:pt x="100" y="14"/>
                    </a:lnTo>
                    <a:lnTo>
                      <a:pt x="92" y="22"/>
                    </a:lnTo>
                    <a:lnTo>
                      <a:pt x="82" y="36"/>
                    </a:lnTo>
                    <a:lnTo>
                      <a:pt x="68" y="50"/>
                    </a:lnTo>
                    <a:lnTo>
                      <a:pt x="48" y="50"/>
                    </a:lnTo>
                    <a:lnTo>
                      <a:pt x="40" y="54"/>
                    </a:lnTo>
                    <a:lnTo>
                      <a:pt x="22" y="56"/>
                    </a:lnTo>
                    <a:lnTo>
                      <a:pt x="10" y="46"/>
                    </a:lnTo>
                    <a:lnTo>
                      <a:pt x="2" y="38"/>
                    </a:lnTo>
                    <a:lnTo>
                      <a:pt x="0"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 name="Freeform 149"/>
              <p:cNvSpPr>
                <a:spLocks/>
              </p:cNvSpPr>
              <p:nvPr/>
            </p:nvSpPr>
            <p:spPr bwMode="auto">
              <a:xfrm>
                <a:off x="6082995" y="1628293"/>
                <a:ext cx="384107" cy="650706"/>
              </a:xfrm>
              <a:custGeom>
                <a:avLst/>
                <a:gdLst/>
                <a:ahLst/>
                <a:cxnLst>
                  <a:cxn ang="0">
                    <a:pos x="167" y="10"/>
                  </a:cxn>
                  <a:cxn ang="0">
                    <a:pos x="189" y="18"/>
                  </a:cxn>
                  <a:cxn ang="0">
                    <a:pos x="199" y="40"/>
                  </a:cxn>
                  <a:cxn ang="0">
                    <a:pos x="205" y="56"/>
                  </a:cxn>
                  <a:cxn ang="0">
                    <a:pos x="209" y="86"/>
                  </a:cxn>
                  <a:cxn ang="0">
                    <a:pos x="181" y="90"/>
                  </a:cxn>
                  <a:cxn ang="0">
                    <a:pos x="161" y="114"/>
                  </a:cxn>
                  <a:cxn ang="0">
                    <a:pos x="153" y="138"/>
                  </a:cxn>
                  <a:cxn ang="0">
                    <a:pos x="121" y="152"/>
                  </a:cxn>
                  <a:cxn ang="0">
                    <a:pos x="103" y="178"/>
                  </a:cxn>
                  <a:cxn ang="0">
                    <a:pos x="101" y="216"/>
                  </a:cxn>
                  <a:cxn ang="0">
                    <a:pos x="125" y="236"/>
                  </a:cxn>
                  <a:cxn ang="0">
                    <a:pos x="111" y="256"/>
                  </a:cxn>
                  <a:cxn ang="0">
                    <a:pos x="91" y="278"/>
                  </a:cxn>
                  <a:cxn ang="0">
                    <a:pos x="87" y="304"/>
                  </a:cxn>
                  <a:cxn ang="0">
                    <a:pos x="69" y="322"/>
                  </a:cxn>
                  <a:cxn ang="0">
                    <a:pos x="51" y="336"/>
                  </a:cxn>
                  <a:cxn ang="0">
                    <a:pos x="33" y="324"/>
                  </a:cxn>
                  <a:cxn ang="0">
                    <a:pos x="29" y="308"/>
                  </a:cxn>
                  <a:cxn ang="0">
                    <a:pos x="11" y="274"/>
                  </a:cxn>
                  <a:cxn ang="0">
                    <a:pos x="17" y="252"/>
                  </a:cxn>
                  <a:cxn ang="0">
                    <a:pos x="25" y="228"/>
                  </a:cxn>
                  <a:cxn ang="0">
                    <a:pos x="17" y="208"/>
                  </a:cxn>
                  <a:cxn ang="0">
                    <a:pos x="29" y="194"/>
                  </a:cxn>
                  <a:cxn ang="0">
                    <a:pos x="17" y="168"/>
                  </a:cxn>
                  <a:cxn ang="0">
                    <a:pos x="33" y="134"/>
                  </a:cxn>
                  <a:cxn ang="0">
                    <a:pos x="53" y="124"/>
                  </a:cxn>
                  <a:cxn ang="0">
                    <a:pos x="57" y="94"/>
                  </a:cxn>
                  <a:cxn ang="0">
                    <a:pos x="73" y="76"/>
                  </a:cxn>
                  <a:cxn ang="0">
                    <a:pos x="87" y="54"/>
                  </a:cxn>
                  <a:cxn ang="0">
                    <a:pos x="99" y="26"/>
                  </a:cxn>
                  <a:cxn ang="0">
                    <a:pos x="117" y="12"/>
                  </a:cxn>
                  <a:cxn ang="0">
                    <a:pos x="131" y="18"/>
                  </a:cxn>
                  <a:cxn ang="0">
                    <a:pos x="145" y="2"/>
                  </a:cxn>
                </a:cxnLst>
                <a:rect l="0" t="0" r="r" b="b"/>
                <a:pathLst>
                  <a:path w="209" h="338">
                    <a:moveTo>
                      <a:pt x="155" y="0"/>
                    </a:moveTo>
                    <a:lnTo>
                      <a:pt x="167" y="10"/>
                    </a:lnTo>
                    <a:lnTo>
                      <a:pt x="175" y="18"/>
                    </a:lnTo>
                    <a:lnTo>
                      <a:pt x="189" y="18"/>
                    </a:lnTo>
                    <a:lnTo>
                      <a:pt x="199" y="32"/>
                    </a:lnTo>
                    <a:lnTo>
                      <a:pt x="199" y="40"/>
                    </a:lnTo>
                    <a:lnTo>
                      <a:pt x="197" y="52"/>
                    </a:lnTo>
                    <a:lnTo>
                      <a:pt x="205" y="56"/>
                    </a:lnTo>
                    <a:lnTo>
                      <a:pt x="199" y="72"/>
                    </a:lnTo>
                    <a:lnTo>
                      <a:pt x="209" y="86"/>
                    </a:lnTo>
                    <a:lnTo>
                      <a:pt x="191" y="88"/>
                    </a:lnTo>
                    <a:lnTo>
                      <a:pt x="181" y="90"/>
                    </a:lnTo>
                    <a:lnTo>
                      <a:pt x="167" y="100"/>
                    </a:lnTo>
                    <a:lnTo>
                      <a:pt x="161" y="114"/>
                    </a:lnTo>
                    <a:lnTo>
                      <a:pt x="165" y="124"/>
                    </a:lnTo>
                    <a:lnTo>
                      <a:pt x="153" y="138"/>
                    </a:lnTo>
                    <a:lnTo>
                      <a:pt x="137" y="150"/>
                    </a:lnTo>
                    <a:lnTo>
                      <a:pt x="121" y="152"/>
                    </a:lnTo>
                    <a:lnTo>
                      <a:pt x="111" y="166"/>
                    </a:lnTo>
                    <a:lnTo>
                      <a:pt x="103" y="178"/>
                    </a:lnTo>
                    <a:lnTo>
                      <a:pt x="99" y="194"/>
                    </a:lnTo>
                    <a:lnTo>
                      <a:pt x="101" y="216"/>
                    </a:lnTo>
                    <a:lnTo>
                      <a:pt x="115" y="222"/>
                    </a:lnTo>
                    <a:lnTo>
                      <a:pt x="125" y="236"/>
                    </a:lnTo>
                    <a:lnTo>
                      <a:pt x="123" y="248"/>
                    </a:lnTo>
                    <a:lnTo>
                      <a:pt x="111" y="256"/>
                    </a:lnTo>
                    <a:lnTo>
                      <a:pt x="93" y="266"/>
                    </a:lnTo>
                    <a:lnTo>
                      <a:pt x="91" y="278"/>
                    </a:lnTo>
                    <a:lnTo>
                      <a:pt x="91" y="292"/>
                    </a:lnTo>
                    <a:lnTo>
                      <a:pt x="87" y="304"/>
                    </a:lnTo>
                    <a:lnTo>
                      <a:pt x="81" y="316"/>
                    </a:lnTo>
                    <a:lnTo>
                      <a:pt x="69" y="322"/>
                    </a:lnTo>
                    <a:lnTo>
                      <a:pt x="55" y="324"/>
                    </a:lnTo>
                    <a:lnTo>
                      <a:pt x="51" y="336"/>
                    </a:lnTo>
                    <a:lnTo>
                      <a:pt x="37" y="338"/>
                    </a:lnTo>
                    <a:lnTo>
                      <a:pt x="33" y="324"/>
                    </a:lnTo>
                    <a:lnTo>
                      <a:pt x="29" y="316"/>
                    </a:lnTo>
                    <a:lnTo>
                      <a:pt x="29" y="308"/>
                    </a:lnTo>
                    <a:lnTo>
                      <a:pt x="17" y="290"/>
                    </a:lnTo>
                    <a:lnTo>
                      <a:pt x="11" y="274"/>
                    </a:lnTo>
                    <a:lnTo>
                      <a:pt x="0" y="254"/>
                    </a:lnTo>
                    <a:lnTo>
                      <a:pt x="17" y="252"/>
                    </a:lnTo>
                    <a:lnTo>
                      <a:pt x="17" y="236"/>
                    </a:lnTo>
                    <a:lnTo>
                      <a:pt x="25" y="228"/>
                    </a:lnTo>
                    <a:lnTo>
                      <a:pt x="29" y="216"/>
                    </a:lnTo>
                    <a:lnTo>
                      <a:pt x="17" y="208"/>
                    </a:lnTo>
                    <a:lnTo>
                      <a:pt x="31" y="206"/>
                    </a:lnTo>
                    <a:lnTo>
                      <a:pt x="29" y="194"/>
                    </a:lnTo>
                    <a:lnTo>
                      <a:pt x="17" y="188"/>
                    </a:lnTo>
                    <a:lnTo>
                      <a:pt x="17" y="168"/>
                    </a:lnTo>
                    <a:lnTo>
                      <a:pt x="17" y="138"/>
                    </a:lnTo>
                    <a:lnTo>
                      <a:pt x="33" y="134"/>
                    </a:lnTo>
                    <a:lnTo>
                      <a:pt x="49" y="128"/>
                    </a:lnTo>
                    <a:lnTo>
                      <a:pt x="53" y="124"/>
                    </a:lnTo>
                    <a:lnTo>
                      <a:pt x="47" y="110"/>
                    </a:lnTo>
                    <a:lnTo>
                      <a:pt x="57" y="94"/>
                    </a:lnTo>
                    <a:lnTo>
                      <a:pt x="59" y="80"/>
                    </a:lnTo>
                    <a:lnTo>
                      <a:pt x="73" y="76"/>
                    </a:lnTo>
                    <a:lnTo>
                      <a:pt x="75" y="64"/>
                    </a:lnTo>
                    <a:lnTo>
                      <a:pt x="87" y="54"/>
                    </a:lnTo>
                    <a:lnTo>
                      <a:pt x="87" y="42"/>
                    </a:lnTo>
                    <a:lnTo>
                      <a:pt x="99" y="26"/>
                    </a:lnTo>
                    <a:lnTo>
                      <a:pt x="117" y="24"/>
                    </a:lnTo>
                    <a:lnTo>
                      <a:pt x="117" y="12"/>
                    </a:lnTo>
                    <a:lnTo>
                      <a:pt x="131" y="10"/>
                    </a:lnTo>
                    <a:lnTo>
                      <a:pt x="131" y="18"/>
                    </a:lnTo>
                    <a:lnTo>
                      <a:pt x="145" y="18"/>
                    </a:lnTo>
                    <a:lnTo>
                      <a:pt x="145" y="2"/>
                    </a:lnTo>
                    <a:lnTo>
                      <a:pt x="155"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 name="Freeform 150"/>
              <p:cNvSpPr>
                <a:spLocks/>
              </p:cNvSpPr>
              <p:nvPr/>
            </p:nvSpPr>
            <p:spPr bwMode="auto">
              <a:xfrm>
                <a:off x="5906564" y="1512783"/>
                <a:ext cx="755348" cy="650706"/>
              </a:xfrm>
              <a:custGeom>
                <a:avLst/>
                <a:gdLst/>
                <a:ahLst/>
                <a:cxnLst>
                  <a:cxn ang="0">
                    <a:pos x="92" y="310"/>
                  </a:cxn>
                  <a:cxn ang="0">
                    <a:pos x="82" y="312"/>
                  </a:cxn>
                  <a:cxn ang="0">
                    <a:pos x="62" y="328"/>
                  </a:cxn>
                  <a:cxn ang="0">
                    <a:pos x="24" y="334"/>
                  </a:cxn>
                  <a:cxn ang="0">
                    <a:pos x="10" y="316"/>
                  </a:cxn>
                  <a:cxn ang="0">
                    <a:pos x="16" y="302"/>
                  </a:cxn>
                  <a:cxn ang="0">
                    <a:pos x="4" y="296"/>
                  </a:cxn>
                  <a:cxn ang="0">
                    <a:pos x="8" y="280"/>
                  </a:cxn>
                  <a:cxn ang="0">
                    <a:pos x="0" y="250"/>
                  </a:cxn>
                  <a:cxn ang="0">
                    <a:pos x="26" y="230"/>
                  </a:cxn>
                  <a:cxn ang="0">
                    <a:pos x="56" y="220"/>
                  </a:cxn>
                  <a:cxn ang="0">
                    <a:pos x="70" y="208"/>
                  </a:cxn>
                  <a:cxn ang="0">
                    <a:pos x="98" y="202"/>
                  </a:cxn>
                  <a:cxn ang="0">
                    <a:pos x="84" y="204"/>
                  </a:cxn>
                  <a:cxn ang="0">
                    <a:pos x="92" y="184"/>
                  </a:cxn>
                  <a:cxn ang="0">
                    <a:pos x="113" y="164"/>
                  </a:cxn>
                  <a:cxn ang="0">
                    <a:pos x="137" y="134"/>
                  </a:cxn>
                  <a:cxn ang="0">
                    <a:pos x="157" y="106"/>
                  </a:cxn>
                  <a:cxn ang="0">
                    <a:pos x="175" y="86"/>
                  </a:cxn>
                  <a:cxn ang="0">
                    <a:pos x="185" y="72"/>
                  </a:cxn>
                  <a:cxn ang="0">
                    <a:pos x="163" y="78"/>
                  </a:cxn>
                  <a:cxn ang="0">
                    <a:pos x="165" y="62"/>
                  </a:cxn>
                  <a:cxn ang="0">
                    <a:pos x="183" y="64"/>
                  </a:cxn>
                  <a:cxn ang="0">
                    <a:pos x="203" y="60"/>
                  </a:cxn>
                  <a:cxn ang="0">
                    <a:pos x="199" y="44"/>
                  </a:cxn>
                  <a:cxn ang="0">
                    <a:pos x="225" y="30"/>
                  </a:cxn>
                  <a:cxn ang="0">
                    <a:pos x="243" y="40"/>
                  </a:cxn>
                  <a:cxn ang="0">
                    <a:pos x="267" y="38"/>
                  </a:cxn>
                  <a:cxn ang="0">
                    <a:pos x="285" y="24"/>
                  </a:cxn>
                  <a:cxn ang="0">
                    <a:pos x="291" y="36"/>
                  </a:cxn>
                  <a:cxn ang="0">
                    <a:pos x="309" y="16"/>
                  </a:cxn>
                  <a:cxn ang="0">
                    <a:pos x="337" y="4"/>
                  </a:cxn>
                  <a:cxn ang="0">
                    <a:pos x="319" y="32"/>
                  </a:cxn>
                  <a:cxn ang="0">
                    <a:pos x="343" y="22"/>
                  </a:cxn>
                  <a:cxn ang="0">
                    <a:pos x="373" y="6"/>
                  </a:cxn>
                  <a:cxn ang="0">
                    <a:pos x="387" y="10"/>
                  </a:cxn>
                  <a:cxn ang="0">
                    <a:pos x="401" y="32"/>
                  </a:cxn>
                  <a:cxn ang="0">
                    <a:pos x="397" y="44"/>
                  </a:cxn>
                  <a:cxn ang="0">
                    <a:pos x="387" y="52"/>
                  </a:cxn>
                  <a:cxn ang="0">
                    <a:pos x="355" y="30"/>
                  </a:cxn>
                  <a:cxn ang="0">
                    <a:pos x="333" y="44"/>
                  </a:cxn>
                  <a:cxn ang="0">
                    <a:pos x="317" y="72"/>
                  </a:cxn>
                  <a:cxn ang="0">
                    <a:pos x="275" y="68"/>
                  </a:cxn>
                  <a:cxn ang="0">
                    <a:pos x="261" y="52"/>
                  </a:cxn>
                  <a:cxn ang="0">
                    <a:pos x="241" y="62"/>
                  </a:cxn>
                  <a:cxn ang="0">
                    <a:pos x="227" y="78"/>
                  </a:cxn>
                  <a:cxn ang="0">
                    <a:pos x="213" y="72"/>
                  </a:cxn>
                  <a:cxn ang="0">
                    <a:pos x="195" y="86"/>
                  </a:cxn>
                  <a:cxn ang="0">
                    <a:pos x="183" y="114"/>
                  </a:cxn>
                  <a:cxn ang="0">
                    <a:pos x="169" y="136"/>
                  </a:cxn>
                  <a:cxn ang="0">
                    <a:pos x="153" y="154"/>
                  </a:cxn>
                  <a:cxn ang="0">
                    <a:pos x="149" y="184"/>
                  </a:cxn>
                  <a:cxn ang="0">
                    <a:pos x="113" y="198"/>
                  </a:cxn>
                  <a:cxn ang="0">
                    <a:pos x="125" y="254"/>
                  </a:cxn>
                  <a:cxn ang="0">
                    <a:pos x="113" y="268"/>
                  </a:cxn>
                  <a:cxn ang="0">
                    <a:pos x="121" y="288"/>
                  </a:cxn>
                  <a:cxn ang="0">
                    <a:pos x="113" y="312"/>
                  </a:cxn>
                </a:cxnLst>
                <a:rect l="0" t="0" r="r" b="b"/>
                <a:pathLst>
                  <a:path w="411" h="338">
                    <a:moveTo>
                      <a:pt x="96" y="314"/>
                    </a:moveTo>
                    <a:lnTo>
                      <a:pt x="92" y="310"/>
                    </a:lnTo>
                    <a:lnTo>
                      <a:pt x="88" y="300"/>
                    </a:lnTo>
                    <a:lnTo>
                      <a:pt x="82" y="312"/>
                    </a:lnTo>
                    <a:lnTo>
                      <a:pt x="74" y="316"/>
                    </a:lnTo>
                    <a:lnTo>
                      <a:pt x="62" y="328"/>
                    </a:lnTo>
                    <a:lnTo>
                      <a:pt x="42" y="338"/>
                    </a:lnTo>
                    <a:lnTo>
                      <a:pt x="24" y="334"/>
                    </a:lnTo>
                    <a:lnTo>
                      <a:pt x="12" y="324"/>
                    </a:lnTo>
                    <a:lnTo>
                      <a:pt x="10" y="316"/>
                    </a:lnTo>
                    <a:lnTo>
                      <a:pt x="18" y="306"/>
                    </a:lnTo>
                    <a:lnTo>
                      <a:pt x="16" y="302"/>
                    </a:lnTo>
                    <a:lnTo>
                      <a:pt x="6" y="304"/>
                    </a:lnTo>
                    <a:lnTo>
                      <a:pt x="4" y="296"/>
                    </a:lnTo>
                    <a:lnTo>
                      <a:pt x="18" y="286"/>
                    </a:lnTo>
                    <a:lnTo>
                      <a:pt x="8" y="280"/>
                    </a:lnTo>
                    <a:lnTo>
                      <a:pt x="4" y="272"/>
                    </a:lnTo>
                    <a:lnTo>
                      <a:pt x="0" y="250"/>
                    </a:lnTo>
                    <a:lnTo>
                      <a:pt x="4" y="240"/>
                    </a:lnTo>
                    <a:lnTo>
                      <a:pt x="26" y="230"/>
                    </a:lnTo>
                    <a:lnTo>
                      <a:pt x="42" y="226"/>
                    </a:lnTo>
                    <a:lnTo>
                      <a:pt x="56" y="220"/>
                    </a:lnTo>
                    <a:lnTo>
                      <a:pt x="62" y="208"/>
                    </a:lnTo>
                    <a:lnTo>
                      <a:pt x="70" y="208"/>
                    </a:lnTo>
                    <a:lnTo>
                      <a:pt x="84" y="210"/>
                    </a:lnTo>
                    <a:lnTo>
                      <a:pt x="98" y="202"/>
                    </a:lnTo>
                    <a:lnTo>
                      <a:pt x="94" y="194"/>
                    </a:lnTo>
                    <a:lnTo>
                      <a:pt x="84" y="204"/>
                    </a:lnTo>
                    <a:lnTo>
                      <a:pt x="74" y="202"/>
                    </a:lnTo>
                    <a:lnTo>
                      <a:pt x="92" y="184"/>
                    </a:lnTo>
                    <a:lnTo>
                      <a:pt x="103" y="178"/>
                    </a:lnTo>
                    <a:lnTo>
                      <a:pt x="113" y="164"/>
                    </a:lnTo>
                    <a:lnTo>
                      <a:pt x="127" y="140"/>
                    </a:lnTo>
                    <a:lnTo>
                      <a:pt x="137" y="134"/>
                    </a:lnTo>
                    <a:lnTo>
                      <a:pt x="137" y="122"/>
                    </a:lnTo>
                    <a:lnTo>
                      <a:pt x="157" y="106"/>
                    </a:lnTo>
                    <a:lnTo>
                      <a:pt x="167" y="100"/>
                    </a:lnTo>
                    <a:lnTo>
                      <a:pt x="175" y="86"/>
                    </a:lnTo>
                    <a:lnTo>
                      <a:pt x="183" y="86"/>
                    </a:lnTo>
                    <a:lnTo>
                      <a:pt x="185" y="72"/>
                    </a:lnTo>
                    <a:lnTo>
                      <a:pt x="175" y="78"/>
                    </a:lnTo>
                    <a:lnTo>
                      <a:pt x="163" y="78"/>
                    </a:lnTo>
                    <a:lnTo>
                      <a:pt x="161" y="72"/>
                    </a:lnTo>
                    <a:lnTo>
                      <a:pt x="165" y="62"/>
                    </a:lnTo>
                    <a:lnTo>
                      <a:pt x="175" y="56"/>
                    </a:lnTo>
                    <a:lnTo>
                      <a:pt x="183" y="64"/>
                    </a:lnTo>
                    <a:lnTo>
                      <a:pt x="201" y="68"/>
                    </a:lnTo>
                    <a:lnTo>
                      <a:pt x="203" y="60"/>
                    </a:lnTo>
                    <a:lnTo>
                      <a:pt x="193" y="54"/>
                    </a:lnTo>
                    <a:lnTo>
                      <a:pt x="199" y="44"/>
                    </a:lnTo>
                    <a:lnTo>
                      <a:pt x="217" y="48"/>
                    </a:lnTo>
                    <a:lnTo>
                      <a:pt x="225" y="30"/>
                    </a:lnTo>
                    <a:lnTo>
                      <a:pt x="237" y="30"/>
                    </a:lnTo>
                    <a:lnTo>
                      <a:pt x="243" y="40"/>
                    </a:lnTo>
                    <a:lnTo>
                      <a:pt x="257" y="32"/>
                    </a:lnTo>
                    <a:lnTo>
                      <a:pt x="267" y="38"/>
                    </a:lnTo>
                    <a:lnTo>
                      <a:pt x="273" y="26"/>
                    </a:lnTo>
                    <a:lnTo>
                      <a:pt x="285" y="24"/>
                    </a:lnTo>
                    <a:lnTo>
                      <a:pt x="285" y="34"/>
                    </a:lnTo>
                    <a:lnTo>
                      <a:pt x="291" y="36"/>
                    </a:lnTo>
                    <a:lnTo>
                      <a:pt x="295" y="16"/>
                    </a:lnTo>
                    <a:lnTo>
                      <a:pt x="309" y="16"/>
                    </a:lnTo>
                    <a:lnTo>
                      <a:pt x="329" y="0"/>
                    </a:lnTo>
                    <a:lnTo>
                      <a:pt x="337" y="4"/>
                    </a:lnTo>
                    <a:lnTo>
                      <a:pt x="319" y="22"/>
                    </a:lnTo>
                    <a:lnTo>
                      <a:pt x="319" y="32"/>
                    </a:lnTo>
                    <a:lnTo>
                      <a:pt x="343" y="10"/>
                    </a:lnTo>
                    <a:lnTo>
                      <a:pt x="343" y="22"/>
                    </a:lnTo>
                    <a:lnTo>
                      <a:pt x="359" y="4"/>
                    </a:lnTo>
                    <a:lnTo>
                      <a:pt x="373" y="6"/>
                    </a:lnTo>
                    <a:lnTo>
                      <a:pt x="369" y="20"/>
                    </a:lnTo>
                    <a:lnTo>
                      <a:pt x="387" y="10"/>
                    </a:lnTo>
                    <a:lnTo>
                      <a:pt x="411" y="20"/>
                    </a:lnTo>
                    <a:lnTo>
                      <a:pt x="401" y="32"/>
                    </a:lnTo>
                    <a:lnTo>
                      <a:pt x="381" y="30"/>
                    </a:lnTo>
                    <a:lnTo>
                      <a:pt x="397" y="44"/>
                    </a:lnTo>
                    <a:lnTo>
                      <a:pt x="397" y="50"/>
                    </a:lnTo>
                    <a:lnTo>
                      <a:pt x="387" y="52"/>
                    </a:lnTo>
                    <a:lnTo>
                      <a:pt x="377" y="38"/>
                    </a:lnTo>
                    <a:lnTo>
                      <a:pt x="355" y="30"/>
                    </a:lnTo>
                    <a:lnTo>
                      <a:pt x="335" y="42"/>
                    </a:lnTo>
                    <a:lnTo>
                      <a:pt x="333" y="44"/>
                    </a:lnTo>
                    <a:lnTo>
                      <a:pt x="329" y="60"/>
                    </a:lnTo>
                    <a:lnTo>
                      <a:pt x="317" y="72"/>
                    </a:lnTo>
                    <a:lnTo>
                      <a:pt x="303" y="70"/>
                    </a:lnTo>
                    <a:lnTo>
                      <a:pt x="275" y="68"/>
                    </a:lnTo>
                    <a:lnTo>
                      <a:pt x="267" y="58"/>
                    </a:lnTo>
                    <a:lnTo>
                      <a:pt x="261" y="52"/>
                    </a:lnTo>
                    <a:lnTo>
                      <a:pt x="251" y="60"/>
                    </a:lnTo>
                    <a:lnTo>
                      <a:pt x="241" y="62"/>
                    </a:lnTo>
                    <a:lnTo>
                      <a:pt x="241" y="78"/>
                    </a:lnTo>
                    <a:lnTo>
                      <a:pt x="227" y="78"/>
                    </a:lnTo>
                    <a:lnTo>
                      <a:pt x="227" y="70"/>
                    </a:lnTo>
                    <a:lnTo>
                      <a:pt x="213" y="72"/>
                    </a:lnTo>
                    <a:lnTo>
                      <a:pt x="213" y="84"/>
                    </a:lnTo>
                    <a:lnTo>
                      <a:pt x="195" y="86"/>
                    </a:lnTo>
                    <a:lnTo>
                      <a:pt x="183" y="102"/>
                    </a:lnTo>
                    <a:lnTo>
                      <a:pt x="183" y="114"/>
                    </a:lnTo>
                    <a:lnTo>
                      <a:pt x="171" y="124"/>
                    </a:lnTo>
                    <a:lnTo>
                      <a:pt x="169" y="136"/>
                    </a:lnTo>
                    <a:lnTo>
                      <a:pt x="155" y="140"/>
                    </a:lnTo>
                    <a:lnTo>
                      <a:pt x="153" y="154"/>
                    </a:lnTo>
                    <a:lnTo>
                      <a:pt x="143" y="170"/>
                    </a:lnTo>
                    <a:lnTo>
                      <a:pt x="149" y="184"/>
                    </a:lnTo>
                    <a:lnTo>
                      <a:pt x="145" y="188"/>
                    </a:lnTo>
                    <a:lnTo>
                      <a:pt x="113" y="198"/>
                    </a:lnTo>
                    <a:lnTo>
                      <a:pt x="113" y="248"/>
                    </a:lnTo>
                    <a:lnTo>
                      <a:pt x="125" y="254"/>
                    </a:lnTo>
                    <a:lnTo>
                      <a:pt x="127" y="266"/>
                    </a:lnTo>
                    <a:lnTo>
                      <a:pt x="113" y="268"/>
                    </a:lnTo>
                    <a:lnTo>
                      <a:pt x="125" y="276"/>
                    </a:lnTo>
                    <a:lnTo>
                      <a:pt x="121" y="288"/>
                    </a:lnTo>
                    <a:lnTo>
                      <a:pt x="113" y="296"/>
                    </a:lnTo>
                    <a:lnTo>
                      <a:pt x="113" y="312"/>
                    </a:lnTo>
                    <a:lnTo>
                      <a:pt x="96" y="3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 name="Freeform 161"/>
              <p:cNvSpPr>
                <a:spLocks/>
              </p:cNvSpPr>
              <p:nvPr/>
            </p:nvSpPr>
            <p:spPr bwMode="auto">
              <a:xfrm>
                <a:off x="5483846" y="2794909"/>
                <a:ext cx="99242" cy="184816"/>
              </a:xfrm>
              <a:custGeom>
                <a:avLst/>
                <a:gdLst/>
                <a:ahLst/>
                <a:cxnLst>
                  <a:cxn ang="0">
                    <a:pos x="36" y="96"/>
                  </a:cxn>
                  <a:cxn ang="0">
                    <a:pos x="24" y="96"/>
                  </a:cxn>
                  <a:cxn ang="0">
                    <a:pos x="12" y="96"/>
                  </a:cxn>
                  <a:cxn ang="0">
                    <a:pos x="12" y="88"/>
                  </a:cxn>
                  <a:cxn ang="0">
                    <a:pos x="12" y="72"/>
                  </a:cxn>
                  <a:cxn ang="0">
                    <a:pos x="8" y="70"/>
                  </a:cxn>
                  <a:cxn ang="0">
                    <a:pos x="0" y="60"/>
                  </a:cxn>
                  <a:cxn ang="0">
                    <a:pos x="8" y="50"/>
                  </a:cxn>
                  <a:cxn ang="0">
                    <a:pos x="10" y="40"/>
                  </a:cxn>
                  <a:cxn ang="0">
                    <a:pos x="14" y="26"/>
                  </a:cxn>
                  <a:cxn ang="0">
                    <a:pos x="12" y="14"/>
                  </a:cxn>
                  <a:cxn ang="0">
                    <a:pos x="14" y="0"/>
                  </a:cxn>
                  <a:cxn ang="0">
                    <a:pos x="20" y="2"/>
                  </a:cxn>
                  <a:cxn ang="0">
                    <a:pos x="26" y="8"/>
                  </a:cxn>
                  <a:cxn ang="0">
                    <a:pos x="38" y="6"/>
                  </a:cxn>
                  <a:cxn ang="0">
                    <a:pos x="48" y="6"/>
                  </a:cxn>
                  <a:cxn ang="0">
                    <a:pos x="54" y="14"/>
                  </a:cxn>
                  <a:cxn ang="0">
                    <a:pos x="52" y="20"/>
                  </a:cxn>
                  <a:cxn ang="0">
                    <a:pos x="42" y="22"/>
                  </a:cxn>
                  <a:cxn ang="0">
                    <a:pos x="42" y="36"/>
                  </a:cxn>
                  <a:cxn ang="0">
                    <a:pos x="42" y="46"/>
                  </a:cxn>
                  <a:cxn ang="0">
                    <a:pos x="40" y="50"/>
                  </a:cxn>
                  <a:cxn ang="0">
                    <a:pos x="34" y="54"/>
                  </a:cxn>
                  <a:cxn ang="0">
                    <a:pos x="34" y="58"/>
                  </a:cxn>
                  <a:cxn ang="0">
                    <a:pos x="40" y="66"/>
                  </a:cxn>
                  <a:cxn ang="0">
                    <a:pos x="34" y="70"/>
                  </a:cxn>
                  <a:cxn ang="0">
                    <a:pos x="36" y="76"/>
                  </a:cxn>
                  <a:cxn ang="0">
                    <a:pos x="38" y="82"/>
                  </a:cxn>
                  <a:cxn ang="0">
                    <a:pos x="32" y="86"/>
                  </a:cxn>
                  <a:cxn ang="0">
                    <a:pos x="36" y="96"/>
                  </a:cxn>
                </a:cxnLst>
                <a:rect l="0" t="0" r="r" b="b"/>
                <a:pathLst>
                  <a:path w="54" h="96">
                    <a:moveTo>
                      <a:pt x="36" y="96"/>
                    </a:moveTo>
                    <a:lnTo>
                      <a:pt x="24" y="96"/>
                    </a:lnTo>
                    <a:lnTo>
                      <a:pt x="12" y="96"/>
                    </a:lnTo>
                    <a:lnTo>
                      <a:pt x="12" y="88"/>
                    </a:lnTo>
                    <a:lnTo>
                      <a:pt x="12" y="72"/>
                    </a:lnTo>
                    <a:lnTo>
                      <a:pt x="8" y="70"/>
                    </a:lnTo>
                    <a:lnTo>
                      <a:pt x="0" y="60"/>
                    </a:lnTo>
                    <a:lnTo>
                      <a:pt x="8" y="50"/>
                    </a:lnTo>
                    <a:lnTo>
                      <a:pt x="10" y="40"/>
                    </a:lnTo>
                    <a:lnTo>
                      <a:pt x="14" y="26"/>
                    </a:lnTo>
                    <a:lnTo>
                      <a:pt x="12" y="14"/>
                    </a:lnTo>
                    <a:lnTo>
                      <a:pt x="14" y="0"/>
                    </a:lnTo>
                    <a:lnTo>
                      <a:pt x="20" y="2"/>
                    </a:lnTo>
                    <a:lnTo>
                      <a:pt x="26" y="8"/>
                    </a:lnTo>
                    <a:lnTo>
                      <a:pt x="38" y="6"/>
                    </a:lnTo>
                    <a:lnTo>
                      <a:pt x="48" y="6"/>
                    </a:lnTo>
                    <a:lnTo>
                      <a:pt x="54" y="14"/>
                    </a:lnTo>
                    <a:lnTo>
                      <a:pt x="52" y="20"/>
                    </a:lnTo>
                    <a:lnTo>
                      <a:pt x="42" y="22"/>
                    </a:lnTo>
                    <a:lnTo>
                      <a:pt x="42" y="36"/>
                    </a:lnTo>
                    <a:lnTo>
                      <a:pt x="42" y="46"/>
                    </a:lnTo>
                    <a:lnTo>
                      <a:pt x="40" y="50"/>
                    </a:lnTo>
                    <a:lnTo>
                      <a:pt x="34" y="54"/>
                    </a:lnTo>
                    <a:lnTo>
                      <a:pt x="34" y="58"/>
                    </a:lnTo>
                    <a:lnTo>
                      <a:pt x="40" y="66"/>
                    </a:lnTo>
                    <a:lnTo>
                      <a:pt x="34" y="70"/>
                    </a:lnTo>
                    <a:lnTo>
                      <a:pt x="36" y="76"/>
                    </a:lnTo>
                    <a:lnTo>
                      <a:pt x="38" y="82"/>
                    </a:lnTo>
                    <a:lnTo>
                      <a:pt x="32" y="86"/>
                    </a:lnTo>
                    <a:lnTo>
                      <a:pt x="36" y="9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 name="Freeform 165"/>
              <p:cNvSpPr>
                <a:spLocks/>
              </p:cNvSpPr>
              <p:nvPr/>
            </p:nvSpPr>
            <p:spPr bwMode="auto">
              <a:xfrm>
                <a:off x="5836703" y="2444546"/>
                <a:ext cx="110270" cy="73156"/>
              </a:xfrm>
              <a:custGeom>
                <a:avLst/>
                <a:gdLst/>
                <a:ahLst/>
                <a:cxnLst>
                  <a:cxn ang="0">
                    <a:pos x="0" y="6"/>
                  </a:cxn>
                  <a:cxn ang="0">
                    <a:pos x="12" y="2"/>
                  </a:cxn>
                  <a:cxn ang="0">
                    <a:pos x="26" y="2"/>
                  </a:cxn>
                  <a:cxn ang="0">
                    <a:pos x="38" y="0"/>
                  </a:cxn>
                  <a:cxn ang="0">
                    <a:pos x="46" y="2"/>
                  </a:cxn>
                  <a:cxn ang="0">
                    <a:pos x="50" y="4"/>
                  </a:cxn>
                  <a:cxn ang="0">
                    <a:pos x="56" y="12"/>
                  </a:cxn>
                  <a:cxn ang="0">
                    <a:pos x="60" y="20"/>
                  </a:cxn>
                  <a:cxn ang="0">
                    <a:pos x="58" y="26"/>
                  </a:cxn>
                  <a:cxn ang="0">
                    <a:pos x="52" y="26"/>
                  </a:cxn>
                  <a:cxn ang="0">
                    <a:pos x="52" y="38"/>
                  </a:cxn>
                  <a:cxn ang="0">
                    <a:pos x="46" y="38"/>
                  </a:cxn>
                  <a:cxn ang="0">
                    <a:pos x="38" y="34"/>
                  </a:cxn>
                  <a:cxn ang="0">
                    <a:pos x="36" y="30"/>
                  </a:cxn>
                  <a:cxn ang="0">
                    <a:pos x="24" y="26"/>
                  </a:cxn>
                  <a:cxn ang="0">
                    <a:pos x="10" y="14"/>
                  </a:cxn>
                  <a:cxn ang="0">
                    <a:pos x="0" y="6"/>
                  </a:cxn>
                </a:cxnLst>
                <a:rect l="0" t="0" r="r" b="b"/>
                <a:pathLst>
                  <a:path w="60" h="38">
                    <a:moveTo>
                      <a:pt x="0" y="6"/>
                    </a:moveTo>
                    <a:lnTo>
                      <a:pt x="12" y="2"/>
                    </a:lnTo>
                    <a:lnTo>
                      <a:pt x="26" y="2"/>
                    </a:lnTo>
                    <a:lnTo>
                      <a:pt x="38" y="0"/>
                    </a:lnTo>
                    <a:lnTo>
                      <a:pt x="46" y="2"/>
                    </a:lnTo>
                    <a:lnTo>
                      <a:pt x="50" y="4"/>
                    </a:lnTo>
                    <a:lnTo>
                      <a:pt x="56" y="12"/>
                    </a:lnTo>
                    <a:lnTo>
                      <a:pt x="60" y="20"/>
                    </a:lnTo>
                    <a:lnTo>
                      <a:pt x="58" y="26"/>
                    </a:lnTo>
                    <a:lnTo>
                      <a:pt x="52" y="26"/>
                    </a:lnTo>
                    <a:lnTo>
                      <a:pt x="52" y="38"/>
                    </a:lnTo>
                    <a:lnTo>
                      <a:pt x="46" y="38"/>
                    </a:lnTo>
                    <a:lnTo>
                      <a:pt x="38" y="34"/>
                    </a:lnTo>
                    <a:lnTo>
                      <a:pt x="36" y="30"/>
                    </a:lnTo>
                    <a:lnTo>
                      <a:pt x="24" y="26"/>
                    </a:lnTo>
                    <a:lnTo>
                      <a:pt x="10" y="14"/>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 name="Freeform 166"/>
              <p:cNvSpPr>
                <a:spLocks/>
              </p:cNvSpPr>
              <p:nvPr/>
            </p:nvSpPr>
            <p:spPr bwMode="auto">
              <a:xfrm>
                <a:off x="5858757" y="2355995"/>
                <a:ext cx="110270" cy="107809"/>
              </a:xfrm>
              <a:custGeom>
                <a:avLst/>
                <a:gdLst/>
                <a:ahLst/>
                <a:cxnLst>
                  <a:cxn ang="0">
                    <a:pos x="44" y="56"/>
                  </a:cxn>
                  <a:cxn ang="0">
                    <a:pos x="38" y="50"/>
                  </a:cxn>
                  <a:cxn ang="0">
                    <a:pos x="26" y="46"/>
                  </a:cxn>
                  <a:cxn ang="0">
                    <a:pos x="14" y="48"/>
                  </a:cxn>
                  <a:cxn ang="0">
                    <a:pos x="0" y="48"/>
                  </a:cxn>
                  <a:cxn ang="0">
                    <a:pos x="10" y="40"/>
                  </a:cxn>
                  <a:cxn ang="0">
                    <a:pos x="16" y="32"/>
                  </a:cxn>
                  <a:cxn ang="0">
                    <a:pos x="16" y="22"/>
                  </a:cxn>
                  <a:cxn ang="0">
                    <a:pos x="18" y="16"/>
                  </a:cxn>
                  <a:cxn ang="0">
                    <a:pos x="26" y="12"/>
                  </a:cxn>
                  <a:cxn ang="0">
                    <a:pos x="30" y="18"/>
                  </a:cxn>
                  <a:cxn ang="0">
                    <a:pos x="32" y="24"/>
                  </a:cxn>
                  <a:cxn ang="0">
                    <a:pos x="38" y="20"/>
                  </a:cxn>
                  <a:cxn ang="0">
                    <a:pos x="34" y="8"/>
                  </a:cxn>
                  <a:cxn ang="0">
                    <a:pos x="42" y="2"/>
                  </a:cxn>
                  <a:cxn ang="0">
                    <a:pos x="54" y="0"/>
                  </a:cxn>
                  <a:cxn ang="0">
                    <a:pos x="60" y="14"/>
                  </a:cxn>
                  <a:cxn ang="0">
                    <a:pos x="56" y="20"/>
                  </a:cxn>
                  <a:cxn ang="0">
                    <a:pos x="56" y="30"/>
                  </a:cxn>
                  <a:cxn ang="0">
                    <a:pos x="50" y="34"/>
                  </a:cxn>
                  <a:cxn ang="0">
                    <a:pos x="44" y="38"/>
                  </a:cxn>
                  <a:cxn ang="0">
                    <a:pos x="44" y="46"/>
                  </a:cxn>
                  <a:cxn ang="0">
                    <a:pos x="44" y="56"/>
                  </a:cxn>
                </a:cxnLst>
                <a:rect l="0" t="0" r="r" b="b"/>
                <a:pathLst>
                  <a:path w="60" h="56">
                    <a:moveTo>
                      <a:pt x="44" y="56"/>
                    </a:moveTo>
                    <a:lnTo>
                      <a:pt x="38" y="50"/>
                    </a:lnTo>
                    <a:lnTo>
                      <a:pt x="26" y="46"/>
                    </a:lnTo>
                    <a:lnTo>
                      <a:pt x="14" y="48"/>
                    </a:lnTo>
                    <a:lnTo>
                      <a:pt x="0" y="48"/>
                    </a:lnTo>
                    <a:lnTo>
                      <a:pt x="10" y="40"/>
                    </a:lnTo>
                    <a:lnTo>
                      <a:pt x="16" y="32"/>
                    </a:lnTo>
                    <a:lnTo>
                      <a:pt x="16" y="22"/>
                    </a:lnTo>
                    <a:lnTo>
                      <a:pt x="18" y="16"/>
                    </a:lnTo>
                    <a:lnTo>
                      <a:pt x="26" y="12"/>
                    </a:lnTo>
                    <a:lnTo>
                      <a:pt x="30" y="18"/>
                    </a:lnTo>
                    <a:lnTo>
                      <a:pt x="32" y="24"/>
                    </a:lnTo>
                    <a:lnTo>
                      <a:pt x="38" y="20"/>
                    </a:lnTo>
                    <a:lnTo>
                      <a:pt x="34" y="8"/>
                    </a:lnTo>
                    <a:lnTo>
                      <a:pt x="42" y="2"/>
                    </a:lnTo>
                    <a:lnTo>
                      <a:pt x="54" y="0"/>
                    </a:lnTo>
                    <a:lnTo>
                      <a:pt x="60" y="14"/>
                    </a:lnTo>
                    <a:lnTo>
                      <a:pt x="56" y="20"/>
                    </a:lnTo>
                    <a:lnTo>
                      <a:pt x="56" y="30"/>
                    </a:lnTo>
                    <a:lnTo>
                      <a:pt x="50" y="34"/>
                    </a:lnTo>
                    <a:lnTo>
                      <a:pt x="44" y="38"/>
                    </a:lnTo>
                    <a:lnTo>
                      <a:pt x="44" y="46"/>
                    </a:lnTo>
                    <a:lnTo>
                      <a:pt x="44"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 name="Freeform 167"/>
              <p:cNvSpPr>
                <a:spLocks/>
              </p:cNvSpPr>
              <p:nvPr/>
            </p:nvSpPr>
            <p:spPr bwMode="auto">
              <a:xfrm>
                <a:off x="5998453" y="2182708"/>
                <a:ext cx="77188" cy="119361"/>
              </a:xfrm>
              <a:custGeom>
                <a:avLst/>
                <a:gdLst/>
                <a:ahLst/>
                <a:cxnLst>
                  <a:cxn ang="0">
                    <a:pos x="24" y="60"/>
                  </a:cxn>
                  <a:cxn ang="0">
                    <a:pos x="14" y="62"/>
                  </a:cxn>
                  <a:cxn ang="0">
                    <a:pos x="8" y="54"/>
                  </a:cxn>
                  <a:cxn ang="0">
                    <a:pos x="4" y="46"/>
                  </a:cxn>
                  <a:cxn ang="0">
                    <a:pos x="0" y="34"/>
                  </a:cxn>
                  <a:cxn ang="0">
                    <a:pos x="0" y="20"/>
                  </a:cxn>
                  <a:cxn ang="0">
                    <a:pos x="8" y="12"/>
                  </a:cxn>
                  <a:cxn ang="0">
                    <a:pos x="14" y="18"/>
                  </a:cxn>
                  <a:cxn ang="0">
                    <a:pos x="22" y="12"/>
                  </a:cxn>
                  <a:cxn ang="0">
                    <a:pos x="26" y="6"/>
                  </a:cxn>
                  <a:cxn ang="0">
                    <a:pos x="34" y="0"/>
                  </a:cxn>
                  <a:cxn ang="0">
                    <a:pos x="38" y="4"/>
                  </a:cxn>
                  <a:cxn ang="0">
                    <a:pos x="36" y="12"/>
                  </a:cxn>
                  <a:cxn ang="0">
                    <a:pos x="32" y="16"/>
                  </a:cxn>
                  <a:cxn ang="0">
                    <a:pos x="34" y="22"/>
                  </a:cxn>
                  <a:cxn ang="0">
                    <a:pos x="42" y="26"/>
                  </a:cxn>
                  <a:cxn ang="0">
                    <a:pos x="42" y="32"/>
                  </a:cxn>
                  <a:cxn ang="0">
                    <a:pos x="32" y="34"/>
                  </a:cxn>
                  <a:cxn ang="0">
                    <a:pos x="24" y="38"/>
                  </a:cxn>
                  <a:cxn ang="0">
                    <a:pos x="22" y="44"/>
                  </a:cxn>
                  <a:cxn ang="0">
                    <a:pos x="20" y="52"/>
                  </a:cxn>
                  <a:cxn ang="0">
                    <a:pos x="24" y="60"/>
                  </a:cxn>
                </a:cxnLst>
                <a:rect l="0" t="0" r="r" b="b"/>
                <a:pathLst>
                  <a:path w="42" h="62">
                    <a:moveTo>
                      <a:pt x="24" y="60"/>
                    </a:moveTo>
                    <a:lnTo>
                      <a:pt x="14" y="62"/>
                    </a:lnTo>
                    <a:lnTo>
                      <a:pt x="8" y="54"/>
                    </a:lnTo>
                    <a:lnTo>
                      <a:pt x="4" y="46"/>
                    </a:lnTo>
                    <a:lnTo>
                      <a:pt x="0" y="34"/>
                    </a:lnTo>
                    <a:lnTo>
                      <a:pt x="0" y="20"/>
                    </a:lnTo>
                    <a:lnTo>
                      <a:pt x="8" y="12"/>
                    </a:lnTo>
                    <a:lnTo>
                      <a:pt x="14" y="18"/>
                    </a:lnTo>
                    <a:lnTo>
                      <a:pt x="22" y="12"/>
                    </a:lnTo>
                    <a:lnTo>
                      <a:pt x="26" y="6"/>
                    </a:lnTo>
                    <a:lnTo>
                      <a:pt x="34" y="0"/>
                    </a:lnTo>
                    <a:lnTo>
                      <a:pt x="38" y="4"/>
                    </a:lnTo>
                    <a:lnTo>
                      <a:pt x="36" y="12"/>
                    </a:lnTo>
                    <a:lnTo>
                      <a:pt x="32" y="16"/>
                    </a:lnTo>
                    <a:lnTo>
                      <a:pt x="34" y="22"/>
                    </a:lnTo>
                    <a:lnTo>
                      <a:pt x="42" y="26"/>
                    </a:lnTo>
                    <a:lnTo>
                      <a:pt x="42" y="32"/>
                    </a:lnTo>
                    <a:lnTo>
                      <a:pt x="32" y="34"/>
                    </a:lnTo>
                    <a:lnTo>
                      <a:pt x="24" y="38"/>
                    </a:lnTo>
                    <a:lnTo>
                      <a:pt x="22" y="44"/>
                    </a:lnTo>
                    <a:lnTo>
                      <a:pt x="20" y="52"/>
                    </a:lnTo>
                    <a:lnTo>
                      <a:pt x="24" y="6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 name="Freeform 182"/>
              <p:cNvSpPr>
                <a:spLocks/>
              </p:cNvSpPr>
              <p:nvPr/>
            </p:nvSpPr>
            <p:spPr bwMode="auto">
              <a:xfrm>
                <a:off x="5959893" y="2609258"/>
                <a:ext cx="343674" cy="338829"/>
              </a:xfrm>
              <a:custGeom>
                <a:avLst/>
                <a:gdLst/>
                <a:ahLst/>
                <a:cxnLst>
                  <a:cxn ang="0">
                    <a:pos x="10" y="58"/>
                  </a:cxn>
                  <a:cxn ang="0">
                    <a:pos x="0" y="42"/>
                  </a:cxn>
                  <a:cxn ang="0">
                    <a:pos x="2" y="30"/>
                  </a:cxn>
                  <a:cxn ang="0">
                    <a:pos x="16" y="22"/>
                  </a:cxn>
                  <a:cxn ang="0">
                    <a:pos x="20" y="16"/>
                  </a:cxn>
                  <a:cxn ang="0">
                    <a:pos x="32" y="22"/>
                  </a:cxn>
                  <a:cxn ang="0">
                    <a:pos x="36" y="10"/>
                  </a:cxn>
                  <a:cxn ang="0">
                    <a:pos x="52" y="14"/>
                  </a:cxn>
                  <a:cxn ang="0">
                    <a:pos x="66" y="6"/>
                  </a:cxn>
                  <a:cxn ang="0">
                    <a:pos x="83" y="0"/>
                  </a:cxn>
                  <a:cxn ang="0">
                    <a:pos x="93" y="10"/>
                  </a:cxn>
                  <a:cxn ang="0">
                    <a:pos x="103" y="16"/>
                  </a:cxn>
                  <a:cxn ang="0">
                    <a:pos x="95" y="26"/>
                  </a:cxn>
                  <a:cxn ang="0">
                    <a:pos x="83" y="42"/>
                  </a:cxn>
                  <a:cxn ang="0">
                    <a:pos x="91" y="60"/>
                  </a:cxn>
                  <a:cxn ang="0">
                    <a:pos x="111" y="72"/>
                  </a:cxn>
                  <a:cxn ang="0">
                    <a:pos x="119" y="94"/>
                  </a:cxn>
                  <a:cxn ang="0">
                    <a:pos x="145" y="102"/>
                  </a:cxn>
                  <a:cxn ang="0">
                    <a:pos x="145" y="108"/>
                  </a:cxn>
                  <a:cxn ang="0">
                    <a:pos x="161" y="118"/>
                  </a:cxn>
                  <a:cxn ang="0">
                    <a:pos x="183" y="132"/>
                  </a:cxn>
                  <a:cxn ang="0">
                    <a:pos x="181" y="142"/>
                  </a:cxn>
                  <a:cxn ang="0">
                    <a:pos x="167" y="130"/>
                  </a:cxn>
                  <a:cxn ang="0">
                    <a:pos x="155" y="140"/>
                  </a:cxn>
                  <a:cxn ang="0">
                    <a:pos x="165" y="152"/>
                  </a:cxn>
                  <a:cxn ang="0">
                    <a:pos x="159" y="158"/>
                  </a:cxn>
                  <a:cxn ang="0">
                    <a:pos x="151" y="172"/>
                  </a:cxn>
                  <a:cxn ang="0">
                    <a:pos x="141" y="170"/>
                  </a:cxn>
                  <a:cxn ang="0">
                    <a:pos x="147" y="148"/>
                  </a:cxn>
                  <a:cxn ang="0">
                    <a:pos x="131" y="132"/>
                  </a:cxn>
                  <a:cxn ang="0">
                    <a:pos x="119" y="126"/>
                  </a:cxn>
                  <a:cxn ang="0">
                    <a:pos x="95" y="112"/>
                  </a:cxn>
                  <a:cxn ang="0">
                    <a:pos x="75" y="92"/>
                  </a:cxn>
                  <a:cxn ang="0">
                    <a:pos x="54" y="68"/>
                  </a:cxn>
                  <a:cxn ang="0">
                    <a:pos x="40" y="56"/>
                  </a:cxn>
                  <a:cxn ang="0">
                    <a:pos x="20" y="58"/>
                  </a:cxn>
                  <a:cxn ang="0">
                    <a:pos x="10" y="66"/>
                  </a:cxn>
                </a:cxnLst>
                <a:rect l="0" t="0" r="r" b="b"/>
                <a:pathLst>
                  <a:path w="187" h="176">
                    <a:moveTo>
                      <a:pt x="10" y="66"/>
                    </a:moveTo>
                    <a:lnTo>
                      <a:pt x="10" y="58"/>
                    </a:lnTo>
                    <a:lnTo>
                      <a:pt x="2" y="58"/>
                    </a:lnTo>
                    <a:lnTo>
                      <a:pt x="0" y="42"/>
                    </a:lnTo>
                    <a:lnTo>
                      <a:pt x="4" y="34"/>
                    </a:lnTo>
                    <a:lnTo>
                      <a:pt x="2" y="30"/>
                    </a:lnTo>
                    <a:lnTo>
                      <a:pt x="2" y="24"/>
                    </a:lnTo>
                    <a:lnTo>
                      <a:pt x="16" y="22"/>
                    </a:lnTo>
                    <a:lnTo>
                      <a:pt x="16" y="18"/>
                    </a:lnTo>
                    <a:lnTo>
                      <a:pt x="20" y="16"/>
                    </a:lnTo>
                    <a:lnTo>
                      <a:pt x="26" y="20"/>
                    </a:lnTo>
                    <a:lnTo>
                      <a:pt x="32" y="22"/>
                    </a:lnTo>
                    <a:lnTo>
                      <a:pt x="36" y="20"/>
                    </a:lnTo>
                    <a:lnTo>
                      <a:pt x="36" y="10"/>
                    </a:lnTo>
                    <a:lnTo>
                      <a:pt x="42" y="16"/>
                    </a:lnTo>
                    <a:lnTo>
                      <a:pt x="52" y="14"/>
                    </a:lnTo>
                    <a:lnTo>
                      <a:pt x="56" y="6"/>
                    </a:lnTo>
                    <a:lnTo>
                      <a:pt x="66" y="6"/>
                    </a:lnTo>
                    <a:lnTo>
                      <a:pt x="68" y="0"/>
                    </a:lnTo>
                    <a:lnTo>
                      <a:pt x="83" y="0"/>
                    </a:lnTo>
                    <a:lnTo>
                      <a:pt x="83" y="6"/>
                    </a:lnTo>
                    <a:lnTo>
                      <a:pt x="93" y="10"/>
                    </a:lnTo>
                    <a:lnTo>
                      <a:pt x="109" y="8"/>
                    </a:lnTo>
                    <a:lnTo>
                      <a:pt x="103" y="16"/>
                    </a:lnTo>
                    <a:lnTo>
                      <a:pt x="101" y="24"/>
                    </a:lnTo>
                    <a:lnTo>
                      <a:pt x="95" y="26"/>
                    </a:lnTo>
                    <a:lnTo>
                      <a:pt x="83" y="32"/>
                    </a:lnTo>
                    <a:lnTo>
                      <a:pt x="83" y="42"/>
                    </a:lnTo>
                    <a:lnTo>
                      <a:pt x="83" y="52"/>
                    </a:lnTo>
                    <a:lnTo>
                      <a:pt x="91" y="60"/>
                    </a:lnTo>
                    <a:lnTo>
                      <a:pt x="101" y="66"/>
                    </a:lnTo>
                    <a:lnTo>
                      <a:pt x="111" y="72"/>
                    </a:lnTo>
                    <a:lnTo>
                      <a:pt x="113" y="84"/>
                    </a:lnTo>
                    <a:lnTo>
                      <a:pt x="119" y="94"/>
                    </a:lnTo>
                    <a:lnTo>
                      <a:pt x="129" y="102"/>
                    </a:lnTo>
                    <a:lnTo>
                      <a:pt x="145" y="102"/>
                    </a:lnTo>
                    <a:lnTo>
                      <a:pt x="149" y="106"/>
                    </a:lnTo>
                    <a:lnTo>
                      <a:pt x="145" y="108"/>
                    </a:lnTo>
                    <a:lnTo>
                      <a:pt x="151" y="114"/>
                    </a:lnTo>
                    <a:lnTo>
                      <a:pt x="161" y="118"/>
                    </a:lnTo>
                    <a:lnTo>
                      <a:pt x="175" y="124"/>
                    </a:lnTo>
                    <a:lnTo>
                      <a:pt x="183" y="132"/>
                    </a:lnTo>
                    <a:lnTo>
                      <a:pt x="187" y="138"/>
                    </a:lnTo>
                    <a:lnTo>
                      <a:pt x="181" y="142"/>
                    </a:lnTo>
                    <a:lnTo>
                      <a:pt x="175" y="136"/>
                    </a:lnTo>
                    <a:lnTo>
                      <a:pt x="167" y="130"/>
                    </a:lnTo>
                    <a:lnTo>
                      <a:pt x="159" y="132"/>
                    </a:lnTo>
                    <a:lnTo>
                      <a:pt x="155" y="140"/>
                    </a:lnTo>
                    <a:lnTo>
                      <a:pt x="161" y="148"/>
                    </a:lnTo>
                    <a:lnTo>
                      <a:pt x="165" y="152"/>
                    </a:lnTo>
                    <a:lnTo>
                      <a:pt x="167" y="156"/>
                    </a:lnTo>
                    <a:lnTo>
                      <a:pt x="159" y="158"/>
                    </a:lnTo>
                    <a:lnTo>
                      <a:pt x="157" y="164"/>
                    </a:lnTo>
                    <a:lnTo>
                      <a:pt x="151" y="172"/>
                    </a:lnTo>
                    <a:lnTo>
                      <a:pt x="145" y="176"/>
                    </a:lnTo>
                    <a:lnTo>
                      <a:pt x="141" y="170"/>
                    </a:lnTo>
                    <a:lnTo>
                      <a:pt x="143" y="162"/>
                    </a:lnTo>
                    <a:lnTo>
                      <a:pt x="147" y="148"/>
                    </a:lnTo>
                    <a:lnTo>
                      <a:pt x="143" y="136"/>
                    </a:lnTo>
                    <a:lnTo>
                      <a:pt x="131" y="132"/>
                    </a:lnTo>
                    <a:lnTo>
                      <a:pt x="129" y="126"/>
                    </a:lnTo>
                    <a:lnTo>
                      <a:pt x="119" y="126"/>
                    </a:lnTo>
                    <a:lnTo>
                      <a:pt x="109" y="112"/>
                    </a:lnTo>
                    <a:lnTo>
                      <a:pt x="95" y="112"/>
                    </a:lnTo>
                    <a:lnTo>
                      <a:pt x="83" y="96"/>
                    </a:lnTo>
                    <a:lnTo>
                      <a:pt x="75" y="92"/>
                    </a:lnTo>
                    <a:lnTo>
                      <a:pt x="56" y="84"/>
                    </a:lnTo>
                    <a:lnTo>
                      <a:pt x="54" y="68"/>
                    </a:lnTo>
                    <a:lnTo>
                      <a:pt x="52" y="60"/>
                    </a:lnTo>
                    <a:lnTo>
                      <a:pt x="40" y="56"/>
                    </a:lnTo>
                    <a:lnTo>
                      <a:pt x="26" y="52"/>
                    </a:lnTo>
                    <a:lnTo>
                      <a:pt x="20" y="58"/>
                    </a:lnTo>
                    <a:lnTo>
                      <a:pt x="18" y="64"/>
                    </a:lnTo>
                    <a:lnTo>
                      <a:pt x="10"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 name="Freeform 285"/>
              <p:cNvSpPr>
                <a:spLocks/>
              </p:cNvSpPr>
              <p:nvPr/>
            </p:nvSpPr>
            <p:spPr bwMode="auto">
              <a:xfrm>
                <a:off x="9445050" y="2932521"/>
                <a:ext cx="91891" cy="138608"/>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 name="Freeform 279"/>
              <p:cNvSpPr>
                <a:spLocks/>
              </p:cNvSpPr>
              <p:nvPr/>
            </p:nvSpPr>
            <p:spPr bwMode="auto">
              <a:xfrm>
                <a:off x="9273631" y="3382975"/>
                <a:ext cx="55133"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 name="Freeform 268"/>
              <p:cNvSpPr>
                <a:spLocks/>
              </p:cNvSpPr>
              <p:nvPr/>
            </p:nvSpPr>
            <p:spPr bwMode="auto">
              <a:xfrm>
                <a:off x="10806164" y="5255275"/>
                <a:ext cx="161727" cy="261815"/>
              </a:xfrm>
              <a:custGeom>
                <a:avLst/>
                <a:gdLst/>
                <a:ahLst/>
                <a:cxnLst>
                  <a:cxn ang="0">
                    <a:pos x="20" y="98"/>
                  </a:cxn>
                  <a:cxn ang="0">
                    <a:pos x="14" y="90"/>
                  </a:cxn>
                  <a:cxn ang="0">
                    <a:pos x="22" y="84"/>
                  </a:cxn>
                  <a:cxn ang="0">
                    <a:pos x="28" y="80"/>
                  </a:cxn>
                  <a:cxn ang="0">
                    <a:pos x="28" y="62"/>
                  </a:cxn>
                  <a:cxn ang="0">
                    <a:pos x="30" y="46"/>
                  </a:cxn>
                  <a:cxn ang="0">
                    <a:pos x="20" y="34"/>
                  </a:cxn>
                  <a:cxn ang="0">
                    <a:pos x="8" y="26"/>
                  </a:cxn>
                  <a:cxn ang="0">
                    <a:pos x="2" y="10"/>
                  </a:cxn>
                  <a:cxn ang="0">
                    <a:pos x="0" y="0"/>
                  </a:cxn>
                  <a:cxn ang="0">
                    <a:pos x="10" y="10"/>
                  </a:cxn>
                  <a:cxn ang="0">
                    <a:pos x="22" y="18"/>
                  </a:cxn>
                  <a:cxn ang="0">
                    <a:pos x="30" y="26"/>
                  </a:cxn>
                  <a:cxn ang="0">
                    <a:pos x="28" y="34"/>
                  </a:cxn>
                  <a:cxn ang="0">
                    <a:pos x="34" y="44"/>
                  </a:cxn>
                  <a:cxn ang="0">
                    <a:pos x="38" y="52"/>
                  </a:cxn>
                  <a:cxn ang="0">
                    <a:pos x="44" y="46"/>
                  </a:cxn>
                  <a:cxn ang="0">
                    <a:pos x="46" y="52"/>
                  </a:cxn>
                  <a:cxn ang="0">
                    <a:pos x="52" y="60"/>
                  </a:cxn>
                  <a:cxn ang="0">
                    <a:pos x="64" y="68"/>
                  </a:cxn>
                  <a:cxn ang="0">
                    <a:pos x="76" y="66"/>
                  </a:cxn>
                  <a:cxn ang="0">
                    <a:pos x="82" y="60"/>
                  </a:cxn>
                  <a:cxn ang="0">
                    <a:pos x="88" y="62"/>
                  </a:cxn>
                  <a:cxn ang="0">
                    <a:pos x="88" y="74"/>
                  </a:cxn>
                  <a:cxn ang="0">
                    <a:pos x="80" y="80"/>
                  </a:cxn>
                  <a:cxn ang="0">
                    <a:pos x="80" y="88"/>
                  </a:cxn>
                  <a:cxn ang="0">
                    <a:pos x="64" y="90"/>
                  </a:cxn>
                  <a:cxn ang="0">
                    <a:pos x="64" y="98"/>
                  </a:cxn>
                  <a:cxn ang="0">
                    <a:pos x="64" y="106"/>
                  </a:cxn>
                  <a:cxn ang="0">
                    <a:pos x="58" y="114"/>
                  </a:cxn>
                  <a:cxn ang="0">
                    <a:pos x="50" y="126"/>
                  </a:cxn>
                  <a:cxn ang="0">
                    <a:pos x="40" y="136"/>
                  </a:cxn>
                  <a:cxn ang="0">
                    <a:pos x="32" y="134"/>
                  </a:cxn>
                  <a:cxn ang="0">
                    <a:pos x="30" y="122"/>
                  </a:cxn>
                  <a:cxn ang="0">
                    <a:pos x="36" y="116"/>
                  </a:cxn>
                  <a:cxn ang="0">
                    <a:pos x="36" y="108"/>
                  </a:cxn>
                  <a:cxn ang="0">
                    <a:pos x="30" y="100"/>
                  </a:cxn>
                  <a:cxn ang="0">
                    <a:pos x="20" y="98"/>
                  </a:cxn>
                </a:cxnLst>
                <a:rect l="0" t="0" r="r" b="b"/>
                <a:pathLst>
                  <a:path w="88" h="136">
                    <a:moveTo>
                      <a:pt x="20" y="98"/>
                    </a:moveTo>
                    <a:lnTo>
                      <a:pt x="14" y="90"/>
                    </a:lnTo>
                    <a:lnTo>
                      <a:pt x="22" y="84"/>
                    </a:lnTo>
                    <a:lnTo>
                      <a:pt x="28" y="80"/>
                    </a:lnTo>
                    <a:lnTo>
                      <a:pt x="28" y="62"/>
                    </a:lnTo>
                    <a:lnTo>
                      <a:pt x="30" y="46"/>
                    </a:lnTo>
                    <a:lnTo>
                      <a:pt x="20" y="34"/>
                    </a:lnTo>
                    <a:lnTo>
                      <a:pt x="8" y="26"/>
                    </a:lnTo>
                    <a:lnTo>
                      <a:pt x="2" y="10"/>
                    </a:lnTo>
                    <a:lnTo>
                      <a:pt x="0" y="0"/>
                    </a:lnTo>
                    <a:lnTo>
                      <a:pt x="10" y="10"/>
                    </a:lnTo>
                    <a:lnTo>
                      <a:pt x="22" y="18"/>
                    </a:lnTo>
                    <a:lnTo>
                      <a:pt x="30" y="26"/>
                    </a:lnTo>
                    <a:lnTo>
                      <a:pt x="28" y="34"/>
                    </a:lnTo>
                    <a:lnTo>
                      <a:pt x="34" y="44"/>
                    </a:lnTo>
                    <a:lnTo>
                      <a:pt x="38" y="52"/>
                    </a:lnTo>
                    <a:lnTo>
                      <a:pt x="44" y="46"/>
                    </a:lnTo>
                    <a:lnTo>
                      <a:pt x="46" y="52"/>
                    </a:lnTo>
                    <a:lnTo>
                      <a:pt x="52" y="60"/>
                    </a:lnTo>
                    <a:lnTo>
                      <a:pt x="64" y="68"/>
                    </a:lnTo>
                    <a:lnTo>
                      <a:pt x="76" y="66"/>
                    </a:lnTo>
                    <a:lnTo>
                      <a:pt x="82" y="60"/>
                    </a:lnTo>
                    <a:lnTo>
                      <a:pt x="88" y="62"/>
                    </a:lnTo>
                    <a:lnTo>
                      <a:pt x="88" y="74"/>
                    </a:lnTo>
                    <a:lnTo>
                      <a:pt x="80" y="80"/>
                    </a:lnTo>
                    <a:lnTo>
                      <a:pt x="80" y="88"/>
                    </a:lnTo>
                    <a:lnTo>
                      <a:pt x="64" y="90"/>
                    </a:lnTo>
                    <a:lnTo>
                      <a:pt x="64" y="98"/>
                    </a:lnTo>
                    <a:lnTo>
                      <a:pt x="64" y="106"/>
                    </a:lnTo>
                    <a:lnTo>
                      <a:pt x="58" y="114"/>
                    </a:lnTo>
                    <a:lnTo>
                      <a:pt x="50" y="126"/>
                    </a:lnTo>
                    <a:lnTo>
                      <a:pt x="40" y="136"/>
                    </a:lnTo>
                    <a:lnTo>
                      <a:pt x="32" y="134"/>
                    </a:lnTo>
                    <a:lnTo>
                      <a:pt x="30" y="122"/>
                    </a:lnTo>
                    <a:lnTo>
                      <a:pt x="36" y="116"/>
                    </a:lnTo>
                    <a:lnTo>
                      <a:pt x="36" y="108"/>
                    </a:lnTo>
                    <a:lnTo>
                      <a:pt x="30" y="100"/>
                    </a:lnTo>
                    <a:lnTo>
                      <a:pt x="20" y="9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 name="Freeform 269"/>
              <p:cNvSpPr>
                <a:spLocks/>
              </p:cNvSpPr>
              <p:nvPr/>
            </p:nvSpPr>
            <p:spPr bwMode="auto">
              <a:xfrm>
                <a:off x="10622407" y="5482591"/>
                <a:ext cx="224215" cy="223317"/>
              </a:xfrm>
              <a:custGeom>
                <a:avLst/>
                <a:gdLst/>
                <a:ahLst/>
                <a:cxnLst>
                  <a:cxn ang="0">
                    <a:pos x="92" y="0"/>
                  </a:cxn>
                  <a:cxn ang="0">
                    <a:pos x="100" y="2"/>
                  </a:cxn>
                  <a:cxn ang="0">
                    <a:pos x="106" y="10"/>
                  </a:cxn>
                  <a:cxn ang="0">
                    <a:pos x="116" y="10"/>
                  </a:cxn>
                  <a:cxn ang="0">
                    <a:pos x="122" y="10"/>
                  </a:cxn>
                  <a:cxn ang="0">
                    <a:pos x="122" y="20"/>
                  </a:cxn>
                  <a:cxn ang="0">
                    <a:pos x="116" y="30"/>
                  </a:cxn>
                  <a:cxn ang="0">
                    <a:pos x="110" y="38"/>
                  </a:cxn>
                  <a:cxn ang="0">
                    <a:pos x="100" y="46"/>
                  </a:cxn>
                  <a:cxn ang="0">
                    <a:pos x="100" y="60"/>
                  </a:cxn>
                  <a:cxn ang="0">
                    <a:pos x="90" y="62"/>
                  </a:cxn>
                  <a:cxn ang="0">
                    <a:pos x="80" y="66"/>
                  </a:cxn>
                  <a:cxn ang="0">
                    <a:pos x="74" y="74"/>
                  </a:cxn>
                  <a:cxn ang="0">
                    <a:pos x="70" y="90"/>
                  </a:cxn>
                  <a:cxn ang="0">
                    <a:pos x="58" y="104"/>
                  </a:cxn>
                  <a:cxn ang="0">
                    <a:pos x="48" y="114"/>
                  </a:cxn>
                  <a:cxn ang="0">
                    <a:pos x="30" y="116"/>
                  </a:cxn>
                  <a:cxn ang="0">
                    <a:pos x="22" y="110"/>
                  </a:cxn>
                  <a:cxn ang="0">
                    <a:pos x="16" y="108"/>
                  </a:cxn>
                  <a:cxn ang="0">
                    <a:pos x="0" y="106"/>
                  </a:cxn>
                  <a:cxn ang="0">
                    <a:pos x="4" y="92"/>
                  </a:cxn>
                  <a:cxn ang="0">
                    <a:pos x="14" y="80"/>
                  </a:cxn>
                  <a:cxn ang="0">
                    <a:pos x="30" y="64"/>
                  </a:cxn>
                  <a:cxn ang="0">
                    <a:pos x="38" y="64"/>
                  </a:cxn>
                  <a:cxn ang="0">
                    <a:pos x="48" y="52"/>
                  </a:cxn>
                  <a:cxn ang="0">
                    <a:pos x="60" y="52"/>
                  </a:cxn>
                  <a:cxn ang="0">
                    <a:pos x="72" y="36"/>
                  </a:cxn>
                  <a:cxn ang="0">
                    <a:pos x="78" y="26"/>
                  </a:cxn>
                  <a:cxn ang="0">
                    <a:pos x="88" y="20"/>
                  </a:cxn>
                  <a:cxn ang="0">
                    <a:pos x="88" y="10"/>
                  </a:cxn>
                  <a:cxn ang="0">
                    <a:pos x="92" y="0"/>
                  </a:cxn>
                </a:cxnLst>
                <a:rect l="0" t="0" r="r" b="b"/>
                <a:pathLst>
                  <a:path w="122" h="116">
                    <a:moveTo>
                      <a:pt x="92" y="0"/>
                    </a:moveTo>
                    <a:lnTo>
                      <a:pt x="100" y="2"/>
                    </a:lnTo>
                    <a:lnTo>
                      <a:pt x="106" y="10"/>
                    </a:lnTo>
                    <a:lnTo>
                      <a:pt x="116" y="10"/>
                    </a:lnTo>
                    <a:lnTo>
                      <a:pt x="122" y="10"/>
                    </a:lnTo>
                    <a:lnTo>
                      <a:pt x="122" y="20"/>
                    </a:lnTo>
                    <a:lnTo>
                      <a:pt x="116" y="30"/>
                    </a:lnTo>
                    <a:lnTo>
                      <a:pt x="110" y="38"/>
                    </a:lnTo>
                    <a:lnTo>
                      <a:pt x="100" y="46"/>
                    </a:lnTo>
                    <a:lnTo>
                      <a:pt x="100" y="60"/>
                    </a:lnTo>
                    <a:lnTo>
                      <a:pt x="90" y="62"/>
                    </a:lnTo>
                    <a:lnTo>
                      <a:pt x="80" y="66"/>
                    </a:lnTo>
                    <a:lnTo>
                      <a:pt x="74" y="74"/>
                    </a:lnTo>
                    <a:lnTo>
                      <a:pt x="70" y="90"/>
                    </a:lnTo>
                    <a:lnTo>
                      <a:pt x="58" y="104"/>
                    </a:lnTo>
                    <a:lnTo>
                      <a:pt x="48" y="114"/>
                    </a:lnTo>
                    <a:lnTo>
                      <a:pt x="30" y="116"/>
                    </a:lnTo>
                    <a:lnTo>
                      <a:pt x="22" y="110"/>
                    </a:lnTo>
                    <a:lnTo>
                      <a:pt x="16" y="108"/>
                    </a:lnTo>
                    <a:lnTo>
                      <a:pt x="0" y="106"/>
                    </a:lnTo>
                    <a:lnTo>
                      <a:pt x="4" y="92"/>
                    </a:lnTo>
                    <a:lnTo>
                      <a:pt x="14" y="80"/>
                    </a:lnTo>
                    <a:lnTo>
                      <a:pt x="30" y="64"/>
                    </a:lnTo>
                    <a:lnTo>
                      <a:pt x="38" y="64"/>
                    </a:lnTo>
                    <a:lnTo>
                      <a:pt x="48" y="52"/>
                    </a:lnTo>
                    <a:lnTo>
                      <a:pt x="60" y="52"/>
                    </a:lnTo>
                    <a:lnTo>
                      <a:pt x="72" y="36"/>
                    </a:lnTo>
                    <a:lnTo>
                      <a:pt x="78" y="26"/>
                    </a:lnTo>
                    <a:lnTo>
                      <a:pt x="88" y="20"/>
                    </a:lnTo>
                    <a:lnTo>
                      <a:pt x="88" y="10"/>
                    </a:lnTo>
                    <a:lnTo>
                      <a:pt x="9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 name="Freeform 244"/>
              <p:cNvSpPr>
                <a:spLocks/>
              </p:cNvSpPr>
              <p:nvPr/>
            </p:nvSpPr>
            <p:spPr bwMode="auto">
              <a:xfrm>
                <a:off x="8680495" y="3964376"/>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 name="Freeform 223"/>
              <p:cNvSpPr>
                <a:spLocks/>
              </p:cNvSpPr>
              <p:nvPr/>
            </p:nvSpPr>
            <p:spPr bwMode="auto">
              <a:xfrm>
                <a:off x="7253377" y="3359132"/>
                <a:ext cx="154378" cy="107808"/>
              </a:xfrm>
              <a:custGeom>
                <a:avLst/>
                <a:gdLst/>
                <a:ahLst/>
                <a:cxnLst>
                  <a:cxn ang="0">
                    <a:pos x="0" y="24"/>
                  </a:cxn>
                  <a:cxn ang="0">
                    <a:pos x="8" y="34"/>
                  </a:cxn>
                  <a:cxn ang="0">
                    <a:pos x="22" y="50"/>
                  </a:cxn>
                  <a:cxn ang="0">
                    <a:pos x="48" y="56"/>
                  </a:cxn>
                  <a:cxn ang="0">
                    <a:pos x="66" y="56"/>
                  </a:cxn>
                  <a:cxn ang="0">
                    <a:pos x="84" y="24"/>
                  </a:cxn>
                  <a:cxn ang="0">
                    <a:pos x="82" y="10"/>
                  </a:cxn>
                  <a:cxn ang="0">
                    <a:pos x="80" y="2"/>
                  </a:cxn>
                  <a:cxn ang="0">
                    <a:pos x="76" y="0"/>
                  </a:cxn>
                  <a:cxn ang="0">
                    <a:pos x="68" y="10"/>
                  </a:cxn>
                  <a:cxn ang="0">
                    <a:pos x="58" y="18"/>
                  </a:cxn>
                  <a:cxn ang="0">
                    <a:pos x="50" y="28"/>
                  </a:cxn>
                  <a:cxn ang="0">
                    <a:pos x="42" y="30"/>
                  </a:cxn>
                  <a:cxn ang="0">
                    <a:pos x="32" y="26"/>
                  </a:cxn>
                  <a:cxn ang="0">
                    <a:pos x="26" y="30"/>
                  </a:cxn>
                  <a:cxn ang="0">
                    <a:pos x="22" y="32"/>
                  </a:cxn>
                  <a:cxn ang="0">
                    <a:pos x="14" y="30"/>
                  </a:cxn>
                  <a:cxn ang="0">
                    <a:pos x="8" y="24"/>
                  </a:cxn>
                  <a:cxn ang="0">
                    <a:pos x="4" y="20"/>
                  </a:cxn>
                  <a:cxn ang="0">
                    <a:pos x="0" y="24"/>
                  </a:cxn>
                </a:cxnLst>
                <a:rect l="0" t="0" r="r" b="b"/>
                <a:pathLst>
                  <a:path w="84" h="56">
                    <a:moveTo>
                      <a:pt x="0" y="24"/>
                    </a:moveTo>
                    <a:lnTo>
                      <a:pt x="8" y="34"/>
                    </a:lnTo>
                    <a:lnTo>
                      <a:pt x="22" y="50"/>
                    </a:lnTo>
                    <a:lnTo>
                      <a:pt x="48" y="56"/>
                    </a:lnTo>
                    <a:lnTo>
                      <a:pt x="66" y="56"/>
                    </a:lnTo>
                    <a:lnTo>
                      <a:pt x="84" y="24"/>
                    </a:lnTo>
                    <a:lnTo>
                      <a:pt x="82" y="10"/>
                    </a:lnTo>
                    <a:lnTo>
                      <a:pt x="80" y="2"/>
                    </a:lnTo>
                    <a:lnTo>
                      <a:pt x="76" y="0"/>
                    </a:lnTo>
                    <a:lnTo>
                      <a:pt x="68" y="10"/>
                    </a:lnTo>
                    <a:lnTo>
                      <a:pt x="58" y="18"/>
                    </a:lnTo>
                    <a:lnTo>
                      <a:pt x="50" y="28"/>
                    </a:lnTo>
                    <a:lnTo>
                      <a:pt x="42" y="30"/>
                    </a:lnTo>
                    <a:lnTo>
                      <a:pt x="32" y="26"/>
                    </a:lnTo>
                    <a:lnTo>
                      <a:pt x="26" y="30"/>
                    </a:lnTo>
                    <a:lnTo>
                      <a:pt x="22" y="32"/>
                    </a:lnTo>
                    <a:lnTo>
                      <a:pt x="14" y="30"/>
                    </a:lnTo>
                    <a:lnTo>
                      <a:pt x="8" y="24"/>
                    </a:lnTo>
                    <a:lnTo>
                      <a:pt x="4" y="20"/>
                    </a:lnTo>
                    <a:lnTo>
                      <a:pt x="0"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 name="Freeform 230"/>
              <p:cNvSpPr>
                <a:spLocks/>
              </p:cNvSpPr>
              <p:nvPr/>
            </p:nvSpPr>
            <p:spPr bwMode="auto">
              <a:xfrm>
                <a:off x="6775543" y="3151192"/>
                <a:ext cx="606481" cy="515941"/>
              </a:xfrm>
              <a:custGeom>
                <a:avLst/>
                <a:gdLst/>
                <a:ahLst/>
                <a:cxnLst>
                  <a:cxn ang="0">
                    <a:pos x="0" y="68"/>
                  </a:cxn>
                  <a:cxn ang="0">
                    <a:pos x="4" y="46"/>
                  </a:cxn>
                  <a:cxn ang="0">
                    <a:pos x="22" y="52"/>
                  </a:cxn>
                  <a:cxn ang="0">
                    <a:pos x="26" y="48"/>
                  </a:cxn>
                  <a:cxn ang="0">
                    <a:pos x="32" y="40"/>
                  </a:cxn>
                  <a:cxn ang="0">
                    <a:pos x="44" y="38"/>
                  </a:cxn>
                  <a:cxn ang="0">
                    <a:pos x="46" y="32"/>
                  </a:cxn>
                  <a:cxn ang="0">
                    <a:pos x="52" y="26"/>
                  </a:cxn>
                  <a:cxn ang="0">
                    <a:pos x="40" y="10"/>
                  </a:cxn>
                  <a:cxn ang="0">
                    <a:pos x="68" y="6"/>
                  </a:cxn>
                  <a:cxn ang="0">
                    <a:pos x="70" y="0"/>
                  </a:cxn>
                  <a:cxn ang="0">
                    <a:pos x="90" y="4"/>
                  </a:cxn>
                  <a:cxn ang="0">
                    <a:pos x="126" y="24"/>
                  </a:cxn>
                  <a:cxn ang="0">
                    <a:pos x="134" y="36"/>
                  </a:cxn>
                  <a:cxn ang="0">
                    <a:pos x="136" y="40"/>
                  </a:cxn>
                  <a:cxn ang="0">
                    <a:pos x="144" y="42"/>
                  </a:cxn>
                  <a:cxn ang="0">
                    <a:pos x="158" y="52"/>
                  </a:cxn>
                  <a:cxn ang="0">
                    <a:pos x="174" y="52"/>
                  </a:cxn>
                  <a:cxn ang="0">
                    <a:pos x="190" y="52"/>
                  </a:cxn>
                  <a:cxn ang="0">
                    <a:pos x="200" y="54"/>
                  </a:cxn>
                  <a:cxn ang="0">
                    <a:pos x="208" y="62"/>
                  </a:cxn>
                  <a:cxn ang="0">
                    <a:pos x="216" y="62"/>
                  </a:cxn>
                  <a:cxn ang="0">
                    <a:pos x="226" y="82"/>
                  </a:cxn>
                  <a:cxn ang="0">
                    <a:pos x="234" y="88"/>
                  </a:cxn>
                  <a:cxn ang="0">
                    <a:pos x="242" y="96"/>
                  </a:cxn>
                  <a:cxn ang="0">
                    <a:pos x="244" y="110"/>
                  </a:cxn>
                  <a:cxn ang="0">
                    <a:pos x="248" y="118"/>
                  </a:cxn>
                  <a:cxn ang="0">
                    <a:pos x="256" y="128"/>
                  </a:cxn>
                  <a:cxn ang="0">
                    <a:pos x="260" y="132"/>
                  </a:cxn>
                  <a:cxn ang="0">
                    <a:pos x="282" y="158"/>
                  </a:cxn>
                  <a:cxn ang="0">
                    <a:pos x="290" y="160"/>
                  </a:cxn>
                  <a:cxn ang="0">
                    <a:pos x="302" y="164"/>
                  </a:cxn>
                  <a:cxn ang="0">
                    <a:pos x="308" y="166"/>
                  </a:cxn>
                  <a:cxn ang="0">
                    <a:pos x="326" y="164"/>
                  </a:cxn>
                  <a:cxn ang="0">
                    <a:pos x="330" y="172"/>
                  </a:cxn>
                  <a:cxn ang="0">
                    <a:pos x="330" y="186"/>
                  </a:cxn>
                  <a:cxn ang="0">
                    <a:pos x="322" y="204"/>
                  </a:cxn>
                  <a:cxn ang="0">
                    <a:pos x="306" y="208"/>
                  </a:cxn>
                  <a:cxn ang="0">
                    <a:pos x="290" y="216"/>
                  </a:cxn>
                  <a:cxn ang="0">
                    <a:pos x="274" y="226"/>
                  </a:cxn>
                  <a:cxn ang="0">
                    <a:pos x="258" y="224"/>
                  </a:cxn>
                  <a:cxn ang="0">
                    <a:pos x="226" y="230"/>
                  </a:cxn>
                  <a:cxn ang="0">
                    <a:pos x="200" y="254"/>
                  </a:cxn>
                  <a:cxn ang="0">
                    <a:pos x="170" y="248"/>
                  </a:cxn>
                  <a:cxn ang="0">
                    <a:pos x="136" y="250"/>
                  </a:cxn>
                  <a:cxn ang="0">
                    <a:pos x="128" y="268"/>
                  </a:cxn>
                  <a:cxn ang="0">
                    <a:pos x="120" y="250"/>
                  </a:cxn>
                  <a:cxn ang="0">
                    <a:pos x="106" y="232"/>
                  </a:cxn>
                  <a:cxn ang="0">
                    <a:pos x="96" y="212"/>
                  </a:cxn>
                  <a:cxn ang="0">
                    <a:pos x="88" y="202"/>
                  </a:cxn>
                  <a:cxn ang="0">
                    <a:pos x="76" y="200"/>
                  </a:cxn>
                  <a:cxn ang="0">
                    <a:pos x="68" y="184"/>
                  </a:cxn>
                  <a:cxn ang="0">
                    <a:pos x="68" y="160"/>
                  </a:cxn>
                  <a:cxn ang="0">
                    <a:pos x="56" y="142"/>
                  </a:cxn>
                  <a:cxn ang="0">
                    <a:pos x="42" y="136"/>
                  </a:cxn>
                  <a:cxn ang="0">
                    <a:pos x="38" y="126"/>
                  </a:cxn>
                  <a:cxn ang="0">
                    <a:pos x="38" y="114"/>
                  </a:cxn>
                  <a:cxn ang="0">
                    <a:pos x="18" y="90"/>
                  </a:cxn>
                  <a:cxn ang="0">
                    <a:pos x="8" y="70"/>
                  </a:cxn>
                  <a:cxn ang="0">
                    <a:pos x="0" y="68"/>
                  </a:cxn>
                </a:cxnLst>
                <a:rect l="0" t="0" r="r" b="b"/>
                <a:pathLst>
                  <a:path w="330" h="268">
                    <a:moveTo>
                      <a:pt x="0" y="68"/>
                    </a:moveTo>
                    <a:lnTo>
                      <a:pt x="4" y="46"/>
                    </a:lnTo>
                    <a:lnTo>
                      <a:pt x="22" y="52"/>
                    </a:lnTo>
                    <a:lnTo>
                      <a:pt x="26" y="48"/>
                    </a:lnTo>
                    <a:lnTo>
                      <a:pt x="32" y="40"/>
                    </a:lnTo>
                    <a:lnTo>
                      <a:pt x="44" y="38"/>
                    </a:lnTo>
                    <a:lnTo>
                      <a:pt x="46" y="32"/>
                    </a:lnTo>
                    <a:lnTo>
                      <a:pt x="52" y="26"/>
                    </a:lnTo>
                    <a:lnTo>
                      <a:pt x="40" y="10"/>
                    </a:lnTo>
                    <a:lnTo>
                      <a:pt x="68" y="6"/>
                    </a:lnTo>
                    <a:lnTo>
                      <a:pt x="70" y="0"/>
                    </a:lnTo>
                    <a:lnTo>
                      <a:pt x="90" y="4"/>
                    </a:lnTo>
                    <a:lnTo>
                      <a:pt x="126" y="24"/>
                    </a:lnTo>
                    <a:lnTo>
                      <a:pt x="134" y="36"/>
                    </a:lnTo>
                    <a:lnTo>
                      <a:pt x="136" y="40"/>
                    </a:lnTo>
                    <a:lnTo>
                      <a:pt x="144" y="42"/>
                    </a:lnTo>
                    <a:lnTo>
                      <a:pt x="158" y="52"/>
                    </a:lnTo>
                    <a:lnTo>
                      <a:pt x="174" y="52"/>
                    </a:lnTo>
                    <a:lnTo>
                      <a:pt x="190" y="52"/>
                    </a:lnTo>
                    <a:lnTo>
                      <a:pt x="200" y="54"/>
                    </a:lnTo>
                    <a:lnTo>
                      <a:pt x="208" y="62"/>
                    </a:lnTo>
                    <a:lnTo>
                      <a:pt x="216" y="62"/>
                    </a:lnTo>
                    <a:lnTo>
                      <a:pt x="226" y="82"/>
                    </a:lnTo>
                    <a:lnTo>
                      <a:pt x="234" y="88"/>
                    </a:lnTo>
                    <a:lnTo>
                      <a:pt x="242" y="96"/>
                    </a:lnTo>
                    <a:lnTo>
                      <a:pt x="244" y="110"/>
                    </a:lnTo>
                    <a:lnTo>
                      <a:pt x="248" y="118"/>
                    </a:lnTo>
                    <a:lnTo>
                      <a:pt x="256" y="128"/>
                    </a:lnTo>
                    <a:lnTo>
                      <a:pt x="260" y="132"/>
                    </a:lnTo>
                    <a:lnTo>
                      <a:pt x="282" y="158"/>
                    </a:lnTo>
                    <a:lnTo>
                      <a:pt x="290" y="160"/>
                    </a:lnTo>
                    <a:lnTo>
                      <a:pt x="302" y="164"/>
                    </a:lnTo>
                    <a:lnTo>
                      <a:pt x="308" y="166"/>
                    </a:lnTo>
                    <a:lnTo>
                      <a:pt x="326" y="164"/>
                    </a:lnTo>
                    <a:lnTo>
                      <a:pt x="330" y="172"/>
                    </a:lnTo>
                    <a:lnTo>
                      <a:pt x="330" y="186"/>
                    </a:lnTo>
                    <a:lnTo>
                      <a:pt x="322" y="204"/>
                    </a:lnTo>
                    <a:lnTo>
                      <a:pt x="306" y="208"/>
                    </a:lnTo>
                    <a:lnTo>
                      <a:pt x="290" y="216"/>
                    </a:lnTo>
                    <a:lnTo>
                      <a:pt x="274" y="226"/>
                    </a:lnTo>
                    <a:lnTo>
                      <a:pt x="258" y="224"/>
                    </a:lnTo>
                    <a:lnTo>
                      <a:pt x="226" y="230"/>
                    </a:lnTo>
                    <a:lnTo>
                      <a:pt x="200" y="254"/>
                    </a:lnTo>
                    <a:lnTo>
                      <a:pt x="170" y="248"/>
                    </a:lnTo>
                    <a:lnTo>
                      <a:pt x="136" y="250"/>
                    </a:lnTo>
                    <a:lnTo>
                      <a:pt x="128" y="268"/>
                    </a:lnTo>
                    <a:lnTo>
                      <a:pt x="120" y="250"/>
                    </a:lnTo>
                    <a:lnTo>
                      <a:pt x="106" y="232"/>
                    </a:lnTo>
                    <a:lnTo>
                      <a:pt x="96" y="212"/>
                    </a:lnTo>
                    <a:lnTo>
                      <a:pt x="88" y="202"/>
                    </a:lnTo>
                    <a:lnTo>
                      <a:pt x="76" y="200"/>
                    </a:lnTo>
                    <a:lnTo>
                      <a:pt x="68" y="184"/>
                    </a:lnTo>
                    <a:lnTo>
                      <a:pt x="68" y="160"/>
                    </a:lnTo>
                    <a:lnTo>
                      <a:pt x="56" y="142"/>
                    </a:lnTo>
                    <a:lnTo>
                      <a:pt x="42" y="136"/>
                    </a:lnTo>
                    <a:lnTo>
                      <a:pt x="38" y="126"/>
                    </a:lnTo>
                    <a:lnTo>
                      <a:pt x="38" y="114"/>
                    </a:lnTo>
                    <a:lnTo>
                      <a:pt x="18" y="90"/>
                    </a:lnTo>
                    <a:lnTo>
                      <a:pt x="8" y="70"/>
                    </a:lnTo>
                    <a:lnTo>
                      <a:pt x="0"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5" name="Freeform 241"/>
              <p:cNvSpPr>
                <a:spLocks/>
              </p:cNvSpPr>
              <p:nvPr/>
            </p:nvSpPr>
            <p:spPr bwMode="auto">
              <a:xfrm>
                <a:off x="7757655" y="3027969"/>
                <a:ext cx="845393" cy="893259"/>
              </a:xfrm>
              <a:custGeom>
                <a:avLst/>
                <a:gdLst/>
                <a:ahLst/>
                <a:cxnLst>
                  <a:cxn ang="0">
                    <a:pos x="14" y="196"/>
                  </a:cxn>
                  <a:cxn ang="0">
                    <a:pos x="40" y="196"/>
                  </a:cxn>
                  <a:cxn ang="0">
                    <a:pos x="24" y="158"/>
                  </a:cxn>
                  <a:cxn ang="0">
                    <a:pos x="26" y="136"/>
                  </a:cxn>
                  <a:cxn ang="0">
                    <a:pos x="54" y="138"/>
                  </a:cxn>
                  <a:cxn ang="0">
                    <a:pos x="106" y="62"/>
                  </a:cxn>
                  <a:cxn ang="0">
                    <a:pos x="118" y="22"/>
                  </a:cxn>
                  <a:cxn ang="0">
                    <a:pos x="152" y="2"/>
                  </a:cxn>
                  <a:cxn ang="0">
                    <a:pos x="166" y="30"/>
                  </a:cxn>
                  <a:cxn ang="0">
                    <a:pos x="176" y="56"/>
                  </a:cxn>
                  <a:cxn ang="0">
                    <a:pos x="162" y="76"/>
                  </a:cxn>
                  <a:cxn ang="0">
                    <a:pos x="188" y="106"/>
                  </a:cxn>
                  <a:cxn ang="0">
                    <a:pos x="232" y="144"/>
                  </a:cxn>
                  <a:cxn ang="0">
                    <a:pos x="286" y="164"/>
                  </a:cxn>
                  <a:cxn ang="0">
                    <a:pos x="328" y="138"/>
                  </a:cxn>
                  <a:cxn ang="0">
                    <a:pos x="336" y="156"/>
                  </a:cxn>
                  <a:cxn ang="0">
                    <a:pos x="378" y="148"/>
                  </a:cxn>
                  <a:cxn ang="0">
                    <a:pos x="394" y="122"/>
                  </a:cxn>
                  <a:cxn ang="0">
                    <a:pos x="434" y="114"/>
                  </a:cxn>
                  <a:cxn ang="0">
                    <a:pos x="460" y="128"/>
                  </a:cxn>
                  <a:cxn ang="0">
                    <a:pos x="440" y="148"/>
                  </a:cxn>
                  <a:cxn ang="0">
                    <a:pos x="414" y="182"/>
                  </a:cxn>
                  <a:cxn ang="0">
                    <a:pos x="390" y="232"/>
                  </a:cxn>
                  <a:cxn ang="0">
                    <a:pos x="382" y="222"/>
                  </a:cxn>
                  <a:cxn ang="0">
                    <a:pos x="370" y="220"/>
                  </a:cxn>
                  <a:cxn ang="0">
                    <a:pos x="366" y="202"/>
                  </a:cxn>
                  <a:cxn ang="0">
                    <a:pos x="378" y="184"/>
                  </a:cxn>
                  <a:cxn ang="0">
                    <a:pos x="328" y="168"/>
                  </a:cxn>
                  <a:cxn ang="0">
                    <a:pos x="318" y="174"/>
                  </a:cxn>
                  <a:cxn ang="0">
                    <a:pos x="316" y="196"/>
                  </a:cxn>
                  <a:cxn ang="0">
                    <a:pos x="328" y="236"/>
                  </a:cxn>
                  <a:cxn ang="0">
                    <a:pos x="290" y="262"/>
                  </a:cxn>
                  <a:cxn ang="0">
                    <a:pos x="258" y="290"/>
                  </a:cxn>
                  <a:cxn ang="0">
                    <a:pos x="218" y="320"/>
                  </a:cxn>
                  <a:cxn ang="0">
                    <a:pos x="202" y="340"/>
                  </a:cxn>
                  <a:cxn ang="0">
                    <a:pos x="188" y="368"/>
                  </a:cxn>
                  <a:cxn ang="0">
                    <a:pos x="180" y="404"/>
                  </a:cxn>
                  <a:cxn ang="0">
                    <a:pos x="170" y="446"/>
                  </a:cxn>
                  <a:cxn ang="0">
                    <a:pos x="148" y="464"/>
                  </a:cxn>
                  <a:cxn ang="0">
                    <a:pos x="126" y="428"/>
                  </a:cxn>
                  <a:cxn ang="0">
                    <a:pos x="80" y="330"/>
                  </a:cxn>
                  <a:cxn ang="0">
                    <a:pos x="74" y="254"/>
                  </a:cxn>
                  <a:cxn ang="0">
                    <a:pos x="60" y="234"/>
                  </a:cxn>
                  <a:cxn ang="0">
                    <a:pos x="38" y="260"/>
                  </a:cxn>
                  <a:cxn ang="0">
                    <a:pos x="10" y="232"/>
                  </a:cxn>
                  <a:cxn ang="0">
                    <a:pos x="24" y="222"/>
                  </a:cxn>
                  <a:cxn ang="0">
                    <a:pos x="0" y="208"/>
                  </a:cxn>
                </a:cxnLst>
                <a:rect l="0" t="0" r="r" b="b"/>
                <a:pathLst>
                  <a:path w="460" h="464">
                    <a:moveTo>
                      <a:pt x="0" y="208"/>
                    </a:moveTo>
                    <a:lnTo>
                      <a:pt x="6" y="196"/>
                    </a:lnTo>
                    <a:lnTo>
                      <a:pt x="14" y="196"/>
                    </a:lnTo>
                    <a:lnTo>
                      <a:pt x="22" y="202"/>
                    </a:lnTo>
                    <a:lnTo>
                      <a:pt x="26" y="196"/>
                    </a:lnTo>
                    <a:lnTo>
                      <a:pt x="40" y="196"/>
                    </a:lnTo>
                    <a:lnTo>
                      <a:pt x="40" y="186"/>
                    </a:lnTo>
                    <a:lnTo>
                      <a:pt x="28" y="172"/>
                    </a:lnTo>
                    <a:lnTo>
                      <a:pt x="24" y="158"/>
                    </a:lnTo>
                    <a:lnTo>
                      <a:pt x="16" y="158"/>
                    </a:lnTo>
                    <a:lnTo>
                      <a:pt x="16" y="148"/>
                    </a:lnTo>
                    <a:lnTo>
                      <a:pt x="26" y="136"/>
                    </a:lnTo>
                    <a:lnTo>
                      <a:pt x="34" y="136"/>
                    </a:lnTo>
                    <a:lnTo>
                      <a:pt x="42" y="140"/>
                    </a:lnTo>
                    <a:lnTo>
                      <a:pt x="54" y="138"/>
                    </a:lnTo>
                    <a:lnTo>
                      <a:pt x="98" y="82"/>
                    </a:lnTo>
                    <a:lnTo>
                      <a:pt x="100" y="68"/>
                    </a:lnTo>
                    <a:lnTo>
                      <a:pt x="106" y="62"/>
                    </a:lnTo>
                    <a:lnTo>
                      <a:pt x="90" y="48"/>
                    </a:lnTo>
                    <a:lnTo>
                      <a:pt x="88" y="18"/>
                    </a:lnTo>
                    <a:lnTo>
                      <a:pt x="118" y="22"/>
                    </a:lnTo>
                    <a:lnTo>
                      <a:pt x="134" y="18"/>
                    </a:lnTo>
                    <a:lnTo>
                      <a:pt x="140" y="0"/>
                    </a:lnTo>
                    <a:lnTo>
                      <a:pt x="152" y="2"/>
                    </a:lnTo>
                    <a:lnTo>
                      <a:pt x="154" y="16"/>
                    </a:lnTo>
                    <a:lnTo>
                      <a:pt x="164" y="22"/>
                    </a:lnTo>
                    <a:lnTo>
                      <a:pt x="166" y="30"/>
                    </a:lnTo>
                    <a:lnTo>
                      <a:pt x="166" y="40"/>
                    </a:lnTo>
                    <a:lnTo>
                      <a:pt x="178" y="48"/>
                    </a:lnTo>
                    <a:lnTo>
                      <a:pt x="176" y="56"/>
                    </a:lnTo>
                    <a:lnTo>
                      <a:pt x="166" y="58"/>
                    </a:lnTo>
                    <a:lnTo>
                      <a:pt x="162" y="68"/>
                    </a:lnTo>
                    <a:lnTo>
                      <a:pt x="162" y="76"/>
                    </a:lnTo>
                    <a:lnTo>
                      <a:pt x="188" y="88"/>
                    </a:lnTo>
                    <a:lnTo>
                      <a:pt x="200" y="98"/>
                    </a:lnTo>
                    <a:lnTo>
                      <a:pt x="188" y="106"/>
                    </a:lnTo>
                    <a:lnTo>
                      <a:pt x="184" y="122"/>
                    </a:lnTo>
                    <a:lnTo>
                      <a:pt x="204" y="128"/>
                    </a:lnTo>
                    <a:lnTo>
                      <a:pt x="232" y="144"/>
                    </a:lnTo>
                    <a:lnTo>
                      <a:pt x="256" y="146"/>
                    </a:lnTo>
                    <a:lnTo>
                      <a:pt x="272" y="158"/>
                    </a:lnTo>
                    <a:lnTo>
                      <a:pt x="286" y="164"/>
                    </a:lnTo>
                    <a:lnTo>
                      <a:pt x="314" y="162"/>
                    </a:lnTo>
                    <a:lnTo>
                      <a:pt x="312" y="138"/>
                    </a:lnTo>
                    <a:lnTo>
                      <a:pt x="328" y="138"/>
                    </a:lnTo>
                    <a:lnTo>
                      <a:pt x="328" y="146"/>
                    </a:lnTo>
                    <a:lnTo>
                      <a:pt x="330" y="152"/>
                    </a:lnTo>
                    <a:lnTo>
                      <a:pt x="336" y="156"/>
                    </a:lnTo>
                    <a:lnTo>
                      <a:pt x="344" y="158"/>
                    </a:lnTo>
                    <a:lnTo>
                      <a:pt x="374" y="154"/>
                    </a:lnTo>
                    <a:lnTo>
                      <a:pt x="378" y="148"/>
                    </a:lnTo>
                    <a:lnTo>
                      <a:pt x="374" y="138"/>
                    </a:lnTo>
                    <a:lnTo>
                      <a:pt x="384" y="136"/>
                    </a:lnTo>
                    <a:lnTo>
                      <a:pt x="394" y="122"/>
                    </a:lnTo>
                    <a:lnTo>
                      <a:pt x="406" y="122"/>
                    </a:lnTo>
                    <a:lnTo>
                      <a:pt x="412" y="114"/>
                    </a:lnTo>
                    <a:lnTo>
                      <a:pt x="434" y="114"/>
                    </a:lnTo>
                    <a:lnTo>
                      <a:pt x="444" y="112"/>
                    </a:lnTo>
                    <a:lnTo>
                      <a:pt x="444" y="126"/>
                    </a:lnTo>
                    <a:lnTo>
                      <a:pt x="460" y="128"/>
                    </a:lnTo>
                    <a:lnTo>
                      <a:pt x="454" y="138"/>
                    </a:lnTo>
                    <a:lnTo>
                      <a:pt x="454" y="148"/>
                    </a:lnTo>
                    <a:lnTo>
                      <a:pt x="440" y="148"/>
                    </a:lnTo>
                    <a:lnTo>
                      <a:pt x="424" y="162"/>
                    </a:lnTo>
                    <a:lnTo>
                      <a:pt x="422" y="174"/>
                    </a:lnTo>
                    <a:lnTo>
                      <a:pt x="414" y="182"/>
                    </a:lnTo>
                    <a:lnTo>
                      <a:pt x="410" y="202"/>
                    </a:lnTo>
                    <a:lnTo>
                      <a:pt x="396" y="204"/>
                    </a:lnTo>
                    <a:lnTo>
                      <a:pt x="390" y="232"/>
                    </a:lnTo>
                    <a:lnTo>
                      <a:pt x="384" y="238"/>
                    </a:lnTo>
                    <a:lnTo>
                      <a:pt x="382" y="232"/>
                    </a:lnTo>
                    <a:lnTo>
                      <a:pt x="382" y="222"/>
                    </a:lnTo>
                    <a:lnTo>
                      <a:pt x="384" y="210"/>
                    </a:lnTo>
                    <a:lnTo>
                      <a:pt x="374" y="208"/>
                    </a:lnTo>
                    <a:lnTo>
                      <a:pt x="370" y="220"/>
                    </a:lnTo>
                    <a:lnTo>
                      <a:pt x="362" y="216"/>
                    </a:lnTo>
                    <a:lnTo>
                      <a:pt x="362" y="208"/>
                    </a:lnTo>
                    <a:lnTo>
                      <a:pt x="366" y="202"/>
                    </a:lnTo>
                    <a:lnTo>
                      <a:pt x="370" y="200"/>
                    </a:lnTo>
                    <a:lnTo>
                      <a:pt x="378" y="196"/>
                    </a:lnTo>
                    <a:lnTo>
                      <a:pt x="378" y="184"/>
                    </a:lnTo>
                    <a:lnTo>
                      <a:pt x="344" y="184"/>
                    </a:lnTo>
                    <a:lnTo>
                      <a:pt x="338" y="172"/>
                    </a:lnTo>
                    <a:lnTo>
                      <a:pt x="328" y="168"/>
                    </a:lnTo>
                    <a:lnTo>
                      <a:pt x="324" y="162"/>
                    </a:lnTo>
                    <a:lnTo>
                      <a:pt x="318" y="168"/>
                    </a:lnTo>
                    <a:lnTo>
                      <a:pt x="318" y="174"/>
                    </a:lnTo>
                    <a:lnTo>
                      <a:pt x="326" y="182"/>
                    </a:lnTo>
                    <a:lnTo>
                      <a:pt x="314" y="188"/>
                    </a:lnTo>
                    <a:lnTo>
                      <a:pt x="316" y="196"/>
                    </a:lnTo>
                    <a:lnTo>
                      <a:pt x="322" y="200"/>
                    </a:lnTo>
                    <a:lnTo>
                      <a:pt x="324" y="214"/>
                    </a:lnTo>
                    <a:lnTo>
                      <a:pt x="328" y="236"/>
                    </a:lnTo>
                    <a:lnTo>
                      <a:pt x="318" y="242"/>
                    </a:lnTo>
                    <a:lnTo>
                      <a:pt x="296" y="246"/>
                    </a:lnTo>
                    <a:lnTo>
                      <a:pt x="290" y="262"/>
                    </a:lnTo>
                    <a:lnTo>
                      <a:pt x="276" y="274"/>
                    </a:lnTo>
                    <a:lnTo>
                      <a:pt x="262" y="278"/>
                    </a:lnTo>
                    <a:lnTo>
                      <a:pt x="258" y="290"/>
                    </a:lnTo>
                    <a:lnTo>
                      <a:pt x="234" y="312"/>
                    </a:lnTo>
                    <a:lnTo>
                      <a:pt x="222" y="314"/>
                    </a:lnTo>
                    <a:lnTo>
                      <a:pt x="218" y="320"/>
                    </a:lnTo>
                    <a:lnTo>
                      <a:pt x="216" y="328"/>
                    </a:lnTo>
                    <a:lnTo>
                      <a:pt x="204" y="332"/>
                    </a:lnTo>
                    <a:lnTo>
                      <a:pt x="202" y="340"/>
                    </a:lnTo>
                    <a:lnTo>
                      <a:pt x="190" y="342"/>
                    </a:lnTo>
                    <a:lnTo>
                      <a:pt x="182" y="350"/>
                    </a:lnTo>
                    <a:lnTo>
                      <a:pt x="188" y="368"/>
                    </a:lnTo>
                    <a:lnTo>
                      <a:pt x="186" y="376"/>
                    </a:lnTo>
                    <a:lnTo>
                      <a:pt x="188" y="388"/>
                    </a:lnTo>
                    <a:lnTo>
                      <a:pt x="180" y="404"/>
                    </a:lnTo>
                    <a:lnTo>
                      <a:pt x="180" y="424"/>
                    </a:lnTo>
                    <a:lnTo>
                      <a:pt x="166" y="436"/>
                    </a:lnTo>
                    <a:lnTo>
                      <a:pt x="170" y="446"/>
                    </a:lnTo>
                    <a:lnTo>
                      <a:pt x="160" y="446"/>
                    </a:lnTo>
                    <a:lnTo>
                      <a:pt x="156" y="452"/>
                    </a:lnTo>
                    <a:lnTo>
                      <a:pt x="148" y="464"/>
                    </a:lnTo>
                    <a:lnTo>
                      <a:pt x="136" y="460"/>
                    </a:lnTo>
                    <a:lnTo>
                      <a:pt x="124" y="440"/>
                    </a:lnTo>
                    <a:lnTo>
                      <a:pt x="126" y="428"/>
                    </a:lnTo>
                    <a:lnTo>
                      <a:pt x="104" y="390"/>
                    </a:lnTo>
                    <a:lnTo>
                      <a:pt x="102" y="374"/>
                    </a:lnTo>
                    <a:lnTo>
                      <a:pt x="80" y="330"/>
                    </a:lnTo>
                    <a:lnTo>
                      <a:pt x="74" y="278"/>
                    </a:lnTo>
                    <a:lnTo>
                      <a:pt x="68" y="262"/>
                    </a:lnTo>
                    <a:lnTo>
                      <a:pt x="74" y="254"/>
                    </a:lnTo>
                    <a:lnTo>
                      <a:pt x="72" y="246"/>
                    </a:lnTo>
                    <a:lnTo>
                      <a:pt x="68" y="234"/>
                    </a:lnTo>
                    <a:lnTo>
                      <a:pt x="60" y="234"/>
                    </a:lnTo>
                    <a:lnTo>
                      <a:pt x="58" y="246"/>
                    </a:lnTo>
                    <a:lnTo>
                      <a:pt x="46" y="258"/>
                    </a:lnTo>
                    <a:lnTo>
                      <a:pt x="38" y="260"/>
                    </a:lnTo>
                    <a:lnTo>
                      <a:pt x="24" y="252"/>
                    </a:lnTo>
                    <a:lnTo>
                      <a:pt x="20" y="244"/>
                    </a:lnTo>
                    <a:lnTo>
                      <a:pt x="10" y="232"/>
                    </a:lnTo>
                    <a:lnTo>
                      <a:pt x="26" y="232"/>
                    </a:lnTo>
                    <a:lnTo>
                      <a:pt x="32" y="224"/>
                    </a:lnTo>
                    <a:lnTo>
                      <a:pt x="24" y="222"/>
                    </a:lnTo>
                    <a:lnTo>
                      <a:pt x="10" y="222"/>
                    </a:lnTo>
                    <a:lnTo>
                      <a:pt x="4" y="216"/>
                    </a:lnTo>
                    <a:lnTo>
                      <a:pt x="0" y="2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6" name="Freeform 125"/>
              <p:cNvSpPr>
                <a:spLocks/>
              </p:cNvSpPr>
              <p:nvPr/>
            </p:nvSpPr>
            <p:spPr bwMode="auto">
              <a:xfrm>
                <a:off x="6244421" y="4851241"/>
                <a:ext cx="477831" cy="419678"/>
              </a:xfrm>
              <a:custGeom>
                <a:avLst/>
                <a:gdLst/>
                <a:ahLst/>
                <a:cxnLst>
                  <a:cxn ang="0">
                    <a:pos x="0" y="108"/>
                  </a:cxn>
                  <a:cxn ang="0">
                    <a:pos x="2" y="104"/>
                  </a:cxn>
                  <a:cxn ang="0">
                    <a:pos x="6" y="102"/>
                  </a:cxn>
                  <a:cxn ang="0">
                    <a:pos x="8" y="102"/>
                  </a:cxn>
                  <a:cxn ang="0">
                    <a:pos x="14" y="110"/>
                  </a:cxn>
                  <a:cxn ang="0">
                    <a:pos x="22" y="114"/>
                  </a:cxn>
                  <a:cxn ang="0">
                    <a:pos x="38" y="114"/>
                  </a:cxn>
                  <a:cxn ang="0">
                    <a:pos x="54" y="104"/>
                  </a:cxn>
                  <a:cxn ang="0">
                    <a:pos x="54" y="46"/>
                  </a:cxn>
                  <a:cxn ang="0">
                    <a:pos x="66" y="58"/>
                  </a:cxn>
                  <a:cxn ang="0">
                    <a:pos x="66" y="78"/>
                  </a:cxn>
                  <a:cxn ang="0">
                    <a:pos x="82" y="78"/>
                  </a:cxn>
                  <a:cxn ang="0">
                    <a:pos x="96" y="66"/>
                  </a:cxn>
                  <a:cxn ang="0">
                    <a:pos x="100" y="54"/>
                  </a:cxn>
                  <a:cxn ang="0">
                    <a:pos x="110" y="54"/>
                  </a:cxn>
                  <a:cxn ang="0">
                    <a:pos x="120" y="62"/>
                  </a:cxn>
                  <a:cxn ang="0">
                    <a:pos x="140" y="60"/>
                  </a:cxn>
                  <a:cxn ang="0">
                    <a:pos x="148" y="46"/>
                  </a:cxn>
                  <a:cxn ang="0">
                    <a:pos x="186" y="6"/>
                  </a:cxn>
                  <a:cxn ang="0">
                    <a:pos x="196" y="6"/>
                  </a:cxn>
                  <a:cxn ang="0">
                    <a:pos x="198" y="0"/>
                  </a:cxn>
                  <a:cxn ang="0">
                    <a:pos x="228" y="2"/>
                  </a:cxn>
                  <a:cxn ang="0">
                    <a:pos x="236" y="8"/>
                  </a:cxn>
                  <a:cxn ang="0">
                    <a:pos x="244" y="32"/>
                  </a:cxn>
                  <a:cxn ang="0">
                    <a:pos x="244" y="68"/>
                  </a:cxn>
                  <a:cxn ang="0">
                    <a:pos x="244" y="78"/>
                  </a:cxn>
                  <a:cxn ang="0">
                    <a:pos x="260" y="80"/>
                  </a:cxn>
                  <a:cxn ang="0">
                    <a:pos x="254" y="90"/>
                  </a:cxn>
                  <a:cxn ang="0">
                    <a:pos x="254" y="104"/>
                  </a:cxn>
                  <a:cxn ang="0">
                    <a:pos x="246" y="110"/>
                  </a:cxn>
                  <a:cxn ang="0">
                    <a:pos x="230" y="130"/>
                  </a:cxn>
                  <a:cxn ang="0">
                    <a:pos x="224" y="142"/>
                  </a:cxn>
                  <a:cxn ang="0">
                    <a:pos x="210" y="160"/>
                  </a:cxn>
                  <a:cxn ang="0">
                    <a:pos x="188" y="176"/>
                  </a:cxn>
                  <a:cxn ang="0">
                    <a:pos x="164" y="198"/>
                  </a:cxn>
                  <a:cxn ang="0">
                    <a:pos x="142" y="202"/>
                  </a:cxn>
                  <a:cxn ang="0">
                    <a:pos x="128" y="208"/>
                  </a:cxn>
                  <a:cxn ang="0">
                    <a:pos x="110" y="206"/>
                  </a:cxn>
                  <a:cxn ang="0">
                    <a:pos x="88" y="206"/>
                  </a:cxn>
                  <a:cxn ang="0">
                    <a:pos x="70" y="212"/>
                  </a:cxn>
                  <a:cxn ang="0">
                    <a:pos x="50" y="218"/>
                  </a:cxn>
                  <a:cxn ang="0">
                    <a:pos x="34" y="210"/>
                  </a:cxn>
                  <a:cxn ang="0">
                    <a:pos x="28" y="198"/>
                  </a:cxn>
                  <a:cxn ang="0">
                    <a:pos x="20" y="184"/>
                  </a:cxn>
                  <a:cxn ang="0">
                    <a:pos x="30" y="172"/>
                  </a:cxn>
                  <a:cxn ang="0">
                    <a:pos x="22" y="158"/>
                  </a:cxn>
                  <a:cxn ang="0">
                    <a:pos x="12" y="144"/>
                  </a:cxn>
                  <a:cxn ang="0">
                    <a:pos x="6" y="122"/>
                  </a:cxn>
                  <a:cxn ang="0">
                    <a:pos x="0" y="108"/>
                  </a:cxn>
                </a:cxnLst>
                <a:rect l="0" t="0" r="r" b="b"/>
                <a:pathLst>
                  <a:path w="260" h="218">
                    <a:moveTo>
                      <a:pt x="0" y="108"/>
                    </a:moveTo>
                    <a:lnTo>
                      <a:pt x="2" y="104"/>
                    </a:lnTo>
                    <a:lnTo>
                      <a:pt x="6" y="102"/>
                    </a:lnTo>
                    <a:lnTo>
                      <a:pt x="8" y="102"/>
                    </a:lnTo>
                    <a:lnTo>
                      <a:pt x="14" y="110"/>
                    </a:lnTo>
                    <a:lnTo>
                      <a:pt x="22" y="114"/>
                    </a:lnTo>
                    <a:lnTo>
                      <a:pt x="38" y="114"/>
                    </a:lnTo>
                    <a:lnTo>
                      <a:pt x="54" y="104"/>
                    </a:lnTo>
                    <a:lnTo>
                      <a:pt x="54" y="46"/>
                    </a:lnTo>
                    <a:lnTo>
                      <a:pt x="66" y="58"/>
                    </a:lnTo>
                    <a:lnTo>
                      <a:pt x="66" y="78"/>
                    </a:lnTo>
                    <a:lnTo>
                      <a:pt x="82" y="78"/>
                    </a:lnTo>
                    <a:lnTo>
                      <a:pt x="96" y="66"/>
                    </a:lnTo>
                    <a:lnTo>
                      <a:pt x="100" y="54"/>
                    </a:lnTo>
                    <a:lnTo>
                      <a:pt x="110" y="54"/>
                    </a:lnTo>
                    <a:lnTo>
                      <a:pt x="120" y="62"/>
                    </a:lnTo>
                    <a:lnTo>
                      <a:pt x="140" y="60"/>
                    </a:lnTo>
                    <a:lnTo>
                      <a:pt x="148" y="46"/>
                    </a:lnTo>
                    <a:lnTo>
                      <a:pt x="186" y="6"/>
                    </a:lnTo>
                    <a:lnTo>
                      <a:pt x="196" y="6"/>
                    </a:lnTo>
                    <a:lnTo>
                      <a:pt x="198" y="0"/>
                    </a:lnTo>
                    <a:lnTo>
                      <a:pt x="228" y="2"/>
                    </a:lnTo>
                    <a:lnTo>
                      <a:pt x="236" y="8"/>
                    </a:lnTo>
                    <a:lnTo>
                      <a:pt x="244" y="32"/>
                    </a:lnTo>
                    <a:lnTo>
                      <a:pt x="244" y="68"/>
                    </a:lnTo>
                    <a:lnTo>
                      <a:pt x="244" y="78"/>
                    </a:lnTo>
                    <a:lnTo>
                      <a:pt x="260" y="80"/>
                    </a:lnTo>
                    <a:lnTo>
                      <a:pt x="254" y="90"/>
                    </a:lnTo>
                    <a:lnTo>
                      <a:pt x="254" y="104"/>
                    </a:lnTo>
                    <a:lnTo>
                      <a:pt x="246" y="110"/>
                    </a:lnTo>
                    <a:lnTo>
                      <a:pt x="230" y="130"/>
                    </a:lnTo>
                    <a:lnTo>
                      <a:pt x="224" y="142"/>
                    </a:lnTo>
                    <a:lnTo>
                      <a:pt x="210" y="160"/>
                    </a:lnTo>
                    <a:lnTo>
                      <a:pt x="188" y="176"/>
                    </a:lnTo>
                    <a:lnTo>
                      <a:pt x="164" y="198"/>
                    </a:lnTo>
                    <a:lnTo>
                      <a:pt x="142" y="202"/>
                    </a:lnTo>
                    <a:lnTo>
                      <a:pt x="128" y="208"/>
                    </a:lnTo>
                    <a:lnTo>
                      <a:pt x="110" y="206"/>
                    </a:lnTo>
                    <a:lnTo>
                      <a:pt x="88" y="206"/>
                    </a:lnTo>
                    <a:lnTo>
                      <a:pt x="70" y="212"/>
                    </a:lnTo>
                    <a:lnTo>
                      <a:pt x="50" y="218"/>
                    </a:lnTo>
                    <a:lnTo>
                      <a:pt x="34" y="210"/>
                    </a:lnTo>
                    <a:lnTo>
                      <a:pt x="28" y="198"/>
                    </a:lnTo>
                    <a:lnTo>
                      <a:pt x="20" y="184"/>
                    </a:lnTo>
                    <a:lnTo>
                      <a:pt x="30" y="172"/>
                    </a:lnTo>
                    <a:lnTo>
                      <a:pt x="22" y="158"/>
                    </a:lnTo>
                    <a:lnTo>
                      <a:pt x="12" y="144"/>
                    </a:lnTo>
                    <a:lnTo>
                      <a:pt x="6" y="122"/>
                    </a:lnTo>
                    <a:lnTo>
                      <a:pt x="0" y="1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 name="Freeform 204"/>
              <p:cNvSpPr>
                <a:spLocks/>
              </p:cNvSpPr>
              <p:nvPr/>
            </p:nvSpPr>
            <p:spPr bwMode="auto">
              <a:xfrm>
                <a:off x="6562535" y="1120280"/>
                <a:ext cx="4741552" cy="1713363"/>
              </a:xfrm>
              <a:custGeom>
                <a:avLst/>
                <a:gdLst/>
                <a:ahLst/>
                <a:cxnLst>
                  <a:cxn ang="0">
                    <a:pos x="336" y="878"/>
                  </a:cxn>
                  <a:cxn ang="0">
                    <a:pos x="254" y="858"/>
                  </a:cxn>
                  <a:cxn ang="0">
                    <a:pos x="174" y="796"/>
                  </a:cxn>
                  <a:cxn ang="0">
                    <a:pos x="164" y="716"/>
                  </a:cxn>
                  <a:cxn ang="0">
                    <a:pos x="72" y="674"/>
                  </a:cxn>
                  <a:cxn ang="0">
                    <a:pos x="14" y="584"/>
                  </a:cxn>
                  <a:cxn ang="0">
                    <a:pos x="22" y="486"/>
                  </a:cxn>
                  <a:cxn ang="0">
                    <a:pos x="34" y="336"/>
                  </a:cxn>
                  <a:cxn ang="0">
                    <a:pos x="80" y="244"/>
                  </a:cxn>
                  <a:cxn ang="0">
                    <a:pos x="172" y="348"/>
                  </a:cxn>
                  <a:cxn ang="0">
                    <a:pos x="122" y="386"/>
                  </a:cxn>
                  <a:cxn ang="0">
                    <a:pos x="180" y="380"/>
                  </a:cxn>
                  <a:cxn ang="0">
                    <a:pos x="262" y="310"/>
                  </a:cxn>
                  <a:cxn ang="0">
                    <a:pos x="318" y="326"/>
                  </a:cxn>
                  <a:cxn ang="0">
                    <a:pos x="476" y="278"/>
                  </a:cxn>
                  <a:cxn ang="0">
                    <a:pos x="498" y="226"/>
                  </a:cxn>
                  <a:cxn ang="0">
                    <a:pos x="626" y="246"/>
                  </a:cxn>
                  <a:cxn ang="0">
                    <a:pos x="716" y="182"/>
                  </a:cxn>
                  <a:cxn ang="0">
                    <a:pos x="666" y="324"/>
                  </a:cxn>
                  <a:cxn ang="0">
                    <a:pos x="778" y="270"/>
                  </a:cxn>
                  <a:cxn ang="0">
                    <a:pos x="734" y="204"/>
                  </a:cxn>
                  <a:cxn ang="0">
                    <a:pos x="780" y="204"/>
                  </a:cxn>
                  <a:cxn ang="0">
                    <a:pos x="798" y="162"/>
                  </a:cxn>
                  <a:cxn ang="0">
                    <a:pos x="946" y="120"/>
                  </a:cxn>
                  <a:cxn ang="0">
                    <a:pos x="1230" y="2"/>
                  </a:cxn>
                  <a:cxn ang="0">
                    <a:pos x="1326" y="102"/>
                  </a:cxn>
                  <a:cxn ang="0">
                    <a:pos x="1336" y="122"/>
                  </a:cxn>
                  <a:cxn ang="0">
                    <a:pos x="1564" y="138"/>
                  </a:cxn>
                  <a:cxn ang="0">
                    <a:pos x="1720" y="190"/>
                  </a:cxn>
                  <a:cxn ang="0">
                    <a:pos x="1926" y="172"/>
                  </a:cxn>
                  <a:cxn ang="0">
                    <a:pos x="2108" y="246"/>
                  </a:cxn>
                  <a:cxn ang="0">
                    <a:pos x="2274" y="272"/>
                  </a:cxn>
                  <a:cxn ang="0">
                    <a:pos x="2442" y="276"/>
                  </a:cxn>
                  <a:cxn ang="0">
                    <a:pos x="2568" y="332"/>
                  </a:cxn>
                  <a:cxn ang="0">
                    <a:pos x="2446" y="360"/>
                  </a:cxn>
                  <a:cxn ang="0">
                    <a:pos x="2368" y="380"/>
                  </a:cxn>
                  <a:cxn ang="0">
                    <a:pos x="2306" y="464"/>
                  </a:cxn>
                  <a:cxn ang="0">
                    <a:pos x="2136" y="534"/>
                  </a:cxn>
                  <a:cxn ang="0">
                    <a:pos x="2104" y="634"/>
                  </a:cxn>
                  <a:cxn ang="0">
                    <a:pos x="2034" y="582"/>
                  </a:cxn>
                  <a:cxn ang="0">
                    <a:pos x="2166" y="430"/>
                  </a:cxn>
                  <a:cxn ang="0">
                    <a:pos x="2058" y="456"/>
                  </a:cxn>
                  <a:cxn ang="0">
                    <a:pos x="1966" y="504"/>
                  </a:cxn>
                  <a:cxn ang="0">
                    <a:pos x="1734" y="620"/>
                  </a:cxn>
                  <a:cxn ang="0">
                    <a:pos x="1794" y="728"/>
                  </a:cxn>
                  <a:cxn ang="0">
                    <a:pos x="1660" y="810"/>
                  </a:cxn>
                  <a:cxn ang="0">
                    <a:pos x="1666" y="764"/>
                  </a:cxn>
                  <a:cxn ang="0">
                    <a:pos x="1472" y="652"/>
                  </a:cxn>
                  <a:cxn ang="0">
                    <a:pos x="1418" y="718"/>
                  </a:cxn>
                  <a:cxn ang="0">
                    <a:pos x="1276" y="718"/>
                  </a:cxn>
                  <a:cxn ang="0">
                    <a:pos x="1132" y="674"/>
                  </a:cxn>
                  <a:cxn ang="0">
                    <a:pos x="1024" y="700"/>
                  </a:cxn>
                  <a:cxn ang="0">
                    <a:pos x="894" y="696"/>
                  </a:cxn>
                  <a:cxn ang="0">
                    <a:pos x="760" y="632"/>
                  </a:cxn>
                  <a:cxn ang="0">
                    <a:pos x="536" y="634"/>
                  </a:cxn>
                  <a:cxn ang="0">
                    <a:pos x="530" y="702"/>
                  </a:cxn>
                  <a:cxn ang="0">
                    <a:pos x="340" y="706"/>
                  </a:cxn>
                  <a:cxn ang="0">
                    <a:pos x="344" y="792"/>
                  </a:cxn>
                </a:cxnLst>
                <a:rect l="0" t="0" r="r" b="b"/>
                <a:pathLst>
                  <a:path w="2580" h="890">
                    <a:moveTo>
                      <a:pt x="344" y="792"/>
                    </a:moveTo>
                    <a:lnTo>
                      <a:pt x="328" y="804"/>
                    </a:lnTo>
                    <a:lnTo>
                      <a:pt x="318" y="810"/>
                    </a:lnTo>
                    <a:lnTo>
                      <a:pt x="314" y="818"/>
                    </a:lnTo>
                    <a:lnTo>
                      <a:pt x="306" y="828"/>
                    </a:lnTo>
                    <a:lnTo>
                      <a:pt x="314" y="834"/>
                    </a:lnTo>
                    <a:lnTo>
                      <a:pt x="320" y="844"/>
                    </a:lnTo>
                    <a:lnTo>
                      <a:pt x="322" y="862"/>
                    </a:lnTo>
                    <a:lnTo>
                      <a:pt x="336" y="878"/>
                    </a:lnTo>
                    <a:lnTo>
                      <a:pt x="326" y="888"/>
                    </a:lnTo>
                    <a:lnTo>
                      <a:pt x="322" y="890"/>
                    </a:lnTo>
                    <a:lnTo>
                      <a:pt x="306" y="878"/>
                    </a:lnTo>
                    <a:lnTo>
                      <a:pt x="300" y="876"/>
                    </a:lnTo>
                    <a:lnTo>
                      <a:pt x="290" y="866"/>
                    </a:lnTo>
                    <a:lnTo>
                      <a:pt x="280" y="860"/>
                    </a:lnTo>
                    <a:lnTo>
                      <a:pt x="270" y="862"/>
                    </a:lnTo>
                    <a:lnTo>
                      <a:pt x="264" y="862"/>
                    </a:lnTo>
                    <a:lnTo>
                      <a:pt x="254" y="858"/>
                    </a:lnTo>
                    <a:lnTo>
                      <a:pt x="240" y="850"/>
                    </a:lnTo>
                    <a:lnTo>
                      <a:pt x="232" y="850"/>
                    </a:lnTo>
                    <a:lnTo>
                      <a:pt x="222" y="852"/>
                    </a:lnTo>
                    <a:lnTo>
                      <a:pt x="210" y="844"/>
                    </a:lnTo>
                    <a:lnTo>
                      <a:pt x="198" y="846"/>
                    </a:lnTo>
                    <a:lnTo>
                      <a:pt x="172" y="828"/>
                    </a:lnTo>
                    <a:lnTo>
                      <a:pt x="158" y="822"/>
                    </a:lnTo>
                    <a:lnTo>
                      <a:pt x="162" y="808"/>
                    </a:lnTo>
                    <a:lnTo>
                      <a:pt x="174" y="796"/>
                    </a:lnTo>
                    <a:lnTo>
                      <a:pt x="172" y="786"/>
                    </a:lnTo>
                    <a:lnTo>
                      <a:pt x="188" y="776"/>
                    </a:lnTo>
                    <a:lnTo>
                      <a:pt x="170" y="774"/>
                    </a:lnTo>
                    <a:lnTo>
                      <a:pt x="172" y="766"/>
                    </a:lnTo>
                    <a:lnTo>
                      <a:pt x="182" y="762"/>
                    </a:lnTo>
                    <a:lnTo>
                      <a:pt x="198" y="758"/>
                    </a:lnTo>
                    <a:lnTo>
                      <a:pt x="200" y="726"/>
                    </a:lnTo>
                    <a:lnTo>
                      <a:pt x="184" y="716"/>
                    </a:lnTo>
                    <a:lnTo>
                      <a:pt x="164" y="716"/>
                    </a:lnTo>
                    <a:lnTo>
                      <a:pt x="162" y="710"/>
                    </a:lnTo>
                    <a:lnTo>
                      <a:pt x="130" y="708"/>
                    </a:lnTo>
                    <a:lnTo>
                      <a:pt x="126" y="694"/>
                    </a:lnTo>
                    <a:lnTo>
                      <a:pt x="108" y="690"/>
                    </a:lnTo>
                    <a:lnTo>
                      <a:pt x="110" y="678"/>
                    </a:lnTo>
                    <a:lnTo>
                      <a:pt x="106" y="668"/>
                    </a:lnTo>
                    <a:lnTo>
                      <a:pt x="82" y="668"/>
                    </a:lnTo>
                    <a:lnTo>
                      <a:pt x="78" y="672"/>
                    </a:lnTo>
                    <a:lnTo>
                      <a:pt x="72" y="674"/>
                    </a:lnTo>
                    <a:lnTo>
                      <a:pt x="64" y="670"/>
                    </a:lnTo>
                    <a:lnTo>
                      <a:pt x="64" y="650"/>
                    </a:lnTo>
                    <a:lnTo>
                      <a:pt x="82" y="650"/>
                    </a:lnTo>
                    <a:lnTo>
                      <a:pt x="84" y="648"/>
                    </a:lnTo>
                    <a:lnTo>
                      <a:pt x="56" y="618"/>
                    </a:lnTo>
                    <a:lnTo>
                      <a:pt x="52" y="596"/>
                    </a:lnTo>
                    <a:lnTo>
                      <a:pt x="32" y="594"/>
                    </a:lnTo>
                    <a:lnTo>
                      <a:pt x="32" y="588"/>
                    </a:lnTo>
                    <a:lnTo>
                      <a:pt x="14" y="584"/>
                    </a:lnTo>
                    <a:lnTo>
                      <a:pt x="10" y="578"/>
                    </a:lnTo>
                    <a:lnTo>
                      <a:pt x="6" y="562"/>
                    </a:lnTo>
                    <a:lnTo>
                      <a:pt x="0" y="550"/>
                    </a:lnTo>
                    <a:lnTo>
                      <a:pt x="2" y="538"/>
                    </a:lnTo>
                    <a:lnTo>
                      <a:pt x="2" y="522"/>
                    </a:lnTo>
                    <a:lnTo>
                      <a:pt x="8" y="510"/>
                    </a:lnTo>
                    <a:lnTo>
                      <a:pt x="26" y="496"/>
                    </a:lnTo>
                    <a:lnTo>
                      <a:pt x="40" y="494"/>
                    </a:lnTo>
                    <a:lnTo>
                      <a:pt x="22" y="486"/>
                    </a:lnTo>
                    <a:lnTo>
                      <a:pt x="12" y="474"/>
                    </a:lnTo>
                    <a:lnTo>
                      <a:pt x="56" y="438"/>
                    </a:lnTo>
                    <a:lnTo>
                      <a:pt x="64" y="424"/>
                    </a:lnTo>
                    <a:lnTo>
                      <a:pt x="40" y="406"/>
                    </a:lnTo>
                    <a:lnTo>
                      <a:pt x="50" y="396"/>
                    </a:lnTo>
                    <a:lnTo>
                      <a:pt x="42" y="382"/>
                    </a:lnTo>
                    <a:lnTo>
                      <a:pt x="32" y="372"/>
                    </a:lnTo>
                    <a:lnTo>
                      <a:pt x="40" y="352"/>
                    </a:lnTo>
                    <a:lnTo>
                      <a:pt x="34" y="336"/>
                    </a:lnTo>
                    <a:lnTo>
                      <a:pt x="24" y="318"/>
                    </a:lnTo>
                    <a:lnTo>
                      <a:pt x="40" y="302"/>
                    </a:lnTo>
                    <a:lnTo>
                      <a:pt x="16" y="288"/>
                    </a:lnTo>
                    <a:lnTo>
                      <a:pt x="20" y="266"/>
                    </a:lnTo>
                    <a:lnTo>
                      <a:pt x="30" y="256"/>
                    </a:lnTo>
                    <a:lnTo>
                      <a:pt x="40" y="254"/>
                    </a:lnTo>
                    <a:lnTo>
                      <a:pt x="40" y="248"/>
                    </a:lnTo>
                    <a:lnTo>
                      <a:pt x="62" y="244"/>
                    </a:lnTo>
                    <a:lnTo>
                      <a:pt x="80" y="244"/>
                    </a:lnTo>
                    <a:lnTo>
                      <a:pt x="86" y="254"/>
                    </a:lnTo>
                    <a:lnTo>
                      <a:pt x="96" y="258"/>
                    </a:lnTo>
                    <a:lnTo>
                      <a:pt x="134" y="260"/>
                    </a:lnTo>
                    <a:lnTo>
                      <a:pt x="162" y="274"/>
                    </a:lnTo>
                    <a:lnTo>
                      <a:pt x="188" y="290"/>
                    </a:lnTo>
                    <a:lnTo>
                      <a:pt x="218" y="306"/>
                    </a:lnTo>
                    <a:lnTo>
                      <a:pt x="220" y="324"/>
                    </a:lnTo>
                    <a:lnTo>
                      <a:pt x="202" y="340"/>
                    </a:lnTo>
                    <a:lnTo>
                      <a:pt x="172" y="348"/>
                    </a:lnTo>
                    <a:lnTo>
                      <a:pt x="146" y="338"/>
                    </a:lnTo>
                    <a:lnTo>
                      <a:pt x="116" y="332"/>
                    </a:lnTo>
                    <a:lnTo>
                      <a:pt x="94" y="324"/>
                    </a:lnTo>
                    <a:lnTo>
                      <a:pt x="76" y="316"/>
                    </a:lnTo>
                    <a:lnTo>
                      <a:pt x="90" y="334"/>
                    </a:lnTo>
                    <a:lnTo>
                      <a:pt x="106" y="342"/>
                    </a:lnTo>
                    <a:lnTo>
                      <a:pt x="114" y="348"/>
                    </a:lnTo>
                    <a:lnTo>
                      <a:pt x="116" y="360"/>
                    </a:lnTo>
                    <a:lnTo>
                      <a:pt x="122" y="386"/>
                    </a:lnTo>
                    <a:lnTo>
                      <a:pt x="132" y="388"/>
                    </a:lnTo>
                    <a:lnTo>
                      <a:pt x="148" y="402"/>
                    </a:lnTo>
                    <a:lnTo>
                      <a:pt x="168" y="402"/>
                    </a:lnTo>
                    <a:lnTo>
                      <a:pt x="170" y="392"/>
                    </a:lnTo>
                    <a:lnTo>
                      <a:pt x="158" y="388"/>
                    </a:lnTo>
                    <a:lnTo>
                      <a:pt x="148" y="376"/>
                    </a:lnTo>
                    <a:lnTo>
                      <a:pt x="156" y="366"/>
                    </a:lnTo>
                    <a:lnTo>
                      <a:pt x="168" y="376"/>
                    </a:lnTo>
                    <a:lnTo>
                      <a:pt x="180" y="380"/>
                    </a:lnTo>
                    <a:lnTo>
                      <a:pt x="206" y="386"/>
                    </a:lnTo>
                    <a:lnTo>
                      <a:pt x="206" y="376"/>
                    </a:lnTo>
                    <a:lnTo>
                      <a:pt x="196" y="364"/>
                    </a:lnTo>
                    <a:lnTo>
                      <a:pt x="208" y="352"/>
                    </a:lnTo>
                    <a:lnTo>
                      <a:pt x="226" y="342"/>
                    </a:lnTo>
                    <a:lnTo>
                      <a:pt x="236" y="334"/>
                    </a:lnTo>
                    <a:lnTo>
                      <a:pt x="264" y="342"/>
                    </a:lnTo>
                    <a:lnTo>
                      <a:pt x="270" y="318"/>
                    </a:lnTo>
                    <a:lnTo>
                      <a:pt x="262" y="310"/>
                    </a:lnTo>
                    <a:lnTo>
                      <a:pt x="266" y="288"/>
                    </a:lnTo>
                    <a:lnTo>
                      <a:pt x="258" y="280"/>
                    </a:lnTo>
                    <a:lnTo>
                      <a:pt x="292" y="278"/>
                    </a:lnTo>
                    <a:lnTo>
                      <a:pt x="304" y="292"/>
                    </a:lnTo>
                    <a:lnTo>
                      <a:pt x="304" y="300"/>
                    </a:lnTo>
                    <a:lnTo>
                      <a:pt x="288" y="300"/>
                    </a:lnTo>
                    <a:lnTo>
                      <a:pt x="278" y="310"/>
                    </a:lnTo>
                    <a:lnTo>
                      <a:pt x="294" y="324"/>
                    </a:lnTo>
                    <a:lnTo>
                      <a:pt x="318" y="326"/>
                    </a:lnTo>
                    <a:lnTo>
                      <a:pt x="328" y="302"/>
                    </a:lnTo>
                    <a:lnTo>
                      <a:pt x="386" y="280"/>
                    </a:lnTo>
                    <a:lnTo>
                      <a:pt x="396" y="282"/>
                    </a:lnTo>
                    <a:lnTo>
                      <a:pt x="408" y="270"/>
                    </a:lnTo>
                    <a:lnTo>
                      <a:pt x="420" y="266"/>
                    </a:lnTo>
                    <a:lnTo>
                      <a:pt x="416" y="284"/>
                    </a:lnTo>
                    <a:lnTo>
                      <a:pt x="436" y="284"/>
                    </a:lnTo>
                    <a:lnTo>
                      <a:pt x="440" y="276"/>
                    </a:lnTo>
                    <a:lnTo>
                      <a:pt x="476" y="278"/>
                    </a:lnTo>
                    <a:lnTo>
                      <a:pt x="500" y="264"/>
                    </a:lnTo>
                    <a:lnTo>
                      <a:pt x="504" y="274"/>
                    </a:lnTo>
                    <a:lnTo>
                      <a:pt x="502" y="282"/>
                    </a:lnTo>
                    <a:lnTo>
                      <a:pt x="512" y="282"/>
                    </a:lnTo>
                    <a:lnTo>
                      <a:pt x="516" y="274"/>
                    </a:lnTo>
                    <a:lnTo>
                      <a:pt x="532" y="264"/>
                    </a:lnTo>
                    <a:lnTo>
                      <a:pt x="520" y="248"/>
                    </a:lnTo>
                    <a:lnTo>
                      <a:pt x="498" y="240"/>
                    </a:lnTo>
                    <a:lnTo>
                      <a:pt x="498" y="226"/>
                    </a:lnTo>
                    <a:lnTo>
                      <a:pt x="506" y="224"/>
                    </a:lnTo>
                    <a:lnTo>
                      <a:pt x="526" y="242"/>
                    </a:lnTo>
                    <a:lnTo>
                      <a:pt x="558" y="244"/>
                    </a:lnTo>
                    <a:lnTo>
                      <a:pt x="592" y="256"/>
                    </a:lnTo>
                    <a:lnTo>
                      <a:pt x="620" y="268"/>
                    </a:lnTo>
                    <a:lnTo>
                      <a:pt x="650" y="284"/>
                    </a:lnTo>
                    <a:lnTo>
                      <a:pt x="658" y="270"/>
                    </a:lnTo>
                    <a:lnTo>
                      <a:pt x="644" y="256"/>
                    </a:lnTo>
                    <a:lnTo>
                      <a:pt x="626" y="246"/>
                    </a:lnTo>
                    <a:lnTo>
                      <a:pt x="626" y="236"/>
                    </a:lnTo>
                    <a:lnTo>
                      <a:pt x="634" y="216"/>
                    </a:lnTo>
                    <a:lnTo>
                      <a:pt x="624" y="210"/>
                    </a:lnTo>
                    <a:lnTo>
                      <a:pt x="626" y="204"/>
                    </a:lnTo>
                    <a:lnTo>
                      <a:pt x="650" y="186"/>
                    </a:lnTo>
                    <a:lnTo>
                      <a:pt x="666" y="154"/>
                    </a:lnTo>
                    <a:lnTo>
                      <a:pt x="716" y="158"/>
                    </a:lnTo>
                    <a:lnTo>
                      <a:pt x="720" y="164"/>
                    </a:lnTo>
                    <a:lnTo>
                      <a:pt x="716" y="182"/>
                    </a:lnTo>
                    <a:lnTo>
                      <a:pt x="706" y="198"/>
                    </a:lnTo>
                    <a:lnTo>
                      <a:pt x="716" y="206"/>
                    </a:lnTo>
                    <a:lnTo>
                      <a:pt x="720" y="224"/>
                    </a:lnTo>
                    <a:lnTo>
                      <a:pt x="716" y="268"/>
                    </a:lnTo>
                    <a:lnTo>
                      <a:pt x="732" y="280"/>
                    </a:lnTo>
                    <a:lnTo>
                      <a:pt x="724" y="298"/>
                    </a:lnTo>
                    <a:lnTo>
                      <a:pt x="696" y="322"/>
                    </a:lnTo>
                    <a:lnTo>
                      <a:pt x="682" y="328"/>
                    </a:lnTo>
                    <a:lnTo>
                      <a:pt x="666" y="324"/>
                    </a:lnTo>
                    <a:lnTo>
                      <a:pt x="658" y="328"/>
                    </a:lnTo>
                    <a:lnTo>
                      <a:pt x="670" y="336"/>
                    </a:lnTo>
                    <a:lnTo>
                      <a:pt x="688" y="340"/>
                    </a:lnTo>
                    <a:lnTo>
                      <a:pt x="706" y="342"/>
                    </a:lnTo>
                    <a:lnTo>
                      <a:pt x="726" y="326"/>
                    </a:lnTo>
                    <a:lnTo>
                      <a:pt x="754" y="298"/>
                    </a:lnTo>
                    <a:lnTo>
                      <a:pt x="746" y="282"/>
                    </a:lnTo>
                    <a:lnTo>
                      <a:pt x="756" y="266"/>
                    </a:lnTo>
                    <a:lnTo>
                      <a:pt x="778" y="270"/>
                    </a:lnTo>
                    <a:lnTo>
                      <a:pt x="788" y="280"/>
                    </a:lnTo>
                    <a:lnTo>
                      <a:pt x="792" y="296"/>
                    </a:lnTo>
                    <a:lnTo>
                      <a:pt x="806" y="284"/>
                    </a:lnTo>
                    <a:lnTo>
                      <a:pt x="798" y="268"/>
                    </a:lnTo>
                    <a:lnTo>
                      <a:pt x="778" y="262"/>
                    </a:lnTo>
                    <a:lnTo>
                      <a:pt x="736" y="260"/>
                    </a:lnTo>
                    <a:lnTo>
                      <a:pt x="736" y="240"/>
                    </a:lnTo>
                    <a:lnTo>
                      <a:pt x="744" y="220"/>
                    </a:lnTo>
                    <a:lnTo>
                      <a:pt x="734" y="204"/>
                    </a:lnTo>
                    <a:lnTo>
                      <a:pt x="728" y="192"/>
                    </a:lnTo>
                    <a:lnTo>
                      <a:pt x="740" y="180"/>
                    </a:lnTo>
                    <a:lnTo>
                      <a:pt x="754" y="174"/>
                    </a:lnTo>
                    <a:lnTo>
                      <a:pt x="756" y="158"/>
                    </a:lnTo>
                    <a:lnTo>
                      <a:pt x="764" y="158"/>
                    </a:lnTo>
                    <a:lnTo>
                      <a:pt x="766" y="176"/>
                    </a:lnTo>
                    <a:lnTo>
                      <a:pt x="760" y="190"/>
                    </a:lnTo>
                    <a:lnTo>
                      <a:pt x="764" y="200"/>
                    </a:lnTo>
                    <a:lnTo>
                      <a:pt x="780" y="204"/>
                    </a:lnTo>
                    <a:lnTo>
                      <a:pt x="804" y="210"/>
                    </a:lnTo>
                    <a:lnTo>
                      <a:pt x="816" y="210"/>
                    </a:lnTo>
                    <a:lnTo>
                      <a:pt x="802" y="200"/>
                    </a:lnTo>
                    <a:lnTo>
                      <a:pt x="782" y="194"/>
                    </a:lnTo>
                    <a:lnTo>
                      <a:pt x="774" y="182"/>
                    </a:lnTo>
                    <a:lnTo>
                      <a:pt x="786" y="178"/>
                    </a:lnTo>
                    <a:lnTo>
                      <a:pt x="806" y="182"/>
                    </a:lnTo>
                    <a:lnTo>
                      <a:pt x="792" y="166"/>
                    </a:lnTo>
                    <a:lnTo>
                      <a:pt x="798" y="162"/>
                    </a:lnTo>
                    <a:lnTo>
                      <a:pt x="832" y="172"/>
                    </a:lnTo>
                    <a:lnTo>
                      <a:pt x="852" y="188"/>
                    </a:lnTo>
                    <a:lnTo>
                      <a:pt x="880" y="188"/>
                    </a:lnTo>
                    <a:lnTo>
                      <a:pt x="866" y="174"/>
                    </a:lnTo>
                    <a:lnTo>
                      <a:pt x="848" y="160"/>
                    </a:lnTo>
                    <a:lnTo>
                      <a:pt x="842" y="138"/>
                    </a:lnTo>
                    <a:lnTo>
                      <a:pt x="854" y="130"/>
                    </a:lnTo>
                    <a:lnTo>
                      <a:pt x="900" y="128"/>
                    </a:lnTo>
                    <a:lnTo>
                      <a:pt x="946" y="120"/>
                    </a:lnTo>
                    <a:lnTo>
                      <a:pt x="934" y="98"/>
                    </a:lnTo>
                    <a:lnTo>
                      <a:pt x="972" y="80"/>
                    </a:lnTo>
                    <a:lnTo>
                      <a:pt x="1056" y="52"/>
                    </a:lnTo>
                    <a:lnTo>
                      <a:pt x="1092" y="48"/>
                    </a:lnTo>
                    <a:lnTo>
                      <a:pt x="1126" y="52"/>
                    </a:lnTo>
                    <a:lnTo>
                      <a:pt x="1176" y="36"/>
                    </a:lnTo>
                    <a:lnTo>
                      <a:pt x="1172" y="20"/>
                    </a:lnTo>
                    <a:lnTo>
                      <a:pt x="1196" y="0"/>
                    </a:lnTo>
                    <a:lnTo>
                      <a:pt x="1230" y="2"/>
                    </a:lnTo>
                    <a:lnTo>
                      <a:pt x="1248" y="8"/>
                    </a:lnTo>
                    <a:lnTo>
                      <a:pt x="1226" y="20"/>
                    </a:lnTo>
                    <a:lnTo>
                      <a:pt x="1268" y="22"/>
                    </a:lnTo>
                    <a:lnTo>
                      <a:pt x="1260" y="36"/>
                    </a:lnTo>
                    <a:lnTo>
                      <a:pt x="1336" y="34"/>
                    </a:lnTo>
                    <a:lnTo>
                      <a:pt x="1364" y="52"/>
                    </a:lnTo>
                    <a:lnTo>
                      <a:pt x="1368" y="64"/>
                    </a:lnTo>
                    <a:lnTo>
                      <a:pt x="1360" y="84"/>
                    </a:lnTo>
                    <a:lnTo>
                      <a:pt x="1326" y="102"/>
                    </a:lnTo>
                    <a:lnTo>
                      <a:pt x="1290" y="122"/>
                    </a:lnTo>
                    <a:lnTo>
                      <a:pt x="1240" y="150"/>
                    </a:lnTo>
                    <a:lnTo>
                      <a:pt x="1244" y="154"/>
                    </a:lnTo>
                    <a:lnTo>
                      <a:pt x="1266" y="146"/>
                    </a:lnTo>
                    <a:lnTo>
                      <a:pt x="1308" y="134"/>
                    </a:lnTo>
                    <a:lnTo>
                      <a:pt x="1306" y="126"/>
                    </a:lnTo>
                    <a:lnTo>
                      <a:pt x="1316" y="116"/>
                    </a:lnTo>
                    <a:lnTo>
                      <a:pt x="1332" y="112"/>
                    </a:lnTo>
                    <a:lnTo>
                      <a:pt x="1336" y="122"/>
                    </a:lnTo>
                    <a:lnTo>
                      <a:pt x="1348" y="126"/>
                    </a:lnTo>
                    <a:lnTo>
                      <a:pt x="1366" y="138"/>
                    </a:lnTo>
                    <a:lnTo>
                      <a:pt x="1376" y="132"/>
                    </a:lnTo>
                    <a:lnTo>
                      <a:pt x="1450" y="134"/>
                    </a:lnTo>
                    <a:lnTo>
                      <a:pt x="1450" y="144"/>
                    </a:lnTo>
                    <a:lnTo>
                      <a:pt x="1522" y="152"/>
                    </a:lnTo>
                    <a:lnTo>
                      <a:pt x="1530" y="126"/>
                    </a:lnTo>
                    <a:lnTo>
                      <a:pt x="1544" y="128"/>
                    </a:lnTo>
                    <a:lnTo>
                      <a:pt x="1564" y="138"/>
                    </a:lnTo>
                    <a:lnTo>
                      <a:pt x="1596" y="136"/>
                    </a:lnTo>
                    <a:lnTo>
                      <a:pt x="1614" y="156"/>
                    </a:lnTo>
                    <a:lnTo>
                      <a:pt x="1618" y="174"/>
                    </a:lnTo>
                    <a:lnTo>
                      <a:pt x="1606" y="182"/>
                    </a:lnTo>
                    <a:lnTo>
                      <a:pt x="1628" y="208"/>
                    </a:lnTo>
                    <a:lnTo>
                      <a:pt x="1650" y="214"/>
                    </a:lnTo>
                    <a:lnTo>
                      <a:pt x="1670" y="184"/>
                    </a:lnTo>
                    <a:lnTo>
                      <a:pt x="1696" y="198"/>
                    </a:lnTo>
                    <a:lnTo>
                      <a:pt x="1720" y="190"/>
                    </a:lnTo>
                    <a:lnTo>
                      <a:pt x="1746" y="200"/>
                    </a:lnTo>
                    <a:lnTo>
                      <a:pt x="1768" y="192"/>
                    </a:lnTo>
                    <a:lnTo>
                      <a:pt x="1784" y="184"/>
                    </a:lnTo>
                    <a:lnTo>
                      <a:pt x="1782" y="166"/>
                    </a:lnTo>
                    <a:lnTo>
                      <a:pt x="1804" y="158"/>
                    </a:lnTo>
                    <a:lnTo>
                      <a:pt x="1872" y="162"/>
                    </a:lnTo>
                    <a:lnTo>
                      <a:pt x="1884" y="172"/>
                    </a:lnTo>
                    <a:lnTo>
                      <a:pt x="1890" y="176"/>
                    </a:lnTo>
                    <a:lnTo>
                      <a:pt x="1926" y="172"/>
                    </a:lnTo>
                    <a:lnTo>
                      <a:pt x="1942" y="180"/>
                    </a:lnTo>
                    <a:lnTo>
                      <a:pt x="1934" y="190"/>
                    </a:lnTo>
                    <a:lnTo>
                      <a:pt x="1948" y="196"/>
                    </a:lnTo>
                    <a:lnTo>
                      <a:pt x="1978" y="208"/>
                    </a:lnTo>
                    <a:lnTo>
                      <a:pt x="2030" y="210"/>
                    </a:lnTo>
                    <a:lnTo>
                      <a:pt x="2084" y="212"/>
                    </a:lnTo>
                    <a:lnTo>
                      <a:pt x="2106" y="224"/>
                    </a:lnTo>
                    <a:lnTo>
                      <a:pt x="2104" y="238"/>
                    </a:lnTo>
                    <a:lnTo>
                      <a:pt x="2108" y="246"/>
                    </a:lnTo>
                    <a:lnTo>
                      <a:pt x="2126" y="252"/>
                    </a:lnTo>
                    <a:lnTo>
                      <a:pt x="2140" y="246"/>
                    </a:lnTo>
                    <a:lnTo>
                      <a:pt x="2206" y="250"/>
                    </a:lnTo>
                    <a:lnTo>
                      <a:pt x="2214" y="250"/>
                    </a:lnTo>
                    <a:lnTo>
                      <a:pt x="2230" y="242"/>
                    </a:lnTo>
                    <a:lnTo>
                      <a:pt x="2236" y="244"/>
                    </a:lnTo>
                    <a:lnTo>
                      <a:pt x="2236" y="256"/>
                    </a:lnTo>
                    <a:lnTo>
                      <a:pt x="2254" y="270"/>
                    </a:lnTo>
                    <a:lnTo>
                      <a:pt x="2274" y="272"/>
                    </a:lnTo>
                    <a:lnTo>
                      <a:pt x="2280" y="264"/>
                    </a:lnTo>
                    <a:lnTo>
                      <a:pt x="2274" y="252"/>
                    </a:lnTo>
                    <a:lnTo>
                      <a:pt x="2272" y="234"/>
                    </a:lnTo>
                    <a:lnTo>
                      <a:pt x="2284" y="232"/>
                    </a:lnTo>
                    <a:lnTo>
                      <a:pt x="2302" y="240"/>
                    </a:lnTo>
                    <a:lnTo>
                      <a:pt x="2334" y="240"/>
                    </a:lnTo>
                    <a:lnTo>
                      <a:pt x="2372" y="246"/>
                    </a:lnTo>
                    <a:lnTo>
                      <a:pt x="2416" y="262"/>
                    </a:lnTo>
                    <a:lnTo>
                      <a:pt x="2442" y="276"/>
                    </a:lnTo>
                    <a:lnTo>
                      <a:pt x="2488" y="296"/>
                    </a:lnTo>
                    <a:lnTo>
                      <a:pt x="2496" y="308"/>
                    </a:lnTo>
                    <a:lnTo>
                      <a:pt x="2502" y="320"/>
                    </a:lnTo>
                    <a:lnTo>
                      <a:pt x="2512" y="336"/>
                    </a:lnTo>
                    <a:lnTo>
                      <a:pt x="2520" y="332"/>
                    </a:lnTo>
                    <a:lnTo>
                      <a:pt x="2514" y="314"/>
                    </a:lnTo>
                    <a:lnTo>
                      <a:pt x="2530" y="316"/>
                    </a:lnTo>
                    <a:lnTo>
                      <a:pt x="2550" y="320"/>
                    </a:lnTo>
                    <a:lnTo>
                      <a:pt x="2568" y="332"/>
                    </a:lnTo>
                    <a:lnTo>
                      <a:pt x="2580" y="344"/>
                    </a:lnTo>
                    <a:lnTo>
                      <a:pt x="2568" y="356"/>
                    </a:lnTo>
                    <a:lnTo>
                      <a:pt x="2542" y="362"/>
                    </a:lnTo>
                    <a:lnTo>
                      <a:pt x="2538" y="376"/>
                    </a:lnTo>
                    <a:lnTo>
                      <a:pt x="2530" y="394"/>
                    </a:lnTo>
                    <a:lnTo>
                      <a:pt x="2502" y="380"/>
                    </a:lnTo>
                    <a:lnTo>
                      <a:pt x="2486" y="374"/>
                    </a:lnTo>
                    <a:lnTo>
                      <a:pt x="2488" y="358"/>
                    </a:lnTo>
                    <a:lnTo>
                      <a:pt x="2446" y="360"/>
                    </a:lnTo>
                    <a:lnTo>
                      <a:pt x="2440" y="340"/>
                    </a:lnTo>
                    <a:lnTo>
                      <a:pt x="2426" y="342"/>
                    </a:lnTo>
                    <a:lnTo>
                      <a:pt x="2424" y="356"/>
                    </a:lnTo>
                    <a:lnTo>
                      <a:pt x="2430" y="362"/>
                    </a:lnTo>
                    <a:lnTo>
                      <a:pt x="2412" y="378"/>
                    </a:lnTo>
                    <a:lnTo>
                      <a:pt x="2392" y="380"/>
                    </a:lnTo>
                    <a:lnTo>
                      <a:pt x="2378" y="378"/>
                    </a:lnTo>
                    <a:lnTo>
                      <a:pt x="2370" y="372"/>
                    </a:lnTo>
                    <a:lnTo>
                      <a:pt x="2368" y="380"/>
                    </a:lnTo>
                    <a:lnTo>
                      <a:pt x="2382" y="386"/>
                    </a:lnTo>
                    <a:lnTo>
                      <a:pt x="2396" y="394"/>
                    </a:lnTo>
                    <a:lnTo>
                      <a:pt x="2402" y="412"/>
                    </a:lnTo>
                    <a:lnTo>
                      <a:pt x="2414" y="430"/>
                    </a:lnTo>
                    <a:lnTo>
                      <a:pt x="2400" y="438"/>
                    </a:lnTo>
                    <a:lnTo>
                      <a:pt x="2374" y="428"/>
                    </a:lnTo>
                    <a:lnTo>
                      <a:pt x="2362" y="438"/>
                    </a:lnTo>
                    <a:lnTo>
                      <a:pt x="2326" y="454"/>
                    </a:lnTo>
                    <a:lnTo>
                      <a:pt x="2306" y="464"/>
                    </a:lnTo>
                    <a:lnTo>
                      <a:pt x="2266" y="496"/>
                    </a:lnTo>
                    <a:lnTo>
                      <a:pt x="2252" y="484"/>
                    </a:lnTo>
                    <a:lnTo>
                      <a:pt x="2222" y="484"/>
                    </a:lnTo>
                    <a:lnTo>
                      <a:pt x="2206" y="500"/>
                    </a:lnTo>
                    <a:lnTo>
                      <a:pt x="2202" y="484"/>
                    </a:lnTo>
                    <a:lnTo>
                      <a:pt x="2192" y="484"/>
                    </a:lnTo>
                    <a:lnTo>
                      <a:pt x="2188" y="496"/>
                    </a:lnTo>
                    <a:lnTo>
                      <a:pt x="2160" y="496"/>
                    </a:lnTo>
                    <a:lnTo>
                      <a:pt x="2136" y="534"/>
                    </a:lnTo>
                    <a:lnTo>
                      <a:pt x="2136" y="546"/>
                    </a:lnTo>
                    <a:lnTo>
                      <a:pt x="2152" y="546"/>
                    </a:lnTo>
                    <a:lnTo>
                      <a:pt x="2148" y="564"/>
                    </a:lnTo>
                    <a:lnTo>
                      <a:pt x="2154" y="580"/>
                    </a:lnTo>
                    <a:lnTo>
                      <a:pt x="2136" y="586"/>
                    </a:lnTo>
                    <a:lnTo>
                      <a:pt x="2130" y="600"/>
                    </a:lnTo>
                    <a:lnTo>
                      <a:pt x="2136" y="618"/>
                    </a:lnTo>
                    <a:lnTo>
                      <a:pt x="2112" y="626"/>
                    </a:lnTo>
                    <a:lnTo>
                      <a:pt x="2104" y="634"/>
                    </a:lnTo>
                    <a:lnTo>
                      <a:pt x="2104" y="640"/>
                    </a:lnTo>
                    <a:lnTo>
                      <a:pt x="2106" y="644"/>
                    </a:lnTo>
                    <a:lnTo>
                      <a:pt x="2104" y="648"/>
                    </a:lnTo>
                    <a:lnTo>
                      <a:pt x="2080" y="656"/>
                    </a:lnTo>
                    <a:lnTo>
                      <a:pt x="2080" y="670"/>
                    </a:lnTo>
                    <a:lnTo>
                      <a:pt x="2050" y="700"/>
                    </a:lnTo>
                    <a:lnTo>
                      <a:pt x="2046" y="668"/>
                    </a:lnTo>
                    <a:lnTo>
                      <a:pt x="2034" y="618"/>
                    </a:lnTo>
                    <a:lnTo>
                      <a:pt x="2034" y="582"/>
                    </a:lnTo>
                    <a:lnTo>
                      <a:pt x="2046" y="568"/>
                    </a:lnTo>
                    <a:lnTo>
                      <a:pt x="2058" y="546"/>
                    </a:lnTo>
                    <a:lnTo>
                      <a:pt x="2074" y="542"/>
                    </a:lnTo>
                    <a:lnTo>
                      <a:pt x="2116" y="502"/>
                    </a:lnTo>
                    <a:lnTo>
                      <a:pt x="2148" y="480"/>
                    </a:lnTo>
                    <a:lnTo>
                      <a:pt x="2158" y="476"/>
                    </a:lnTo>
                    <a:lnTo>
                      <a:pt x="2174" y="440"/>
                    </a:lnTo>
                    <a:lnTo>
                      <a:pt x="2182" y="436"/>
                    </a:lnTo>
                    <a:lnTo>
                      <a:pt x="2166" y="430"/>
                    </a:lnTo>
                    <a:lnTo>
                      <a:pt x="2160" y="432"/>
                    </a:lnTo>
                    <a:lnTo>
                      <a:pt x="2154" y="438"/>
                    </a:lnTo>
                    <a:lnTo>
                      <a:pt x="2154" y="456"/>
                    </a:lnTo>
                    <a:lnTo>
                      <a:pt x="2140" y="456"/>
                    </a:lnTo>
                    <a:lnTo>
                      <a:pt x="2108" y="476"/>
                    </a:lnTo>
                    <a:lnTo>
                      <a:pt x="2100" y="468"/>
                    </a:lnTo>
                    <a:lnTo>
                      <a:pt x="2108" y="452"/>
                    </a:lnTo>
                    <a:lnTo>
                      <a:pt x="2098" y="456"/>
                    </a:lnTo>
                    <a:lnTo>
                      <a:pt x="2058" y="456"/>
                    </a:lnTo>
                    <a:lnTo>
                      <a:pt x="2020" y="486"/>
                    </a:lnTo>
                    <a:lnTo>
                      <a:pt x="2012" y="502"/>
                    </a:lnTo>
                    <a:lnTo>
                      <a:pt x="2016" y="506"/>
                    </a:lnTo>
                    <a:lnTo>
                      <a:pt x="2026" y="516"/>
                    </a:lnTo>
                    <a:lnTo>
                      <a:pt x="2010" y="516"/>
                    </a:lnTo>
                    <a:lnTo>
                      <a:pt x="1994" y="518"/>
                    </a:lnTo>
                    <a:lnTo>
                      <a:pt x="1964" y="520"/>
                    </a:lnTo>
                    <a:lnTo>
                      <a:pt x="1972" y="512"/>
                    </a:lnTo>
                    <a:lnTo>
                      <a:pt x="1966" y="504"/>
                    </a:lnTo>
                    <a:lnTo>
                      <a:pt x="1944" y="502"/>
                    </a:lnTo>
                    <a:lnTo>
                      <a:pt x="1930" y="504"/>
                    </a:lnTo>
                    <a:lnTo>
                      <a:pt x="1924" y="512"/>
                    </a:lnTo>
                    <a:lnTo>
                      <a:pt x="1894" y="510"/>
                    </a:lnTo>
                    <a:lnTo>
                      <a:pt x="1880" y="512"/>
                    </a:lnTo>
                    <a:lnTo>
                      <a:pt x="1828" y="512"/>
                    </a:lnTo>
                    <a:lnTo>
                      <a:pt x="1712" y="612"/>
                    </a:lnTo>
                    <a:lnTo>
                      <a:pt x="1714" y="622"/>
                    </a:lnTo>
                    <a:lnTo>
                      <a:pt x="1734" y="620"/>
                    </a:lnTo>
                    <a:lnTo>
                      <a:pt x="1736" y="636"/>
                    </a:lnTo>
                    <a:lnTo>
                      <a:pt x="1746" y="624"/>
                    </a:lnTo>
                    <a:lnTo>
                      <a:pt x="1756" y="640"/>
                    </a:lnTo>
                    <a:lnTo>
                      <a:pt x="1770" y="628"/>
                    </a:lnTo>
                    <a:lnTo>
                      <a:pt x="1792" y="632"/>
                    </a:lnTo>
                    <a:lnTo>
                      <a:pt x="1808" y="652"/>
                    </a:lnTo>
                    <a:lnTo>
                      <a:pt x="1804" y="674"/>
                    </a:lnTo>
                    <a:lnTo>
                      <a:pt x="1796" y="696"/>
                    </a:lnTo>
                    <a:lnTo>
                      <a:pt x="1794" y="728"/>
                    </a:lnTo>
                    <a:lnTo>
                      <a:pt x="1788" y="746"/>
                    </a:lnTo>
                    <a:lnTo>
                      <a:pt x="1728" y="820"/>
                    </a:lnTo>
                    <a:lnTo>
                      <a:pt x="1710" y="842"/>
                    </a:lnTo>
                    <a:lnTo>
                      <a:pt x="1696" y="852"/>
                    </a:lnTo>
                    <a:lnTo>
                      <a:pt x="1678" y="860"/>
                    </a:lnTo>
                    <a:lnTo>
                      <a:pt x="1664" y="852"/>
                    </a:lnTo>
                    <a:lnTo>
                      <a:pt x="1646" y="856"/>
                    </a:lnTo>
                    <a:lnTo>
                      <a:pt x="1646" y="820"/>
                    </a:lnTo>
                    <a:lnTo>
                      <a:pt x="1660" y="810"/>
                    </a:lnTo>
                    <a:lnTo>
                      <a:pt x="1666" y="816"/>
                    </a:lnTo>
                    <a:lnTo>
                      <a:pt x="1678" y="814"/>
                    </a:lnTo>
                    <a:lnTo>
                      <a:pt x="1690" y="792"/>
                    </a:lnTo>
                    <a:lnTo>
                      <a:pt x="1696" y="770"/>
                    </a:lnTo>
                    <a:lnTo>
                      <a:pt x="1704" y="766"/>
                    </a:lnTo>
                    <a:lnTo>
                      <a:pt x="1702" y="752"/>
                    </a:lnTo>
                    <a:lnTo>
                      <a:pt x="1686" y="754"/>
                    </a:lnTo>
                    <a:lnTo>
                      <a:pt x="1672" y="756"/>
                    </a:lnTo>
                    <a:lnTo>
                      <a:pt x="1666" y="764"/>
                    </a:lnTo>
                    <a:lnTo>
                      <a:pt x="1644" y="762"/>
                    </a:lnTo>
                    <a:lnTo>
                      <a:pt x="1640" y="742"/>
                    </a:lnTo>
                    <a:lnTo>
                      <a:pt x="1610" y="726"/>
                    </a:lnTo>
                    <a:lnTo>
                      <a:pt x="1594" y="726"/>
                    </a:lnTo>
                    <a:lnTo>
                      <a:pt x="1572" y="674"/>
                    </a:lnTo>
                    <a:lnTo>
                      <a:pt x="1560" y="654"/>
                    </a:lnTo>
                    <a:lnTo>
                      <a:pt x="1530" y="642"/>
                    </a:lnTo>
                    <a:lnTo>
                      <a:pt x="1486" y="646"/>
                    </a:lnTo>
                    <a:lnTo>
                      <a:pt x="1472" y="652"/>
                    </a:lnTo>
                    <a:lnTo>
                      <a:pt x="1470" y="660"/>
                    </a:lnTo>
                    <a:lnTo>
                      <a:pt x="1482" y="662"/>
                    </a:lnTo>
                    <a:lnTo>
                      <a:pt x="1482" y="676"/>
                    </a:lnTo>
                    <a:lnTo>
                      <a:pt x="1472" y="682"/>
                    </a:lnTo>
                    <a:lnTo>
                      <a:pt x="1462" y="700"/>
                    </a:lnTo>
                    <a:lnTo>
                      <a:pt x="1458" y="716"/>
                    </a:lnTo>
                    <a:lnTo>
                      <a:pt x="1446" y="718"/>
                    </a:lnTo>
                    <a:lnTo>
                      <a:pt x="1436" y="728"/>
                    </a:lnTo>
                    <a:lnTo>
                      <a:pt x="1418" y="718"/>
                    </a:lnTo>
                    <a:lnTo>
                      <a:pt x="1394" y="716"/>
                    </a:lnTo>
                    <a:lnTo>
                      <a:pt x="1386" y="710"/>
                    </a:lnTo>
                    <a:lnTo>
                      <a:pt x="1376" y="712"/>
                    </a:lnTo>
                    <a:lnTo>
                      <a:pt x="1358" y="726"/>
                    </a:lnTo>
                    <a:lnTo>
                      <a:pt x="1328" y="732"/>
                    </a:lnTo>
                    <a:lnTo>
                      <a:pt x="1310" y="734"/>
                    </a:lnTo>
                    <a:lnTo>
                      <a:pt x="1288" y="732"/>
                    </a:lnTo>
                    <a:lnTo>
                      <a:pt x="1282" y="726"/>
                    </a:lnTo>
                    <a:lnTo>
                      <a:pt x="1276" y="718"/>
                    </a:lnTo>
                    <a:lnTo>
                      <a:pt x="1266" y="716"/>
                    </a:lnTo>
                    <a:lnTo>
                      <a:pt x="1260" y="710"/>
                    </a:lnTo>
                    <a:lnTo>
                      <a:pt x="1236" y="706"/>
                    </a:lnTo>
                    <a:lnTo>
                      <a:pt x="1222" y="714"/>
                    </a:lnTo>
                    <a:lnTo>
                      <a:pt x="1196" y="710"/>
                    </a:lnTo>
                    <a:lnTo>
                      <a:pt x="1186" y="698"/>
                    </a:lnTo>
                    <a:lnTo>
                      <a:pt x="1184" y="688"/>
                    </a:lnTo>
                    <a:lnTo>
                      <a:pt x="1160" y="680"/>
                    </a:lnTo>
                    <a:lnTo>
                      <a:pt x="1132" y="674"/>
                    </a:lnTo>
                    <a:lnTo>
                      <a:pt x="1114" y="692"/>
                    </a:lnTo>
                    <a:lnTo>
                      <a:pt x="1126" y="706"/>
                    </a:lnTo>
                    <a:lnTo>
                      <a:pt x="1124" y="714"/>
                    </a:lnTo>
                    <a:lnTo>
                      <a:pt x="1112" y="724"/>
                    </a:lnTo>
                    <a:lnTo>
                      <a:pt x="1104" y="718"/>
                    </a:lnTo>
                    <a:lnTo>
                      <a:pt x="1072" y="718"/>
                    </a:lnTo>
                    <a:lnTo>
                      <a:pt x="1062" y="706"/>
                    </a:lnTo>
                    <a:lnTo>
                      <a:pt x="1042" y="702"/>
                    </a:lnTo>
                    <a:lnTo>
                      <a:pt x="1024" y="700"/>
                    </a:lnTo>
                    <a:lnTo>
                      <a:pt x="990" y="718"/>
                    </a:lnTo>
                    <a:lnTo>
                      <a:pt x="982" y="726"/>
                    </a:lnTo>
                    <a:lnTo>
                      <a:pt x="968" y="728"/>
                    </a:lnTo>
                    <a:lnTo>
                      <a:pt x="960" y="736"/>
                    </a:lnTo>
                    <a:lnTo>
                      <a:pt x="944" y="736"/>
                    </a:lnTo>
                    <a:lnTo>
                      <a:pt x="940" y="722"/>
                    </a:lnTo>
                    <a:lnTo>
                      <a:pt x="918" y="720"/>
                    </a:lnTo>
                    <a:lnTo>
                      <a:pt x="904" y="710"/>
                    </a:lnTo>
                    <a:lnTo>
                      <a:pt x="894" y="696"/>
                    </a:lnTo>
                    <a:lnTo>
                      <a:pt x="866" y="700"/>
                    </a:lnTo>
                    <a:lnTo>
                      <a:pt x="844" y="688"/>
                    </a:lnTo>
                    <a:lnTo>
                      <a:pt x="840" y="696"/>
                    </a:lnTo>
                    <a:lnTo>
                      <a:pt x="832" y="696"/>
                    </a:lnTo>
                    <a:lnTo>
                      <a:pt x="818" y="672"/>
                    </a:lnTo>
                    <a:lnTo>
                      <a:pt x="802" y="648"/>
                    </a:lnTo>
                    <a:lnTo>
                      <a:pt x="784" y="636"/>
                    </a:lnTo>
                    <a:lnTo>
                      <a:pt x="782" y="626"/>
                    </a:lnTo>
                    <a:lnTo>
                      <a:pt x="760" y="632"/>
                    </a:lnTo>
                    <a:lnTo>
                      <a:pt x="742" y="642"/>
                    </a:lnTo>
                    <a:lnTo>
                      <a:pt x="722" y="632"/>
                    </a:lnTo>
                    <a:lnTo>
                      <a:pt x="702" y="626"/>
                    </a:lnTo>
                    <a:lnTo>
                      <a:pt x="692" y="620"/>
                    </a:lnTo>
                    <a:lnTo>
                      <a:pt x="688" y="606"/>
                    </a:lnTo>
                    <a:lnTo>
                      <a:pt x="668" y="604"/>
                    </a:lnTo>
                    <a:lnTo>
                      <a:pt x="646" y="608"/>
                    </a:lnTo>
                    <a:lnTo>
                      <a:pt x="558" y="632"/>
                    </a:lnTo>
                    <a:lnTo>
                      <a:pt x="536" y="634"/>
                    </a:lnTo>
                    <a:lnTo>
                      <a:pt x="540" y="644"/>
                    </a:lnTo>
                    <a:lnTo>
                      <a:pt x="544" y="652"/>
                    </a:lnTo>
                    <a:lnTo>
                      <a:pt x="532" y="656"/>
                    </a:lnTo>
                    <a:lnTo>
                      <a:pt x="530" y="666"/>
                    </a:lnTo>
                    <a:lnTo>
                      <a:pt x="524" y="672"/>
                    </a:lnTo>
                    <a:lnTo>
                      <a:pt x="518" y="680"/>
                    </a:lnTo>
                    <a:lnTo>
                      <a:pt x="532" y="684"/>
                    </a:lnTo>
                    <a:lnTo>
                      <a:pt x="540" y="692"/>
                    </a:lnTo>
                    <a:lnTo>
                      <a:pt x="530" y="702"/>
                    </a:lnTo>
                    <a:lnTo>
                      <a:pt x="504" y="704"/>
                    </a:lnTo>
                    <a:lnTo>
                      <a:pt x="494" y="694"/>
                    </a:lnTo>
                    <a:lnTo>
                      <a:pt x="476" y="694"/>
                    </a:lnTo>
                    <a:lnTo>
                      <a:pt x="454" y="704"/>
                    </a:lnTo>
                    <a:lnTo>
                      <a:pt x="438" y="702"/>
                    </a:lnTo>
                    <a:lnTo>
                      <a:pt x="416" y="688"/>
                    </a:lnTo>
                    <a:lnTo>
                      <a:pt x="380" y="682"/>
                    </a:lnTo>
                    <a:lnTo>
                      <a:pt x="364" y="688"/>
                    </a:lnTo>
                    <a:lnTo>
                      <a:pt x="340" y="706"/>
                    </a:lnTo>
                    <a:lnTo>
                      <a:pt x="338" y="718"/>
                    </a:lnTo>
                    <a:lnTo>
                      <a:pt x="330" y="722"/>
                    </a:lnTo>
                    <a:lnTo>
                      <a:pt x="322" y="706"/>
                    </a:lnTo>
                    <a:lnTo>
                      <a:pt x="310" y="720"/>
                    </a:lnTo>
                    <a:lnTo>
                      <a:pt x="304" y="744"/>
                    </a:lnTo>
                    <a:lnTo>
                      <a:pt x="314" y="758"/>
                    </a:lnTo>
                    <a:lnTo>
                      <a:pt x="328" y="762"/>
                    </a:lnTo>
                    <a:lnTo>
                      <a:pt x="340" y="778"/>
                    </a:lnTo>
                    <a:lnTo>
                      <a:pt x="344" y="7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8" name="Freeform 212"/>
              <p:cNvSpPr>
                <a:spLocks/>
              </p:cNvSpPr>
              <p:nvPr/>
            </p:nvSpPr>
            <p:spPr bwMode="auto">
              <a:xfrm>
                <a:off x="9896125" y="2319486"/>
                <a:ext cx="77187" cy="334970"/>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9" name="Freeform 205"/>
              <p:cNvSpPr>
                <a:spLocks/>
              </p:cNvSpPr>
              <p:nvPr/>
            </p:nvSpPr>
            <p:spPr bwMode="auto">
              <a:xfrm>
                <a:off x="7264397" y="1160574"/>
                <a:ext cx="507238" cy="377326"/>
              </a:xfrm>
              <a:custGeom>
                <a:avLst/>
                <a:gdLst/>
                <a:ahLst/>
                <a:cxnLst>
                  <a:cxn ang="0">
                    <a:pos x="88" y="196"/>
                  </a:cxn>
                  <a:cxn ang="0">
                    <a:pos x="36" y="194"/>
                  </a:cxn>
                  <a:cxn ang="0">
                    <a:pos x="36" y="182"/>
                  </a:cxn>
                  <a:cxn ang="0">
                    <a:pos x="30" y="176"/>
                  </a:cxn>
                  <a:cxn ang="0">
                    <a:pos x="20" y="182"/>
                  </a:cxn>
                  <a:cxn ang="0">
                    <a:pos x="10" y="176"/>
                  </a:cxn>
                  <a:cxn ang="0">
                    <a:pos x="0" y="166"/>
                  </a:cxn>
                  <a:cxn ang="0">
                    <a:pos x="0" y="154"/>
                  </a:cxn>
                  <a:cxn ang="0">
                    <a:pos x="12" y="150"/>
                  </a:cxn>
                  <a:cxn ang="0">
                    <a:pos x="20" y="142"/>
                  </a:cxn>
                  <a:cxn ang="0">
                    <a:pos x="20" y="132"/>
                  </a:cxn>
                  <a:cxn ang="0">
                    <a:pos x="34" y="118"/>
                  </a:cxn>
                  <a:cxn ang="0">
                    <a:pos x="44" y="116"/>
                  </a:cxn>
                  <a:cxn ang="0">
                    <a:pos x="48" y="108"/>
                  </a:cxn>
                  <a:cxn ang="0">
                    <a:pos x="38" y="106"/>
                  </a:cxn>
                  <a:cxn ang="0">
                    <a:pos x="64" y="84"/>
                  </a:cxn>
                  <a:cxn ang="0">
                    <a:pos x="76" y="66"/>
                  </a:cxn>
                  <a:cxn ang="0">
                    <a:pos x="110" y="40"/>
                  </a:cxn>
                  <a:cxn ang="0">
                    <a:pos x="132" y="36"/>
                  </a:cxn>
                  <a:cxn ang="0">
                    <a:pos x="140" y="28"/>
                  </a:cxn>
                  <a:cxn ang="0">
                    <a:pos x="176" y="24"/>
                  </a:cxn>
                  <a:cxn ang="0">
                    <a:pos x="210" y="20"/>
                  </a:cxn>
                  <a:cxn ang="0">
                    <a:pos x="230" y="8"/>
                  </a:cxn>
                  <a:cxn ang="0">
                    <a:pos x="250" y="0"/>
                  </a:cxn>
                  <a:cxn ang="0">
                    <a:pos x="266" y="0"/>
                  </a:cxn>
                  <a:cxn ang="0">
                    <a:pos x="276" y="6"/>
                  </a:cxn>
                  <a:cxn ang="0">
                    <a:pos x="272" y="18"/>
                  </a:cxn>
                  <a:cxn ang="0">
                    <a:pos x="254" y="30"/>
                  </a:cxn>
                  <a:cxn ang="0">
                    <a:pos x="222" y="40"/>
                  </a:cxn>
                  <a:cxn ang="0">
                    <a:pos x="166" y="50"/>
                  </a:cxn>
                  <a:cxn ang="0">
                    <a:pos x="136" y="74"/>
                  </a:cxn>
                  <a:cxn ang="0">
                    <a:pos x="122" y="80"/>
                  </a:cxn>
                  <a:cxn ang="0">
                    <a:pos x="110" y="82"/>
                  </a:cxn>
                  <a:cxn ang="0">
                    <a:pos x="110" y="94"/>
                  </a:cxn>
                  <a:cxn ang="0">
                    <a:pos x="96" y="102"/>
                  </a:cxn>
                  <a:cxn ang="0">
                    <a:pos x="86" y="116"/>
                  </a:cxn>
                  <a:cxn ang="0">
                    <a:pos x="64" y="140"/>
                  </a:cxn>
                  <a:cxn ang="0">
                    <a:pos x="62" y="166"/>
                  </a:cxn>
                  <a:cxn ang="0">
                    <a:pos x="72" y="174"/>
                  </a:cxn>
                  <a:cxn ang="0">
                    <a:pos x="74" y="184"/>
                  </a:cxn>
                  <a:cxn ang="0">
                    <a:pos x="88" y="196"/>
                  </a:cxn>
                </a:cxnLst>
                <a:rect l="0" t="0" r="r" b="b"/>
                <a:pathLst>
                  <a:path w="276" h="196">
                    <a:moveTo>
                      <a:pt x="88" y="196"/>
                    </a:moveTo>
                    <a:lnTo>
                      <a:pt x="36" y="194"/>
                    </a:lnTo>
                    <a:lnTo>
                      <a:pt x="36" y="182"/>
                    </a:lnTo>
                    <a:lnTo>
                      <a:pt x="30" y="176"/>
                    </a:lnTo>
                    <a:lnTo>
                      <a:pt x="20" y="182"/>
                    </a:lnTo>
                    <a:lnTo>
                      <a:pt x="10" y="176"/>
                    </a:lnTo>
                    <a:lnTo>
                      <a:pt x="0" y="166"/>
                    </a:lnTo>
                    <a:lnTo>
                      <a:pt x="0" y="154"/>
                    </a:lnTo>
                    <a:lnTo>
                      <a:pt x="12" y="150"/>
                    </a:lnTo>
                    <a:lnTo>
                      <a:pt x="20" y="142"/>
                    </a:lnTo>
                    <a:lnTo>
                      <a:pt x="20" y="132"/>
                    </a:lnTo>
                    <a:lnTo>
                      <a:pt x="34" y="118"/>
                    </a:lnTo>
                    <a:lnTo>
                      <a:pt x="44" y="116"/>
                    </a:lnTo>
                    <a:lnTo>
                      <a:pt x="48" y="108"/>
                    </a:lnTo>
                    <a:lnTo>
                      <a:pt x="38" y="106"/>
                    </a:lnTo>
                    <a:lnTo>
                      <a:pt x="64" y="84"/>
                    </a:lnTo>
                    <a:lnTo>
                      <a:pt x="76" y="66"/>
                    </a:lnTo>
                    <a:lnTo>
                      <a:pt x="110" y="40"/>
                    </a:lnTo>
                    <a:lnTo>
                      <a:pt x="132" y="36"/>
                    </a:lnTo>
                    <a:lnTo>
                      <a:pt x="140" y="28"/>
                    </a:lnTo>
                    <a:lnTo>
                      <a:pt x="176" y="24"/>
                    </a:lnTo>
                    <a:lnTo>
                      <a:pt x="210" y="20"/>
                    </a:lnTo>
                    <a:lnTo>
                      <a:pt x="230" y="8"/>
                    </a:lnTo>
                    <a:lnTo>
                      <a:pt x="250" y="0"/>
                    </a:lnTo>
                    <a:lnTo>
                      <a:pt x="266" y="0"/>
                    </a:lnTo>
                    <a:lnTo>
                      <a:pt x="276" y="6"/>
                    </a:lnTo>
                    <a:lnTo>
                      <a:pt x="272" y="18"/>
                    </a:lnTo>
                    <a:lnTo>
                      <a:pt x="254" y="30"/>
                    </a:lnTo>
                    <a:lnTo>
                      <a:pt x="222" y="40"/>
                    </a:lnTo>
                    <a:lnTo>
                      <a:pt x="166" y="50"/>
                    </a:lnTo>
                    <a:lnTo>
                      <a:pt x="136" y="74"/>
                    </a:lnTo>
                    <a:lnTo>
                      <a:pt x="122" y="80"/>
                    </a:lnTo>
                    <a:lnTo>
                      <a:pt x="110" y="82"/>
                    </a:lnTo>
                    <a:lnTo>
                      <a:pt x="110" y="94"/>
                    </a:lnTo>
                    <a:lnTo>
                      <a:pt x="96" y="102"/>
                    </a:lnTo>
                    <a:lnTo>
                      <a:pt x="86" y="116"/>
                    </a:lnTo>
                    <a:lnTo>
                      <a:pt x="64" y="140"/>
                    </a:lnTo>
                    <a:lnTo>
                      <a:pt x="62" y="166"/>
                    </a:lnTo>
                    <a:lnTo>
                      <a:pt x="72" y="174"/>
                    </a:lnTo>
                    <a:lnTo>
                      <a:pt x="74" y="184"/>
                    </a:lnTo>
                    <a:lnTo>
                      <a:pt x="88" y="19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0" name="Freeform 206"/>
              <p:cNvSpPr>
                <a:spLocks/>
              </p:cNvSpPr>
              <p:nvPr/>
            </p:nvSpPr>
            <p:spPr bwMode="auto">
              <a:xfrm>
                <a:off x="8657458" y="1002700"/>
                <a:ext cx="176432" cy="100108"/>
              </a:xfrm>
              <a:custGeom>
                <a:avLst/>
                <a:gdLst/>
                <a:ahLst/>
                <a:cxnLst>
                  <a:cxn ang="0">
                    <a:pos x="0" y="48"/>
                  </a:cxn>
                  <a:cxn ang="0">
                    <a:pos x="16" y="30"/>
                  </a:cxn>
                  <a:cxn ang="0">
                    <a:pos x="28" y="14"/>
                  </a:cxn>
                  <a:cxn ang="0">
                    <a:pos x="40" y="2"/>
                  </a:cxn>
                  <a:cxn ang="0">
                    <a:pos x="58" y="0"/>
                  </a:cxn>
                  <a:cxn ang="0">
                    <a:pos x="54" y="14"/>
                  </a:cxn>
                  <a:cxn ang="0">
                    <a:pos x="70" y="6"/>
                  </a:cxn>
                  <a:cxn ang="0">
                    <a:pos x="82" y="16"/>
                  </a:cxn>
                  <a:cxn ang="0">
                    <a:pos x="96" y="22"/>
                  </a:cxn>
                  <a:cxn ang="0">
                    <a:pos x="94" y="32"/>
                  </a:cxn>
                  <a:cxn ang="0">
                    <a:pos x="86" y="40"/>
                  </a:cxn>
                  <a:cxn ang="0">
                    <a:pos x="58" y="40"/>
                  </a:cxn>
                  <a:cxn ang="0">
                    <a:pos x="26" y="42"/>
                  </a:cxn>
                  <a:cxn ang="0">
                    <a:pos x="20" y="48"/>
                  </a:cxn>
                  <a:cxn ang="0">
                    <a:pos x="8" y="52"/>
                  </a:cxn>
                  <a:cxn ang="0">
                    <a:pos x="0" y="48"/>
                  </a:cxn>
                </a:cxnLst>
                <a:rect l="0" t="0" r="r" b="b"/>
                <a:pathLst>
                  <a:path w="96" h="52">
                    <a:moveTo>
                      <a:pt x="0" y="48"/>
                    </a:moveTo>
                    <a:lnTo>
                      <a:pt x="16" y="30"/>
                    </a:lnTo>
                    <a:lnTo>
                      <a:pt x="28" y="14"/>
                    </a:lnTo>
                    <a:lnTo>
                      <a:pt x="40" y="2"/>
                    </a:lnTo>
                    <a:lnTo>
                      <a:pt x="58" y="0"/>
                    </a:lnTo>
                    <a:lnTo>
                      <a:pt x="54" y="14"/>
                    </a:lnTo>
                    <a:lnTo>
                      <a:pt x="70" y="6"/>
                    </a:lnTo>
                    <a:lnTo>
                      <a:pt x="82" y="16"/>
                    </a:lnTo>
                    <a:lnTo>
                      <a:pt x="96" y="22"/>
                    </a:lnTo>
                    <a:lnTo>
                      <a:pt x="94" y="32"/>
                    </a:lnTo>
                    <a:lnTo>
                      <a:pt x="86" y="40"/>
                    </a:lnTo>
                    <a:lnTo>
                      <a:pt x="58" y="40"/>
                    </a:lnTo>
                    <a:lnTo>
                      <a:pt x="26" y="42"/>
                    </a:lnTo>
                    <a:lnTo>
                      <a:pt x="20" y="48"/>
                    </a:lnTo>
                    <a:lnTo>
                      <a:pt x="8" y="52"/>
                    </a:lnTo>
                    <a:lnTo>
                      <a:pt x="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1" name="Freeform 207"/>
              <p:cNvSpPr>
                <a:spLocks/>
              </p:cNvSpPr>
              <p:nvPr/>
            </p:nvSpPr>
            <p:spPr bwMode="auto">
              <a:xfrm>
                <a:off x="8495730" y="948812"/>
                <a:ext cx="176432" cy="88554"/>
              </a:xfrm>
              <a:custGeom>
                <a:avLst/>
                <a:gdLst/>
                <a:ahLst/>
                <a:cxnLst>
                  <a:cxn ang="0">
                    <a:pos x="0" y="22"/>
                  </a:cxn>
                  <a:cxn ang="0">
                    <a:pos x="16" y="6"/>
                  </a:cxn>
                  <a:cxn ang="0">
                    <a:pos x="46" y="0"/>
                  </a:cxn>
                  <a:cxn ang="0">
                    <a:pos x="64" y="2"/>
                  </a:cxn>
                  <a:cxn ang="0">
                    <a:pos x="64" y="10"/>
                  </a:cxn>
                  <a:cxn ang="0">
                    <a:pos x="76" y="8"/>
                  </a:cxn>
                  <a:cxn ang="0">
                    <a:pos x="88" y="6"/>
                  </a:cxn>
                  <a:cxn ang="0">
                    <a:pos x="96" y="14"/>
                  </a:cxn>
                  <a:cxn ang="0">
                    <a:pos x="96" y="26"/>
                  </a:cxn>
                  <a:cxn ang="0">
                    <a:pos x="84" y="36"/>
                  </a:cxn>
                  <a:cxn ang="0">
                    <a:pos x="92" y="46"/>
                  </a:cxn>
                  <a:cxn ang="0">
                    <a:pos x="54" y="46"/>
                  </a:cxn>
                  <a:cxn ang="0">
                    <a:pos x="40" y="40"/>
                  </a:cxn>
                  <a:cxn ang="0">
                    <a:pos x="16" y="40"/>
                  </a:cxn>
                  <a:cxn ang="0">
                    <a:pos x="8" y="28"/>
                  </a:cxn>
                  <a:cxn ang="0">
                    <a:pos x="0" y="22"/>
                  </a:cxn>
                </a:cxnLst>
                <a:rect l="0" t="0" r="r" b="b"/>
                <a:pathLst>
                  <a:path w="96" h="46">
                    <a:moveTo>
                      <a:pt x="0" y="22"/>
                    </a:moveTo>
                    <a:lnTo>
                      <a:pt x="16" y="6"/>
                    </a:lnTo>
                    <a:lnTo>
                      <a:pt x="46" y="0"/>
                    </a:lnTo>
                    <a:lnTo>
                      <a:pt x="64" y="2"/>
                    </a:lnTo>
                    <a:lnTo>
                      <a:pt x="64" y="10"/>
                    </a:lnTo>
                    <a:lnTo>
                      <a:pt x="76" y="8"/>
                    </a:lnTo>
                    <a:lnTo>
                      <a:pt x="88" y="6"/>
                    </a:lnTo>
                    <a:lnTo>
                      <a:pt x="96" y="14"/>
                    </a:lnTo>
                    <a:lnTo>
                      <a:pt x="96" y="26"/>
                    </a:lnTo>
                    <a:lnTo>
                      <a:pt x="84" y="36"/>
                    </a:lnTo>
                    <a:lnTo>
                      <a:pt x="92" y="46"/>
                    </a:lnTo>
                    <a:lnTo>
                      <a:pt x="54" y="46"/>
                    </a:lnTo>
                    <a:lnTo>
                      <a:pt x="40" y="40"/>
                    </a:lnTo>
                    <a:lnTo>
                      <a:pt x="16" y="40"/>
                    </a:lnTo>
                    <a:lnTo>
                      <a:pt x="8" y="28"/>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2" name="Freeform 208"/>
              <p:cNvSpPr>
                <a:spLocks/>
              </p:cNvSpPr>
              <p:nvPr/>
            </p:nvSpPr>
            <p:spPr bwMode="auto">
              <a:xfrm>
                <a:off x="8451602" y="867972"/>
                <a:ext cx="154375" cy="84705"/>
              </a:xfrm>
              <a:custGeom>
                <a:avLst/>
                <a:gdLst/>
                <a:ahLst/>
                <a:cxnLst>
                  <a:cxn ang="0">
                    <a:pos x="0" y="34"/>
                  </a:cxn>
                  <a:cxn ang="0">
                    <a:pos x="22" y="44"/>
                  </a:cxn>
                  <a:cxn ang="0">
                    <a:pos x="36" y="42"/>
                  </a:cxn>
                  <a:cxn ang="0">
                    <a:pos x="56" y="38"/>
                  </a:cxn>
                  <a:cxn ang="0">
                    <a:pos x="74" y="36"/>
                  </a:cxn>
                  <a:cxn ang="0">
                    <a:pos x="76" y="28"/>
                  </a:cxn>
                  <a:cxn ang="0">
                    <a:pos x="84" y="22"/>
                  </a:cxn>
                  <a:cxn ang="0">
                    <a:pos x="72" y="14"/>
                  </a:cxn>
                  <a:cxn ang="0">
                    <a:pos x="60" y="2"/>
                  </a:cxn>
                  <a:cxn ang="0">
                    <a:pos x="44" y="0"/>
                  </a:cxn>
                  <a:cxn ang="0">
                    <a:pos x="40" y="10"/>
                  </a:cxn>
                  <a:cxn ang="0">
                    <a:pos x="16" y="12"/>
                  </a:cxn>
                  <a:cxn ang="0">
                    <a:pos x="12" y="18"/>
                  </a:cxn>
                  <a:cxn ang="0">
                    <a:pos x="10" y="28"/>
                  </a:cxn>
                  <a:cxn ang="0">
                    <a:pos x="0" y="34"/>
                  </a:cxn>
                </a:cxnLst>
                <a:rect l="0" t="0" r="r" b="b"/>
                <a:pathLst>
                  <a:path w="84" h="44">
                    <a:moveTo>
                      <a:pt x="0" y="34"/>
                    </a:moveTo>
                    <a:lnTo>
                      <a:pt x="22" y="44"/>
                    </a:lnTo>
                    <a:lnTo>
                      <a:pt x="36" y="42"/>
                    </a:lnTo>
                    <a:lnTo>
                      <a:pt x="56" y="38"/>
                    </a:lnTo>
                    <a:lnTo>
                      <a:pt x="74" y="36"/>
                    </a:lnTo>
                    <a:lnTo>
                      <a:pt x="76" y="28"/>
                    </a:lnTo>
                    <a:lnTo>
                      <a:pt x="84" y="22"/>
                    </a:lnTo>
                    <a:lnTo>
                      <a:pt x="72" y="14"/>
                    </a:lnTo>
                    <a:lnTo>
                      <a:pt x="60" y="2"/>
                    </a:lnTo>
                    <a:lnTo>
                      <a:pt x="44" y="0"/>
                    </a:lnTo>
                    <a:lnTo>
                      <a:pt x="40" y="10"/>
                    </a:lnTo>
                    <a:lnTo>
                      <a:pt x="16" y="12"/>
                    </a:lnTo>
                    <a:lnTo>
                      <a:pt x="12" y="18"/>
                    </a:lnTo>
                    <a:lnTo>
                      <a:pt x="10" y="28"/>
                    </a:lnTo>
                    <a:lnTo>
                      <a:pt x="0"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3" name="Freeform 209"/>
              <p:cNvSpPr>
                <a:spLocks/>
              </p:cNvSpPr>
              <p:nvPr/>
            </p:nvSpPr>
            <p:spPr bwMode="auto">
              <a:xfrm>
                <a:off x="9760123" y="1218335"/>
                <a:ext cx="235239" cy="84705"/>
              </a:xfrm>
              <a:custGeom>
                <a:avLst/>
                <a:gdLst/>
                <a:ahLst/>
                <a:cxnLst>
                  <a:cxn ang="0">
                    <a:pos x="38" y="42"/>
                  </a:cxn>
                  <a:cxn ang="0">
                    <a:pos x="26" y="44"/>
                  </a:cxn>
                  <a:cxn ang="0">
                    <a:pos x="2" y="32"/>
                  </a:cxn>
                  <a:cxn ang="0">
                    <a:pos x="0" y="20"/>
                  </a:cxn>
                  <a:cxn ang="0">
                    <a:pos x="6" y="6"/>
                  </a:cxn>
                  <a:cxn ang="0">
                    <a:pos x="18" y="0"/>
                  </a:cxn>
                  <a:cxn ang="0">
                    <a:pos x="30" y="0"/>
                  </a:cxn>
                  <a:cxn ang="0">
                    <a:pos x="46" y="8"/>
                  </a:cxn>
                  <a:cxn ang="0">
                    <a:pos x="58" y="16"/>
                  </a:cxn>
                  <a:cxn ang="0">
                    <a:pos x="64" y="4"/>
                  </a:cxn>
                  <a:cxn ang="0">
                    <a:pos x="76" y="4"/>
                  </a:cxn>
                  <a:cxn ang="0">
                    <a:pos x="86" y="10"/>
                  </a:cxn>
                  <a:cxn ang="0">
                    <a:pos x="100" y="8"/>
                  </a:cxn>
                  <a:cxn ang="0">
                    <a:pos x="120" y="14"/>
                  </a:cxn>
                  <a:cxn ang="0">
                    <a:pos x="128" y="20"/>
                  </a:cxn>
                  <a:cxn ang="0">
                    <a:pos x="120" y="32"/>
                  </a:cxn>
                  <a:cxn ang="0">
                    <a:pos x="104" y="36"/>
                  </a:cxn>
                  <a:cxn ang="0">
                    <a:pos x="92" y="32"/>
                  </a:cxn>
                  <a:cxn ang="0">
                    <a:pos x="86" y="24"/>
                  </a:cxn>
                  <a:cxn ang="0">
                    <a:pos x="90" y="14"/>
                  </a:cxn>
                  <a:cxn ang="0">
                    <a:pos x="78" y="16"/>
                  </a:cxn>
                  <a:cxn ang="0">
                    <a:pos x="80" y="24"/>
                  </a:cxn>
                  <a:cxn ang="0">
                    <a:pos x="84" y="30"/>
                  </a:cxn>
                  <a:cxn ang="0">
                    <a:pos x="88" y="38"/>
                  </a:cxn>
                  <a:cxn ang="0">
                    <a:pos x="78" y="38"/>
                  </a:cxn>
                  <a:cxn ang="0">
                    <a:pos x="62" y="36"/>
                  </a:cxn>
                  <a:cxn ang="0">
                    <a:pos x="48" y="36"/>
                  </a:cxn>
                  <a:cxn ang="0">
                    <a:pos x="38" y="34"/>
                  </a:cxn>
                  <a:cxn ang="0">
                    <a:pos x="38" y="42"/>
                  </a:cxn>
                </a:cxnLst>
                <a:rect l="0" t="0" r="r" b="b"/>
                <a:pathLst>
                  <a:path w="128" h="44">
                    <a:moveTo>
                      <a:pt x="38" y="42"/>
                    </a:moveTo>
                    <a:lnTo>
                      <a:pt x="26" y="44"/>
                    </a:lnTo>
                    <a:lnTo>
                      <a:pt x="2" y="32"/>
                    </a:lnTo>
                    <a:lnTo>
                      <a:pt x="0" y="20"/>
                    </a:lnTo>
                    <a:lnTo>
                      <a:pt x="6" y="6"/>
                    </a:lnTo>
                    <a:lnTo>
                      <a:pt x="18" y="0"/>
                    </a:lnTo>
                    <a:lnTo>
                      <a:pt x="30" y="0"/>
                    </a:lnTo>
                    <a:lnTo>
                      <a:pt x="46" y="8"/>
                    </a:lnTo>
                    <a:lnTo>
                      <a:pt x="58" y="16"/>
                    </a:lnTo>
                    <a:lnTo>
                      <a:pt x="64" y="4"/>
                    </a:lnTo>
                    <a:lnTo>
                      <a:pt x="76" y="4"/>
                    </a:lnTo>
                    <a:lnTo>
                      <a:pt x="86" y="10"/>
                    </a:lnTo>
                    <a:lnTo>
                      <a:pt x="100" y="8"/>
                    </a:lnTo>
                    <a:lnTo>
                      <a:pt x="120" y="14"/>
                    </a:lnTo>
                    <a:lnTo>
                      <a:pt x="128" y="20"/>
                    </a:lnTo>
                    <a:lnTo>
                      <a:pt x="120" y="32"/>
                    </a:lnTo>
                    <a:lnTo>
                      <a:pt x="104" y="36"/>
                    </a:lnTo>
                    <a:lnTo>
                      <a:pt x="92" y="32"/>
                    </a:lnTo>
                    <a:lnTo>
                      <a:pt x="86" y="24"/>
                    </a:lnTo>
                    <a:lnTo>
                      <a:pt x="90" y="14"/>
                    </a:lnTo>
                    <a:lnTo>
                      <a:pt x="78" y="16"/>
                    </a:lnTo>
                    <a:lnTo>
                      <a:pt x="80" y="24"/>
                    </a:lnTo>
                    <a:lnTo>
                      <a:pt x="84" y="30"/>
                    </a:lnTo>
                    <a:lnTo>
                      <a:pt x="88" y="38"/>
                    </a:lnTo>
                    <a:lnTo>
                      <a:pt x="78" y="38"/>
                    </a:lnTo>
                    <a:lnTo>
                      <a:pt x="62" y="36"/>
                    </a:lnTo>
                    <a:lnTo>
                      <a:pt x="48" y="36"/>
                    </a:lnTo>
                    <a:lnTo>
                      <a:pt x="38" y="34"/>
                    </a:lnTo>
                    <a:lnTo>
                      <a:pt x="38" y="4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4" name="Freeform 210"/>
              <p:cNvSpPr>
                <a:spLocks/>
              </p:cNvSpPr>
              <p:nvPr/>
            </p:nvSpPr>
            <p:spPr bwMode="auto">
              <a:xfrm>
                <a:off x="10024765" y="1256826"/>
                <a:ext cx="135999" cy="46203"/>
              </a:xfrm>
              <a:custGeom>
                <a:avLst/>
                <a:gdLst/>
                <a:ahLst/>
                <a:cxnLst>
                  <a:cxn ang="0">
                    <a:pos x="6" y="0"/>
                  </a:cxn>
                  <a:cxn ang="0">
                    <a:pos x="16" y="4"/>
                  </a:cxn>
                  <a:cxn ang="0">
                    <a:pos x="36" y="4"/>
                  </a:cxn>
                  <a:cxn ang="0">
                    <a:pos x="50" y="8"/>
                  </a:cxn>
                  <a:cxn ang="0">
                    <a:pos x="68" y="10"/>
                  </a:cxn>
                  <a:cxn ang="0">
                    <a:pos x="74" y="14"/>
                  </a:cxn>
                  <a:cxn ang="0">
                    <a:pos x="60" y="20"/>
                  </a:cxn>
                  <a:cxn ang="0">
                    <a:pos x="48" y="24"/>
                  </a:cxn>
                  <a:cxn ang="0">
                    <a:pos x="36" y="24"/>
                  </a:cxn>
                  <a:cxn ang="0">
                    <a:pos x="20" y="20"/>
                  </a:cxn>
                  <a:cxn ang="0">
                    <a:pos x="4" y="16"/>
                  </a:cxn>
                  <a:cxn ang="0">
                    <a:pos x="0" y="8"/>
                  </a:cxn>
                  <a:cxn ang="0">
                    <a:pos x="6" y="0"/>
                  </a:cxn>
                </a:cxnLst>
                <a:rect l="0" t="0" r="r" b="b"/>
                <a:pathLst>
                  <a:path w="74" h="24">
                    <a:moveTo>
                      <a:pt x="6" y="0"/>
                    </a:moveTo>
                    <a:lnTo>
                      <a:pt x="16" y="4"/>
                    </a:lnTo>
                    <a:lnTo>
                      <a:pt x="36" y="4"/>
                    </a:lnTo>
                    <a:lnTo>
                      <a:pt x="50" y="8"/>
                    </a:lnTo>
                    <a:lnTo>
                      <a:pt x="68" y="10"/>
                    </a:lnTo>
                    <a:lnTo>
                      <a:pt x="74" y="14"/>
                    </a:lnTo>
                    <a:lnTo>
                      <a:pt x="60" y="20"/>
                    </a:lnTo>
                    <a:lnTo>
                      <a:pt x="48" y="24"/>
                    </a:lnTo>
                    <a:lnTo>
                      <a:pt x="36" y="24"/>
                    </a:lnTo>
                    <a:lnTo>
                      <a:pt x="20" y="20"/>
                    </a:lnTo>
                    <a:lnTo>
                      <a:pt x="4" y="16"/>
                    </a:lnTo>
                    <a:lnTo>
                      <a:pt x="0" y="8"/>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5" name="Freeform 211"/>
              <p:cNvSpPr>
                <a:spLocks/>
              </p:cNvSpPr>
              <p:nvPr/>
            </p:nvSpPr>
            <p:spPr bwMode="auto">
              <a:xfrm>
                <a:off x="10973102" y="1480144"/>
                <a:ext cx="106593" cy="46203"/>
              </a:xfrm>
              <a:custGeom>
                <a:avLst/>
                <a:gdLst/>
                <a:ahLst/>
                <a:cxnLst>
                  <a:cxn ang="0">
                    <a:pos x="0" y="16"/>
                  </a:cxn>
                  <a:cxn ang="0">
                    <a:pos x="2" y="24"/>
                  </a:cxn>
                  <a:cxn ang="0">
                    <a:pos x="10" y="24"/>
                  </a:cxn>
                  <a:cxn ang="0">
                    <a:pos x="24" y="24"/>
                  </a:cxn>
                  <a:cxn ang="0">
                    <a:pos x="46" y="20"/>
                  </a:cxn>
                  <a:cxn ang="0">
                    <a:pos x="58" y="18"/>
                  </a:cxn>
                  <a:cxn ang="0">
                    <a:pos x="58" y="8"/>
                  </a:cxn>
                  <a:cxn ang="0">
                    <a:pos x="48" y="4"/>
                  </a:cxn>
                  <a:cxn ang="0">
                    <a:pos x="36" y="0"/>
                  </a:cxn>
                  <a:cxn ang="0">
                    <a:pos x="22" y="2"/>
                  </a:cxn>
                  <a:cxn ang="0">
                    <a:pos x="14" y="8"/>
                  </a:cxn>
                  <a:cxn ang="0">
                    <a:pos x="0" y="16"/>
                  </a:cxn>
                </a:cxnLst>
                <a:rect l="0" t="0" r="r" b="b"/>
                <a:pathLst>
                  <a:path w="58" h="24">
                    <a:moveTo>
                      <a:pt x="0" y="16"/>
                    </a:moveTo>
                    <a:lnTo>
                      <a:pt x="2" y="24"/>
                    </a:lnTo>
                    <a:lnTo>
                      <a:pt x="10" y="24"/>
                    </a:lnTo>
                    <a:lnTo>
                      <a:pt x="24" y="24"/>
                    </a:lnTo>
                    <a:lnTo>
                      <a:pt x="46" y="20"/>
                    </a:lnTo>
                    <a:lnTo>
                      <a:pt x="58" y="18"/>
                    </a:lnTo>
                    <a:lnTo>
                      <a:pt x="58" y="8"/>
                    </a:lnTo>
                    <a:lnTo>
                      <a:pt x="48" y="4"/>
                    </a:lnTo>
                    <a:lnTo>
                      <a:pt x="36" y="0"/>
                    </a:lnTo>
                    <a:lnTo>
                      <a:pt x="22" y="2"/>
                    </a:lnTo>
                    <a:lnTo>
                      <a:pt x="14" y="8"/>
                    </a:lnTo>
                    <a:lnTo>
                      <a:pt x="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6" name="Freeform 214"/>
              <p:cNvSpPr>
                <a:spLocks/>
              </p:cNvSpPr>
              <p:nvPr/>
            </p:nvSpPr>
            <p:spPr bwMode="auto">
              <a:xfrm>
                <a:off x="7065866" y="2881748"/>
                <a:ext cx="45717" cy="39307"/>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7" name="Freeform 193"/>
              <p:cNvSpPr>
                <a:spLocks/>
              </p:cNvSpPr>
              <p:nvPr/>
            </p:nvSpPr>
            <p:spPr bwMode="auto">
              <a:xfrm>
                <a:off x="6078993" y="960377"/>
                <a:ext cx="306915" cy="231017"/>
              </a:xfrm>
              <a:custGeom>
                <a:avLst/>
                <a:gdLst/>
                <a:ahLst/>
                <a:cxnLst>
                  <a:cxn ang="0">
                    <a:pos x="55" y="84"/>
                  </a:cxn>
                  <a:cxn ang="0">
                    <a:pos x="71" y="80"/>
                  </a:cxn>
                  <a:cxn ang="0">
                    <a:pos x="43" y="78"/>
                  </a:cxn>
                  <a:cxn ang="0">
                    <a:pos x="55" y="64"/>
                  </a:cxn>
                  <a:cxn ang="0">
                    <a:pos x="85" y="60"/>
                  </a:cxn>
                  <a:cxn ang="0">
                    <a:pos x="89" y="48"/>
                  </a:cxn>
                  <a:cxn ang="0">
                    <a:pos x="71" y="52"/>
                  </a:cxn>
                  <a:cxn ang="0">
                    <a:pos x="65" y="42"/>
                  </a:cxn>
                  <a:cxn ang="0">
                    <a:pos x="55" y="48"/>
                  </a:cxn>
                  <a:cxn ang="0">
                    <a:pos x="37" y="64"/>
                  </a:cxn>
                  <a:cxn ang="0">
                    <a:pos x="11" y="46"/>
                  </a:cxn>
                  <a:cxn ang="0">
                    <a:pos x="19" y="28"/>
                  </a:cxn>
                  <a:cxn ang="0">
                    <a:pos x="11" y="24"/>
                  </a:cxn>
                  <a:cxn ang="0">
                    <a:pos x="0" y="20"/>
                  </a:cxn>
                  <a:cxn ang="0">
                    <a:pos x="19" y="8"/>
                  </a:cxn>
                  <a:cxn ang="0">
                    <a:pos x="47" y="10"/>
                  </a:cxn>
                  <a:cxn ang="0">
                    <a:pos x="55" y="12"/>
                  </a:cxn>
                  <a:cxn ang="0">
                    <a:pos x="73" y="14"/>
                  </a:cxn>
                  <a:cxn ang="0">
                    <a:pos x="77" y="28"/>
                  </a:cxn>
                  <a:cxn ang="0">
                    <a:pos x="89" y="38"/>
                  </a:cxn>
                  <a:cxn ang="0">
                    <a:pos x="83" y="12"/>
                  </a:cxn>
                  <a:cxn ang="0">
                    <a:pos x="85" y="0"/>
                  </a:cxn>
                  <a:cxn ang="0">
                    <a:pos x="107" y="8"/>
                  </a:cxn>
                  <a:cxn ang="0">
                    <a:pos x="111" y="22"/>
                  </a:cxn>
                  <a:cxn ang="0">
                    <a:pos x="127" y="22"/>
                  </a:cxn>
                  <a:cxn ang="0">
                    <a:pos x="151" y="36"/>
                  </a:cxn>
                  <a:cxn ang="0">
                    <a:pos x="159" y="48"/>
                  </a:cxn>
                  <a:cxn ang="0">
                    <a:pos x="123" y="60"/>
                  </a:cxn>
                  <a:cxn ang="0">
                    <a:pos x="117" y="84"/>
                  </a:cxn>
                  <a:cxn ang="0">
                    <a:pos x="101" y="102"/>
                  </a:cxn>
                  <a:cxn ang="0">
                    <a:pos x="81" y="114"/>
                  </a:cxn>
                  <a:cxn ang="0">
                    <a:pos x="67" y="104"/>
                  </a:cxn>
                  <a:cxn ang="0">
                    <a:pos x="45" y="92"/>
                  </a:cxn>
                </a:cxnLst>
                <a:rect l="0" t="0" r="r" b="b"/>
                <a:pathLst>
                  <a:path w="167" h="120">
                    <a:moveTo>
                      <a:pt x="45" y="92"/>
                    </a:moveTo>
                    <a:lnTo>
                      <a:pt x="55" y="84"/>
                    </a:lnTo>
                    <a:lnTo>
                      <a:pt x="83" y="88"/>
                    </a:lnTo>
                    <a:lnTo>
                      <a:pt x="71" y="80"/>
                    </a:lnTo>
                    <a:lnTo>
                      <a:pt x="59" y="76"/>
                    </a:lnTo>
                    <a:lnTo>
                      <a:pt x="43" y="78"/>
                    </a:lnTo>
                    <a:lnTo>
                      <a:pt x="43" y="68"/>
                    </a:lnTo>
                    <a:lnTo>
                      <a:pt x="55" y="64"/>
                    </a:lnTo>
                    <a:lnTo>
                      <a:pt x="69" y="60"/>
                    </a:lnTo>
                    <a:lnTo>
                      <a:pt x="85" y="60"/>
                    </a:lnTo>
                    <a:lnTo>
                      <a:pt x="97" y="56"/>
                    </a:lnTo>
                    <a:lnTo>
                      <a:pt x="89" y="48"/>
                    </a:lnTo>
                    <a:lnTo>
                      <a:pt x="83" y="52"/>
                    </a:lnTo>
                    <a:lnTo>
                      <a:pt x="71" y="52"/>
                    </a:lnTo>
                    <a:lnTo>
                      <a:pt x="71" y="44"/>
                    </a:lnTo>
                    <a:lnTo>
                      <a:pt x="65" y="42"/>
                    </a:lnTo>
                    <a:lnTo>
                      <a:pt x="61" y="48"/>
                    </a:lnTo>
                    <a:lnTo>
                      <a:pt x="55" y="48"/>
                    </a:lnTo>
                    <a:lnTo>
                      <a:pt x="51" y="56"/>
                    </a:lnTo>
                    <a:lnTo>
                      <a:pt x="37" y="64"/>
                    </a:lnTo>
                    <a:lnTo>
                      <a:pt x="27" y="58"/>
                    </a:lnTo>
                    <a:lnTo>
                      <a:pt x="11" y="46"/>
                    </a:lnTo>
                    <a:lnTo>
                      <a:pt x="7" y="36"/>
                    </a:lnTo>
                    <a:lnTo>
                      <a:pt x="19" y="28"/>
                    </a:lnTo>
                    <a:lnTo>
                      <a:pt x="19" y="24"/>
                    </a:lnTo>
                    <a:lnTo>
                      <a:pt x="11" y="24"/>
                    </a:lnTo>
                    <a:lnTo>
                      <a:pt x="2" y="30"/>
                    </a:lnTo>
                    <a:lnTo>
                      <a:pt x="0" y="20"/>
                    </a:lnTo>
                    <a:lnTo>
                      <a:pt x="4" y="12"/>
                    </a:lnTo>
                    <a:lnTo>
                      <a:pt x="19" y="8"/>
                    </a:lnTo>
                    <a:lnTo>
                      <a:pt x="33" y="8"/>
                    </a:lnTo>
                    <a:lnTo>
                      <a:pt x="47" y="10"/>
                    </a:lnTo>
                    <a:lnTo>
                      <a:pt x="51" y="26"/>
                    </a:lnTo>
                    <a:lnTo>
                      <a:pt x="55" y="12"/>
                    </a:lnTo>
                    <a:lnTo>
                      <a:pt x="63" y="10"/>
                    </a:lnTo>
                    <a:lnTo>
                      <a:pt x="73" y="14"/>
                    </a:lnTo>
                    <a:lnTo>
                      <a:pt x="75" y="22"/>
                    </a:lnTo>
                    <a:lnTo>
                      <a:pt x="77" y="28"/>
                    </a:lnTo>
                    <a:lnTo>
                      <a:pt x="83" y="36"/>
                    </a:lnTo>
                    <a:lnTo>
                      <a:pt x="89" y="38"/>
                    </a:lnTo>
                    <a:lnTo>
                      <a:pt x="87" y="24"/>
                    </a:lnTo>
                    <a:lnTo>
                      <a:pt x="83" y="12"/>
                    </a:lnTo>
                    <a:lnTo>
                      <a:pt x="81" y="4"/>
                    </a:lnTo>
                    <a:lnTo>
                      <a:pt x="85" y="0"/>
                    </a:lnTo>
                    <a:lnTo>
                      <a:pt x="95" y="4"/>
                    </a:lnTo>
                    <a:lnTo>
                      <a:pt x="107" y="8"/>
                    </a:lnTo>
                    <a:lnTo>
                      <a:pt x="103" y="20"/>
                    </a:lnTo>
                    <a:lnTo>
                      <a:pt x="111" y="22"/>
                    </a:lnTo>
                    <a:lnTo>
                      <a:pt x="115" y="16"/>
                    </a:lnTo>
                    <a:lnTo>
                      <a:pt x="127" y="22"/>
                    </a:lnTo>
                    <a:lnTo>
                      <a:pt x="127" y="30"/>
                    </a:lnTo>
                    <a:lnTo>
                      <a:pt x="151" y="36"/>
                    </a:lnTo>
                    <a:lnTo>
                      <a:pt x="167" y="44"/>
                    </a:lnTo>
                    <a:lnTo>
                      <a:pt x="159" y="48"/>
                    </a:lnTo>
                    <a:lnTo>
                      <a:pt x="137" y="52"/>
                    </a:lnTo>
                    <a:lnTo>
                      <a:pt x="123" y="60"/>
                    </a:lnTo>
                    <a:lnTo>
                      <a:pt x="119" y="68"/>
                    </a:lnTo>
                    <a:lnTo>
                      <a:pt x="117" y="84"/>
                    </a:lnTo>
                    <a:lnTo>
                      <a:pt x="107" y="88"/>
                    </a:lnTo>
                    <a:lnTo>
                      <a:pt x="101" y="102"/>
                    </a:lnTo>
                    <a:lnTo>
                      <a:pt x="93" y="120"/>
                    </a:lnTo>
                    <a:lnTo>
                      <a:pt x="81" y="114"/>
                    </a:lnTo>
                    <a:lnTo>
                      <a:pt x="81" y="102"/>
                    </a:lnTo>
                    <a:lnTo>
                      <a:pt x="67" y="104"/>
                    </a:lnTo>
                    <a:lnTo>
                      <a:pt x="59" y="98"/>
                    </a:lnTo>
                    <a:lnTo>
                      <a:pt x="45" y="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8" name="Freeform 194"/>
              <p:cNvSpPr>
                <a:spLocks/>
              </p:cNvSpPr>
              <p:nvPr/>
            </p:nvSpPr>
            <p:spPr bwMode="auto">
              <a:xfrm>
                <a:off x="6294009" y="925723"/>
                <a:ext cx="264644" cy="96258"/>
              </a:xfrm>
              <a:custGeom>
                <a:avLst/>
                <a:gdLst/>
                <a:ahLst/>
                <a:cxnLst>
                  <a:cxn ang="0">
                    <a:pos x="62" y="38"/>
                  </a:cxn>
                  <a:cxn ang="0">
                    <a:pos x="52" y="38"/>
                  </a:cxn>
                  <a:cxn ang="0">
                    <a:pos x="34" y="38"/>
                  </a:cxn>
                  <a:cxn ang="0">
                    <a:pos x="36" y="30"/>
                  </a:cxn>
                  <a:cxn ang="0">
                    <a:pos x="54" y="28"/>
                  </a:cxn>
                  <a:cxn ang="0">
                    <a:pos x="60" y="24"/>
                  </a:cxn>
                  <a:cxn ang="0">
                    <a:pos x="50" y="22"/>
                  </a:cxn>
                  <a:cxn ang="0">
                    <a:pos x="34" y="22"/>
                  </a:cxn>
                  <a:cxn ang="0">
                    <a:pos x="18" y="26"/>
                  </a:cxn>
                  <a:cxn ang="0">
                    <a:pos x="2" y="24"/>
                  </a:cxn>
                  <a:cxn ang="0">
                    <a:pos x="0" y="18"/>
                  </a:cxn>
                  <a:cxn ang="0">
                    <a:pos x="10" y="14"/>
                  </a:cxn>
                  <a:cxn ang="0">
                    <a:pos x="22" y="6"/>
                  </a:cxn>
                  <a:cxn ang="0">
                    <a:pos x="30" y="6"/>
                  </a:cxn>
                  <a:cxn ang="0">
                    <a:pos x="46" y="10"/>
                  </a:cxn>
                  <a:cxn ang="0">
                    <a:pos x="56" y="10"/>
                  </a:cxn>
                  <a:cxn ang="0">
                    <a:pos x="66" y="12"/>
                  </a:cxn>
                  <a:cxn ang="0">
                    <a:pos x="74" y="0"/>
                  </a:cxn>
                  <a:cxn ang="0">
                    <a:pos x="82" y="14"/>
                  </a:cxn>
                  <a:cxn ang="0">
                    <a:pos x="96" y="8"/>
                  </a:cxn>
                  <a:cxn ang="0">
                    <a:pos x="114" y="10"/>
                  </a:cxn>
                  <a:cxn ang="0">
                    <a:pos x="132" y="14"/>
                  </a:cxn>
                  <a:cxn ang="0">
                    <a:pos x="144" y="16"/>
                  </a:cxn>
                  <a:cxn ang="0">
                    <a:pos x="138" y="22"/>
                  </a:cxn>
                  <a:cxn ang="0">
                    <a:pos x="122" y="30"/>
                  </a:cxn>
                  <a:cxn ang="0">
                    <a:pos x="114" y="38"/>
                  </a:cxn>
                  <a:cxn ang="0">
                    <a:pos x="100" y="38"/>
                  </a:cxn>
                  <a:cxn ang="0">
                    <a:pos x="92" y="50"/>
                  </a:cxn>
                  <a:cxn ang="0">
                    <a:pos x="74" y="46"/>
                  </a:cxn>
                  <a:cxn ang="0">
                    <a:pos x="68" y="38"/>
                  </a:cxn>
                  <a:cxn ang="0">
                    <a:pos x="62" y="38"/>
                  </a:cxn>
                </a:cxnLst>
                <a:rect l="0" t="0" r="r" b="b"/>
                <a:pathLst>
                  <a:path w="144" h="50">
                    <a:moveTo>
                      <a:pt x="62" y="38"/>
                    </a:moveTo>
                    <a:lnTo>
                      <a:pt x="52" y="38"/>
                    </a:lnTo>
                    <a:lnTo>
                      <a:pt x="34" y="38"/>
                    </a:lnTo>
                    <a:lnTo>
                      <a:pt x="36" y="30"/>
                    </a:lnTo>
                    <a:lnTo>
                      <a:pt x="54" y="28"/>
                    </a:lnTo>
                    <a:lnTo>
                      <a:pt x="60" y="24"/>
                    </a:lnTo>
                    <a:lnTo>
                      <a:pt x="50" y="22"/>
                    </a:lnTo>
                    <a:lnTo>
                      <a:pt x="34" y="22"/>
                    </a:lnTo>
                    <a:lnTo>
                      <a:pt x="18" y="26"/>
                    </a:lnTo>
                    <a:lnTo>
                      <a:pt x="2" y="24"/>
                    </a:lnTo>
                    <a:lnTo>
                      <a:pt x="0" y="18"/>
                    </a:lnTo>
                    <a:lnTo>
                      <a:pt x="10" y="14"/>
                    </a:lnTo>
                    <a:lnTo>
                      <a:pt x="22" y="6"/>
                    </a:lnTo>
                    <a:lnTo>
                      <a:pt x="30" y="6"/>
                    </a:lnTo>
                    <a:lnTo>
                      <a:pt x="46" y="10"/>
                    </a:lnTo>
                    <a:lnTo>
                      <a:pt x="56" y="10"/>
                    </a:lnTo>
                    <a:lnTo>
                      <a:pt x="66" y="12"/>
                    </a:lnTo>
                    <a:lnTo>
                      <a:pt x="74" y="0"/>
                    </a:lnTo>
                    <a:lnTo>
                      <a:pt x="82" y="14"/>
                    </a:lnTo>
                    <a:lnTo>
                      <a:pt x="96" y="8"/>
                    </a:lnTo>
                    <a:lnTo>
                      <a:pt x="114" y="10"/>
                    </a:lnTo>
                    <a:lnTo>
                      <a:pt x="132" y="14"/>
                    </a:lnTo>
                    <a:lnTo>
                      <a:pt x="144" y="16"/>
                    </a:lnTo>
                    <a:lnTo>
                      <a:pt x="138" y="22"/>
                    </a:lnTo>
                    <a:lnTo>
                      <a:pt x="122" y="30"/>
                    </a:lnTo>
                    <a:lnTo>
                      <a:pt x="114" y="38"/>
                    </a:lnTo>
                    <a:lnTo>
                      <a:pt x="100" y="38"/>
                    </a:lnTo>
                    <a:lnTo>
                      <a:pt x="92" y="50"/>
                    </a:lnTo>
                    <a:lnTo>
                      <a:pt x="74" y="46"/>
                    </a:lnTo>
                    <a:lnTo>
                      <a:pt x="68" y="38"/>
                    </a:lnTo>
                    <a:lnTo>
                      <a:pt x="62" y="3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39" name="Freeform 195"/>
              <p:cNvSpPr>
                <a:spLocks/>
              </p:cNvSpPr>
              <p:nvPr/>
            </p:nvSpPr>
            <p:spPr bwMode="auto">
              <a:xfrm>
                <a:off x="6367543" y="1083607"/>
                <a:ext cx="106593" cy="61603"/>
              </a:xfrm>
              <a:custGeom>
                <a:avLst/>
                <a:gdLst/>
                <a:ahLst/>
                <a:cxnLst>
                  <a:cxn ang="0">
                    <a:pos x="10" y="8"/>
                  </a:cxn>
                  <a:cxn ang="0">
                    <a:pos x="14" y="4"/>
                  </a:cxn>
                  <a:cxn ang="0">
                    <a:pos x="30" y="0"/>
                  </a:cxn>
                  <a:cxn ang="0">
                    <a:pos x="38" y="0"/>
                  </a:cxn>
                  <a:cxn ang="0">
                    <a:pos x="42" y="8"/>
                  </a:cxn>
                  <a:cxn ang="0">
                    <a:pos x="48" y="12"/>
                  </a:cxn>
                  <a:cxn ang="0">
                    <a:pos x="58" y="12"/>
                  </a:cxn>
                  <a:cxn ang="0">
                    <a:pos x="52" y="20"/>
                  </a:cxn>
                  <a:cxn ang="0">
                    <a:pos x="38" y="28"/>
                  </a:cxn>
                  <a:cxn ang="0">
                    <a:pos x="26" y="32"/>
                  </a:cxn>
                  <a:cxn ang="0">
                    <a:pos x="26" y="20"/>
                  </a:cxn>
                  <a:cxn ang="0">
                    <a:pos x="18" y="20"/>
                  </a:cxn>
                  <a:cxn ang="0">
                    <a:pos x="10" y="22"/>
                  </a:cxn>
                  <a:cxn ang="0">
                    <a:pos x="4" y="28"/>
                  </a:cxn>
                  <a:cxn ang="0">
                    <a:pos x="0" y="20"/>
                  </a:cxn>
                  <a:cxn ang="0">
                    <a:pos x="6" y="14"/>
                  </a:cxn>
                  <a:cxn ang="0">
                    <a:pos x="10" y="8"/>
                  </a:cxn>
                </a:cxnLst>
                <a:rect l="0" t="0" r="r" b="b"/>
                <a:pathLst>
                  <a:path w="58" h="32">
                    <a:moveTo>
                      <a:pt x="10" y="8"/>
                    </a:moveTo>
                    <a:lnTo>
                      <a:pt x="14" y="4"/>
                    </a:lnTo>
                    <a:lnTo>
                      <a:pt x="30" y="0"/>
                    </a:lnTo>
                    <a:lnTo>
                      <a:pt x="38" y="0"/>
                    </a:lnTo>
                    <a:lnTo>
                      <a:pt x="42" y="8"/>
                    </a:lnTo>
                    <a:lnTo>
                      <a:pt x="48" y="12"/>
                    </a:lnTo>
                    <a:lnTo>
                      <a:pt x="58" y="12"/>
                    </a:lnTo>
                    <a:lnTo>
                      <a:pt x="52" y="20"/>
                    </a:lnTo>
                    <a:lnTo>
                      <a:pt x="38" y="28"/>
                    </a:lnTo>
                    <a:lnTo>
                      <a:pt x="26" y="32"/>
                    </a:lnTo>
                    <a:lnTo>
                      <a:pt x="26" y="20"/>
                    </a:lnTo>
                    <a:lnTo>
                      <a:pt x="18" y="20"/>
                    </a:lnTo>
                    <a:lnTo>
                      <a:pt x="10" y="22"/>
                    </a:lnTo>
                    <a:lnTo>
                      <a:pt x="4" y="28"/>
                    </a:lnTo>
                    <a:lnTo>
                      <a:pt x="0" y="20"/>
                    </a:lnTo>
                    <a:lnTo>
                      <a:pt x="6" y="14"/>
                    </a:lnTo>
                    <a:lnTo>
                      <a:pt x="1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0" name="Freeform 151"/>
              <p:cNvSpPr>
                <a:spLocks/>
              </p:cNvSpPr>
              <p:nvPr/>
            </p:nvSpPr>
            <p:spPr bwMode="auto">
              <a:xfrm>
                <a:off x="6448461" y="2092386"/>
                <a:ext cx="128648" cy="84706"/>
              </a:xfrm>
              <a:custGeom>
                <a:avLst/>
                <a:gdLst/>
                <a:ahLst/>
                <a:cxnLst>
                  <a:cxn ang="0">
                    <a:pos x="16" y="36"/>
                  </a:cxn>
                  <a:cxn ang="0">
                    <a:pos x="28" y="36"/>
                  </a:cxn>
                  <a:cxn ang="0">
                    <a:pos x="40" y="40"/>
                  </a:cxn>
                  <a:cxn ang="0">
                    <a:pos x="52" y="44"/>
                  </a:cxn>
                  <a:cxn ang="0">
                    <a:pos x="62" y="44"/>
                  </a:cxn>
                  <a:cxn ang="0">
                    <a:pos x="64" y="32"/>
                  </a:cxn>
                  <a:cxn ang="0">
                    <a:pos x="64" y="16"/>
                  </a:cxn>
                  <a:cxn ang="0">
                    <a:pos x="70" y="4"/>
                  </a:cxn>
                  <a:cxn ang="0">
                    <a:pos x="54" y="6"/>
                  </a:cxn>
                  <a:cxn ang="0">
                    <a:pos x="40" y="0"/>
                  </a:cxn>
                  <a:cxn ang="0">
                    <a:pos x="18" y="4"/>
                  </a:cxn>
                  <a:cxn ang="0">
                    <a:pos x="2" y="8"/>
                  </a:cxn>
                  <a:cxn ang="0">
                    <a:pos x="0" y="20"/>
                  </a:cxn>
                  <a:cxn ang="0">
                    <a:pos x="6" y="30"/>
                  </a:cxn>
                  <a:cxn ang="0">
                    <a:pos x="14" y="30"/>
                  </a:cxn>
                  <a:cxn ang="0">
                    <a:pos x="16" y="36"/>
                  </a:cxn>
                </a:cxnLst>
                <a:rect l="0" t="0" r="r" b="b"/>
                <a:pathLst>
                  <a:path w="70" h="44">
                    <a:moveTo>
                      <a:pt x="16" y="36"/>
                    </a:moveTo>
                    <a:lnTo>
                      <a:pt x="28" y="36"/>
                    </a:lnTo>
                    <a:lnTo>
                      <a:pt x="40" y="40"/>
                    </a:lnTo>
                    <a:lnTo>
                      <a:pt x="52" y="44"/>
                    </a:lnTo>
                    <a:lnTo>
                      <a:pt x="62" y="44"/>
                    </a:lnTo>
                    <a:lnTo>
                      <a:pt x="64" y="32"/>
                    </a:lnTo>
                    <a:lnTo>
                      <a:pt x="64" y="16"/>
                    </a:lnTo>
                    <a:lnTo>
                      <a:pt x="70" y="4"/>
                    </a:lnTo>
                    <a:lnTo>
                      <a:pt x="54" y="6"/>
                    </a:lnTo>
                    <a:lnTo>
                      <a:pt x="40" y="0"/>
                    </a:lnTo>
                    <a:lnTo>
                      <a:pt x="18" y="4"/>
                    </a:lnTo>
                    <a:lnTo>
                      <a:pt x="2" y="8"/>
                    </a:lnTo>
                    <a:lnTo>
                      <a:pt x="0" y="20"/>
                    </a:lnTo>
                    <a:lnTo>
                      <a:pt x="6" y="30"/>
                    </a:lnTo>
                    <a:lnTo>
                      <a:pt x="14" y="30"/>
                    </a:lnTo>
                    <a:lnTo>
                      <a:pt x="16"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1" name="Freeform 152"/>
              <p:cNvSpPr>
                <a:spLocks/>
              </p:cNvSpPr>
              <p:nvPr/>
            </p:nvSpPr>
            <p:spPr bwMode="auto">
              <a:xfrm>
                <a:off x="6374948" y="2161712"/>
                <a:ext cx="213187" cy="103959"/>
              </a:xfrm>
              <a:custGeom>
                <a:avLst/>
                <a:gdLst/>
                <a:ahLst/>
                <a:cxnLst>
                  <a:cxn ang="0">
                    <a:pos x="26" y="12"/>
                  </a:cxn>
                  <a:cxn ang="0">
                    <a:pos x="36" y="18"/>
                  </a:cxn>
                  <a:cxn ang="0">
                    <a:pos x="46" y="24"/>
                  </a:cxn>
                  <a:cxn ang="0">
                    <a:pos x="54" y="18"/>
                  </a:cxn>
                  <a:cxn ang="0">
                    <a:pos x="56" y="8"/>
                  </a:cxn>
                  <a:cxn ang="0">
                    <a:pos x="56" y="0"/>
                  </a:cxn>
                  <a:cxn ang="0">
                    <a:pos x="68" y="0"/>
                  </a:cxn>
                  <a:cxn ang="0">
                    <a:pos x="80" y="4"/>
                  </a:cxn>
                  <a:cxn ang="0">
                    <a:pos x="88" y="6"/>
                  </a:cxn>
                  <a:cxn ang="0">
                    <a:pos x="102" y="8"/>
                  </a:cxn>
                  <a:cxn ang="0">
                    <a:pos x="104" y="12"/>
                  </a:cxn>
                  <a:cxn ang="0">
                    <a:pos x="108" y="20"/>
                  </a:cxn>
                  <a:cxn ang="0">
                    <a:pos x="112" y="36"/>
                  </a:cxn>
                  <a:cxn ang="0">
                    <a:pos x="116" y="42"/>
                  </a:cxn>
                  <a:cxn ang="0">
                    <a:pos x="104" y="50"/>
                  </a:cxn>
                  <a:cxn ang="0">
                    <a:pos x="90" y="54"/>
                  </a:cxn>
                  <a:cxn ang="0">
                    <a:pos x="62" y="36"/>
                  </a:cxn>
                  <a:cxn ang="0">
                    <a:pos x="10" y="38"/>
                  </a:cxn>
                  <a:cxn ang="0">
                    <a:pos x="0" y="40"/>
                  </a:cxn>
                  <a:cxn ang="0">
                    <a:pos x="0" y="30"/>
                  </a:cxn>
                  <a:cxn ang="0">
                    <a:pos x="8" y="20"/>
                  </a:cxn>
                  <a:cxn ang="0">
                    <a:pos x="14" y="10"/>
                  </a:cxn>
                  <a:cxn ang="0">
                    <a:pos x="26" y="12"/>
                  </a:cxn>
                </a:cxnLst>
                <a:rect l="0" t="0" r="r" b="b"/>
                <a:pathLst>
                  <a:path w="116" h="54">
                    <a:moveTo>
                      <a:pt x="26" y="12"/>
                    </a:moveTo>
                    <a:lnTo>
                      <a:pt x="36" y="18"/>
                    </a:lnTo>
                    <a:lnTo>
                      <a:pt x="46" y="24"/>
                    </a:lnTo>
                    <a:lnTo>
                      <a:pt x="54" y="18"/>
                    </a:lnTo>
                    <a:lnTo>
                      <a:pt x="56" y="8"/>
                    </a:lnTo>
                    <a:lnTo>
                      <a:pt x="56" y="0"/>
                    </a:lnTo>
                    <a:lnTo>
                      <a:pt x="68" y="0"/>
                    </a:lnTo>
                    <a:lnTo>
                      <a:pt x="80" y="4"/>
                    </a:lnTo>
                    <a:lnTo>
                      <a:pt x="88" y="6"/>
                    </a:lnTo>
                    <a:lnTo>
                      <a:pt x="102" y="8"/>
                    </a:lnTo>
                    <a:lnTo>
                      <a:pt x="104" y="12"/>
                    </a:lnTo>
                    <a:lnTo>
                      <a:pt x="108" y="20"/>
                    </a:lnTo>
                    <a:lnTo>
                      <a:pt x="112" y="36"/>
                    </a:lnTo>
                    <a:lnTo>
                      <a:pt x="116" y="42"/>
                    </a:lnTo>
                    <a:lnTo>
                      <a:pt x="104" y="50"/>
                    </a:lnTo>
                    <a:lnTo>
                      <a:pt x="90" y="54"/>
                    </a:lnTo>
                    <a:lnTo>
                      <a:pt x="62" y="36"/>
                    </a:lnTo>
                    <a:lnTo>
                      <a:pt x="10" y="38"/>
                    </a:lnTo>
                    <a:lnTo>
                      <a:pt x="0" y="40"/>
                    </a:lnTo>
                    <a:lnTo>
                      <a:pt x="0" y="30"/>
                    </a:lnTo>
                    <a:lnTo>
                      <a:pt x="8" y="20"/>
                    </a:lnTo>
                    <a:lnTo>
                      <a:pt x="14" y="10"/>
                    </a:lnTo>
                    <a:lnTo>
                      <a:pt x="26"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2" name="Freeform 153"/>
              <p:cNvSpPr>
                <a:spLocks/>
              </p:cNvSpPr>
              <p:nvPr/>
            </p:nvSpPr>
            <p:spPr bwMode="auto">
              <a:xfrm>
                <a:off x="6374948" y="2231017"/>
                <a:ext cx="165405" cy="103959"/>
              </a:xfrm>
              <a:custGeom>
                <a:avLst/>
                <a:gdLst/>
                <a:ahLst/>
                <a:cxnLst>
                  <a:cxn ang="0">
                    <a:pos x="0" y="4"/>
                  </a:cxn>
                  <a:cxn ang="0">
                    <a:pos x="10" y="2"/>
                  </a:cxn>
                  <a:cxn ang="0">
                    <a:pos x="62" y="0"/>
                  </a:cxn>
                  <a:cxn ang="0">
                    <a:pos x="90" y="18"/>
                  </a:cxn>
                  <a:cxn ang="0">
                    <a:pos x="90" y="30"/>
                  </a:cxn>
                  <a:cxn ang="0">
                    <a:pos x="76" y="34"/>
                  </a:cxn>
                  <a:cxn ang="0">
                    <a:pos x="74" y="50"/>
                  </a:cxn>
                  <a:cxn ang="0">
                    <a:pos x="58" y="52"/>
                  </a:cxn>
                  <a:cxn ang="0">
                    <a:pos x="38" y="54"/>
                  </a:cxn>
                  <a:cxn ang="0">
                    <a:pos x="28" y="44"/>
                  </a:cxn>
                  <a:cxn ang="0">
                    <a:pos x="30" y="34"/>
                  </a:cxn>
                  <a:cxn ang="0">
                    <a:pos x="20" y="30"/>
                  </a:cxn>
                  <a:cxn ang="0">
                    <a:pos x="4" y="26"/>
                  </a:cxn>
                  <a:cxn ang="0">
                    <a:pos x="0" y="4"/>
                  </a:cxn>
                </a:cxnLst>
                <a:rect l="0" t="0" r="r" b="b"/>
                <a:pathLst>
                  <a:path w="90" h="54">
                    <a:moveTo>
                      <a:pt x="0" y="4"/>
                    </a:moveTo>
                    <a:lnTo>
                      <a:pt x="10" y="2"/>
                    </a:lnTo>
                    <a:lnTo>
                      <a:pt x="62" y="0"/>
                    </a:lnTo>
                    <a:lnTo>
                      <a:pt x="90" y="18"/>
                    </a:lnTo>
                    <a:lnTo>
                      <a:pt x="90" y="30"/>
                    </a:lnTo>
                    <a:lnTo>
                      <a:pt x="76" y="34"/>
                    </a:lnTo>
                    <a:lnTo>
                      <a:pt x="74" y="50"/>
                    </a:lnTo>
                    <a:lnTo>
                      <a:pt x="58" y="52"/>
                    </a:lnTo>
                    <a:lnTo>
                      <a:pt x="38" y="54"/>
                    </a:lnTo>
                    <a:lnTo>
                      <a:pt x="28" y="44"/>
                    </a:lnTo>
                    <a:lnTo>
                      <a:pt x="30" y="34"/>
                    </a:lnTo>
                    <a:lnTo>
                      <a:pt x="20" y="30"/>
                    </a:lnTo>
                    <a:lnTo>
                      <a:pt x="4" y="26"/>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3" name="Freeform 154"/>
              <p:cNvSpPr>
                <a:spLocks/>
              </p:cNvSpPr>
              <p:nvPr/>
            </p:nvSpPr>
            <p:spPr bwMode="auto">
              <a:xfrm>
                <a:off x="6334517" y="2281058"/>
                <a:ext cx="95565" cy="38502"/>
              </a:xfrm>
              <a:custGeom>
                <a:avLst/>
                <a:gdLst/>
                <a:ahLst/>
                <a:cxnLst>
                  <a:cxn ang="0">
                    <a:pos x="0" y="12"/>
                  </a:cxn>
                  <a:cxn ang="0">
                    <a:pos x="4" y="20"/>
                  </a:cxn>
                  <a:cxn ang="0">
                    <a:pos x="50" y="18"/>
                  </a:cxn>
                  <a:cxn ang="0">
                    <a:pos x="52" y="8"/>
                  </a:cxn>
                  <a:cxn ang="0">
                    <a:pos x="30" y="0"/>
                  </a:cxn>
                  <a:cxn ang="0">
                    <a:pos x="24" y="8"/>
                  </a:cxn>
                  <a:cxn ang="0">
                    <a:pos x="8" y="6"/>
                  </a:cxn>
                  <a:cxn ang="0">
                    <a:pos x="6" y="12"/>
                  </a:cxn>
                  <a:cxn ang="0">
                    <a:pos x="0" y="12"/>
                  </a:cxn>
                </a:cxnLst>
                <a:rect l="0" t="0" r="r" b="b"/>
                <a:pathLst>
                  <a:path w="52" h="20">
                    <a:moveTo>
                      <a:pt x="0" y="12"/>
                    </a:moveTo>
                    <a:lnTo>
                      <a:pt x="4" y="20"/>
                    </a:lnTo>
                    <a:lnTo>
                      <a:pt x="50" y="18"/>
                    </a:lnTo>
                    <a:lnTo>
                      <a:pt x="52" y="8"/>
                    </a:lnTo>
                    <a:lnTo>
                      <a:pt x="30" y="0"/>
                    </a:lnTo>
                    <a:lnTo>
                      <a:pt x="24" y="8"/>
                    </a:lnTo>
                    <a:lnTo>
                      <a:pt x="8" y="6"/>
                    </a:lnTo>
                    <a:lnTo>
                      <a:pt x="6" y="12"/>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4" name="Freeform 155"/>
              <p:cNvSpPr>
                <a:spLocks/>
              </p:cNvSpPr>
              <p:nvPr/>
            </p:nvSpPr>
            <p:spPr bwMode="auto">
              <a:xfrm>
                <a:off x="6441110" y="2242562"/>
                <a:ext cx="275674" cy="204067"/>
              </a:xfrm>
              <a:custGeom>
                <a:avLst/>
                <a:gdLst/>
                <a:ahLst/>
                <a:cxnLst>
                  <a:cxn ang="0">
                    <a:pos x="2" y="48"/>
                  </a:cxn>
                  <a:cxn ang="0">
                    <a:pos x="24" y="44"/>
                  </a:cxn>
                  <a:cxn ang="0">
                    <a:pos x="38" y="44"/>
                  </a:cxn>
                  <a:cxn ang="0">
                    <a:pos x="40" y="28"/>
                  </a:cxn>
                  <a:cxn ang="0">
                    <a:pos x="54" y="24"/>
                  </a:cxn>
                  <a:cxn ang="0">
                    <a:pos x="54" y="12"/>
                  </a:cxn>
                  <a:cxn ang="0">
                    <a:pos x="68" y="8"/>
                  </a:cxn>
                  <a:cxn ang="0">
                    <a:pos x="80" y="0"/>
                  </a:cxn>
                  <a:cxn ang="0">
                    <a:pos x="98" y="4"/>
                  </a:cxn>
                  <a:cxn ang="0">
                    <a:pos x="98" y="10"/>
                  </a:cxn>
                  <a:cxn ang="0">
                    <a:pos x="118" y="12"/>
                  </a:cxn>
                  <a:cxn ang="0">
                    <a:pos x="122" y="34"/>
                  </a:cxn>
                  <a:cxn ang="0">
                    <a:pos x="150" y="64"/>
                  </a:cxn>
                  <a:cxn ang="0">
                    <a:pos x="148" y="66"/>
                  </a:cxn>
                  <a:cxn ang="0">
                    <a:pos x="130" y="66"/>
                  </a:cxn>
                  <a:cxn ang="0">
                    <a:pos x="130" y="86"/>
                  </a:cxn>
                  <a:cxn ang="0">
                    <a:pos x="118" y="88"/>
                  </a:cxn>
                  <a:cxn ang="0">
                    <a:pos x="114" y="106"/>
                  </a:cxn>
                  <a:cxn ang="0">
                    <a:pos x="94" y="104"/>
                  </a:cxn>
                  <a:cxn ang="0">
                    <a:pos x="92" y="98"/>
                  </a:cxn>
                  <a:cxn ang="0">
                    <a:pos x="64" y="98"/>
                  </a:cxn>
                  <a:cxn ang="0">
                    <a:pos x="46" y="94"/>
                  </a:cxn>
                  <a:cxn ang="0">
                    <a:pos x="16" y="88"/>
                  </a:cxn>
                  <a:cxn ang="0">
                    <a:pos x="6" y="102"/>
                  </a:cxn>
                  <a:cxn ang="0">
                    <a:pos x="6" y="88"/>
                  </a:cxn>
                  <a:cxn ang="0">
                    <a:pos x="0" y="84"/>
                  </a:cxn>
                  <a:cxn ang="0">
                    <a:pos x="2" y="78"/>
                  </a:cxn>
                  <a:cxn ang="0">
                    <a:pos x="10" y="78"/>
                  </a:cxn>
                  <a:cxn ang="0">
                    <a:pos x="10" y="64"/>
                  </a:cxn>
                  <a:cxn ang="0">
                    <a:pos x="6" y="60"/>
                  </a:cxn>
                  <a:cxn ang="0">
                    <a:pos x="2" y="48"/>
                  </a:cxn>
                </a:cxnLst>
                <a:rect l="0" t="0" r="r" b="b"/>
                <a:pathLst>
                  <a:path w="150" h="106">
                    <a:moveTo>
                      <a:pt x="2" y="48"/>
                    </a:moveTo>
                    <a:lnTo>
                      <a:pt x="24" y="44"/>
                    </a:lnTo>
                    <a:lnTo>
                      <a:pt x="38" y="44"/>
                    </a:lnTo>
                    <a:lnTo>
                      <a:pt x="40" y="28"/>
                    </a:lnTo>
                    <a:lnTo>
                      <a:pt x="54" y="24"/>
                    </a:lnTo>
                    <a:lnTo>
                      <a:pt x="54" y="12"/>
                    </a:lnTo>
                    <a:lnTo>
                      <a:pt x="68" y="8"/>
                    </a:lnTo>
                    <a:lnTo>
                      <a:pt x="80" y="0"/>
                    </a:lnTo>
                    <a:lnTo>
                      <a:pt x="98" y="4"/>
                    </a:lnTo>
                    <a:lnTo>
                      <a:pt x="98" y="10"/>
                    </a:lnTo>
                    <a:lnTo>
                      <a:pt x="118" y="12"/>
                    </a:lnTo>
                    <a:lnTo>
                      <a:pt x="122" y="34"/>
                    </a:lnTo>
                    <a:lnTo>
                      <a:pt x="150" y="64"/>
                    </a:lnTo>
                    <a:lnTo>
                      <a:pt x="148" y="66"/>
                    </a:lnTo>
                    <a:lnTo>
                      <a:pt x="130" y="66"/>
                    </a:lnTo>
                    <a:lnTo>
                      <a:pt x="130" y="86"/>
                    </a:lnTo>
                    <a:lnTo>
                      <a:pt x="118" y="88"/>
                    </a:lnTo>
                    <a:lnTo>
                      <a:pt x="114" y="106"/>
                    </a:lnTo>
                    <a:lnTo>
                      <a:pt x="94" y="104"/>
                    </a:lnTo>
                    <a:lnTo>
                      <a:pt x="92" y="98"/>
                    </a:lnTo>
                    <a:lnTo>
                      <a:pt x="64" y="98"/>
                    </a:lnTo>
                    <a:lnTo>
                      <a:pt x="46" y="94"/>
                    </a:lnTo>
                    <a:lnTo>
                      <a:pt x="16" y="88"/>
                    </a:lnTo>
                    <a:lnTo>
                      <a:pt x="6" y="102"/>
                    </a:lnTo>
                    <a:lnTo>
                      <a:pt x="6" y="88"/>
                    </a:lnTo>
                    <a:lnTo>
                      <a:pt x="0" y="84"/>
                    </a:lnTo>
                    <a:lnTo>
                      <a:pt x="2" y="78"/>
                    </a:lnTo>
                    <a:lnTo>
                      <a:pt x="10" y="78"/>
                    </a:lnTo>
                    <a:lnTo>
                      <a:pt x="10" y="64"/>
                    </a:lnTo>
                    <a:lnTo>
                      <a:pt x="6" y="60"/>
                    </a:lnTo>
                    <a:lnTo>
                      <a:pt x="2"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5" name="Freeform 156"/>
              <p:cNvSpPr>
                <a:spLocks/>
              </p:cNvSpPr>
              <p:nvPr/>
            </p:nvSpPr>
            <p:spPr bwMode="auto">
              <a:xfrm>
                <a:off x="5586536" y="2130878"/>
                <a:ext cx="231566" cy="369631"/>
              </a:xfrm>
              <a:custGeom>
                <a:avLst/>
                <a:gdLst/>
                <a:ahLst/>
                <a:cxnLst>
                  <a:cxn ang="0">
                    <a:pos x="38" y="84"/>
                  </a:cxn>
                  <a:cxn ang="0">
                    <a:pos x="16" y="90"/>
                  </a:cxn>
                  <a:cxn ang="0">
                    <a:pos x="20" y="76"/>
                  </a:cxn>
                  <a:cxn ang="0">
                    <a:pos x="14" y="60"/>
                  </a:cxn>
                  <a:cxn ang="0">
                    <a:pos x="0" y="60"/>
                  </a:cxn>
                  <a:cxn ang="0">
                    <a:pos x="4" y="44"/>
                  </a:cxn>
                  <a:cxn ang="0">
                    <a:pos x="2" y="20"/>
                  </a:cxn>
                  <a:cxn ang="0">
                    <a:pos x="16" y="0"/>
                  </a:cxn>
                  <a:cxn ang="0">
                    <a:pos x="28" y="26"/>
                  </a:cxn>
                  <a:cxn ang="0">
                    <a:pos x="60" y="38"/>
                  </a:cxn>
                  <a:cxn ang="0">
                    <a:pos x="40" y="58"/>
                  </a:cxn>
                  <a:cxn ang="0">
                    <a:pos x="42" y="70"/>
                  </a:cxn>
                  <a:cxn ang="0">
                    <a:pos x="66" y="68"/>
                  </a:cxn>
                  <a:cxn ang="0">
                    <a:pos x="72" y="90"/>
                  </a:cxn>
                  <a:cxn ang="0">
                    <a:pos x="92" y="110"/>
                  </a:cxn>
                  <a:cxn ang="0">
                    <a:pos x="98" y="130"/>
                  </a:cxn>
                  <a:cxn ang="0">
                    <a:pos x="116" y="130"/>
                  </a:cxn>
                  <a:cxn ang="0">
                    <a:pos x="120" y="148"/>
                  </a:cxn>
                  <a:cxn ang="0">
                    <a:pos x="102" y="160"/>
                  </a:cxn>
                  <a:cxn ang="0">
                    <a:pos x="116" y="166"/>
                  </a:cxn>
                  <a:cxn ang="0">
                    <a:pos x="96" y="176"/>
                  </a:cxn>
                  <a:cxn ang="0">
                    <a:pos x="38" y="176"/>
                  </a:cxn>
                  <a:cxn ang="0">
                    <a:pos x="22" y="184"/>
                  </a:cxn>
                  <a:cxn ang="0">
                    <a:pos x="6" y="188"/>
                  </a:cxn>
                  <a:cxn ang="0">
                    <a:pos x="34" y="164"/>
                  </a:cxn>
                  <a:cxn ang="0">
                    <a:pos x="54" y="162"/>
                  </a:cxn>
                  <a:cxn ang="0">
                    <a:pos x="48" y="160"/>
                  </a:cxn>
                  <a:cxn ang="0">
                    <a:pos x="30" y="158"/>
                  </a:cxn>
                  <a:cxn ang="0">
                    <a:pos x="14" y="158"/>
                  </a:cxn>
                  <a:cxn ang="0">
                    <a:pos x="18" y="148"/>
                  </a:cxn>
                  <a:cxn ang="0">
                    <a:pos x="34" y="136"/>
                  </a:cxn>
                  <a:cxn ang="0">
                    <a:pos x="24" y="128"/>
                  </a:cxn>
                  <a:cxn ang="0">
                    <a:pos x="48" y="122"/>
                  </a:cxn>
                  <a:cxn ang="0">
                    <a:pos x="52" y="102"/>
                  </a:cxn>
                  <a:cxn ang="0">
                    <a:pos x="44" y="86"/>
                  </a:cxn>
                </a:cxnLst>
                <a:rect l="0" t="0" r="r" b="b"/>
                <a:pathLst>
                  <a:path w="126" h="192">
                    <a:moveTo>
                      <a:pt x="44" y="86"/>
                    </a:moveTo>
                    <a:lnTo>
                      <a:pt x="38" y="84"/>
                    </a:lnTo>
                    <a:lnTo>
                      <a:pt x="32" y="92"/>
                    </a:lnTo>
                    <a:lnTo>
                      <a:pt x="16" y="90"/>
                    </a:lnTo>
                    <a:lnTo>
                      <a:pt x="14" y="82"/>
                    </a:lnTo>
                    <a:lnTo>
                      <a:pt x="20" y="76"/>
                    </a:lnTo>
                    <a:lnTo>
                      <a:pt x="18" y="62"/>
                    </a:lnTo>
                    <a:lnTo>
                      <a:pt x="14" y="60"/>
                    </a:lnTo>
                    <a:lnTo>
                      <a:pt x="6" y="64"/>
                    </a:lnTo>
                    <a:lnTo>
                      <a:pt x="0" y="60"/>
                    </a:lnTo>
                    <a:lnTo>
                      <a:pt x="10" y="48"/>
                    </a:lnTo>
                    <a:lnTo>
                      <a:pt x="4" y="44"/>
                    </a:lnTo>
                    <a:lnTo>
                      <a:pt x="0" y="36"/>
                    </a:lnTo>
                    <a:lnTo>
                      <a:pt x="2" y="20"/>
                    </a:lnTo>
                    <a:lnTo>
                      <a:pt x="12" y="20"/>
                    </a:lnTo>
                    <a:lnTo>
                      <a:pt x="16" y="0"/>
                    </a:lnTo>
                    <a:lnTo>
                      <a:pt x="44" y="2"/>
                    </a:lnTo>
                    <a:lnTo>
                      <a:pt x="28" y="26"/>
                    </a:lnTo>
                    <a:lnTo>
                      <a:pt x="64" y="26"/>
                    </a:lnTo>
                    <a:lnTo>
                      <a:pt x="60" y="38"/>
                    </a:lnTo>
                    <a:lnTo>
                      <a:pt x="48" y="50"/>
                    </a:lnTo>
                    <a:lnTo>
                      <a:pt x="40" y="58"/>
                    </a:lnTo>
                    <a:lnTo>
                      <a:pt x="36" y="66"/>
                    </a:lnTo>
                    <a:lnTo>
                      <a:pt x="42" y="70"/>
                    </a:lnTo>
                    <a:lnTo>
                      <a:pt x="52" y="66"/>
                    </a:lnTo>
                    <a:lnTo>
                      <a:pt x="66" y="68"/>
                    </a:lnTo>
                    <a:lnTo>
                      <a:pt x="70" y="78"/>
                    </a:lnTo>
                    <a:lnTo>
                      <a:pt x="72" y="90"/>
                    </a:lnTo>
                    <a:lnTo>
                      <a:pt x="84" y="98"/>
                    </a:lnTo>
                    <a:lnTo>
                      <a:pt x="92" y="110"/>
                    </a:lnTo>
                    <a:lnTo>
                      <a:pt x="94" y="118"/>
                    </a:lnTo>
                    <a:lnTo>
                      <a:pt x="98" y="130"/>
                    </a:lnTo>
                    <a:lnTo>
                      <a:pt x="106" y="132"/>
                    </a:lnTo>
                    <a:lnTo>
                      <a:pt x="116" y="130"/>
                    </a:lnTo>
                    <a:lnTo>
                      <a:pt x="126" y="138"/>
                    </a:lnTo>
                    <a:lnTo>
                      <a:pt x="120" y="148"/>
                    </a:lnTo>
                    <a:lnTo>
                      <a:pt x="110" y="154"/>
                    </a:lnTo>
                    <a:lnTo>
                      <a:pt x="102" y="160"/>
                    </a:lnTo>
                    <a:lnTo>
                      <a:pt x="108" y="162"/>
                    </a:lnTo>
                    <a:lnTo>
                      <a:pt x="116" y="166"/>
                    </a:lnTo>
                    <a:lnTo>
                      <a:pt x="108" y="172"/>
                    </a:lnTo>
                    <a:lnTo>
                      <a:pt x="96" y="176"/>
                    </a:lnTo>
                    <a:lnTo>
                      <a:pt x="46" y="176"/>
                    </a:lnTo>
                    <a:lnTo>
                      <a:pt x="38" y="176"/>
                    </a:lnTo>
                    <a:lnTo>
                      <a:pt x="38" y="184"/>
                    </a:lnTo>
                    <a:lnTo>
                      <a:pt x="22" y="184"/>
                    </a:lnTo>
                    <a:lnTo>
                      <a:pt x="10" y="192"/>
                    </a:lnTo>
                    <a:lnTo>
                      <a:pt x="6" y="188"/>
                    </a:lnTo>
                    <a:lnTo>
                      <a:pt x="24" y="172"/>
                    </a:lnTo>
                    <a:lnTo>
                      <a:pt x="34" y="164"/>
                    </a:lnTo>
                    <a:lnTo>
                      <a:pt x="46" y="164"/>
                    </a:lnTo>
                    <a:lnTo>
                      <a:pt x="54" y="162"/>
                    </a:lnTo>
                    <a:lnTo>
                      <a:pt x="56" y="154"/>
                    </a:lnTo>
                    <a:lnTo>
                      <a:pt x="48" y="160"/>
                    </a:lnTo>
                    <a:lnTo>
                      <a:pt x="38" y="158"/>
                    </a:lnTo>
                    <a:lnTo>
                      <a:pt x="30" y="158"/>
                    </a:lnTo>
                    <a:lnTo>
                      <a:pt x="24" y="154"/>
                    </a:lnTo>
                    <a:lnTo>
                      <a:pt x="14" y="158"/>
                    </a:lnTo>
                    <a:lnTo>
                      <a:pt x="10" y="154"/>
                    </a:lnTo>
                    <a:lnTo>
                      <a:pt x="18" y="148"/>
                    </a:lnTo>
                    <a:lnTo>
                      <a:pt x="26" y="142"/>
                    </a:lnTo>
                    <a:lnTo>
                      <a:pt x="34" y="136"/>
                    </a:lnTo>
                    <a:lnTo>
                      <a:pt x="34" y="130"/>
                    </a:lnTo>
                    <a:lnTo>
                      <a:pt x="24" y="128"/>
                    </a:lnTo>
                    <a:lnTo>
                      <a:pt x="24" y="120"/>
                    </a:lnTo>
                    <a:lnTo>
                      <a:pt x="48" y="122"/>
                    </a:lnTo>
                    <a:lnTo>
                      <a:pt x="48" y="112"/>
                    </a:lnTo>
                    <a:lnTo>
                      <a:pt x="52" y="102"/>
                    </a:lnTo>
                    <a:lnTo>
                      <a:pt x="38" y="94"/>
                    </a:lnTo>
                    <a:lnTo>
                      <a:pt x="44" y="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46" name="Group 45"/>
              <p:cNvGrpSpPr/>
              <p:nvPr/>
            </p:nvGrpSpPr>
            <p:grpSpPr>
              <a:xfrm>
                <a:off x="5461611" y="2284910"/>
                <a:ext cx="136000" cy="154013"/>
                <a:chOff x="3999814" y="1634849"/>
                <a:chExt cx="111171" cy="109815"/>
              </a:xfrm>
              <a:grpFill/>
              <a:effectLst/>
            </p:grpSpPr>
            <p:sp>
              <p:nvSpPr>
                <p:cNvPr id="47" name="Freeform 157"/>
                <p:cNvSpPr>
                  <a:spLocks/>
                </p:cNvSpPr>
                <p:nvPr/>
              </p:nvSpPr>
              <p:spPr bwMode="auto">
                <a:xfrm>
                  <a:off x="4053897" y="1634849"/>
                  <a:ext cx="57088" cy="32945"/>
                </a:xfrm>
                <a:custGeom>
                  <a:avLst/>
                  <a:gdLst/>
                  <a:ahLst/>
                  <a:cxnLst>
                    <a:cxn ang="0">
                      <a:pos x="12" y="0"/>
                    </a:cxn>
                    <a:cxn ang="0">
                      <a:pos x="30" y="2"/>
                    </a:cxn>
                    <a:cxn ang="0">
                      <a:pos x="34" y="8"/>
                    </a:cxn>
                    <a:cxn ang="0">
                      <a:pos x="38" y="16"/>
                    </a:cxn>
                    <a:cxn ang="0">
                      <a:pos x="34" y="24"/>
                    </a:cxn>
                    <a:cxn ang="0">
                      <a:pos x="22" y="24"/>
                    </a:cxn>
                    <a:cxn ang="0">
                      <a:pos x="16" y="18"/>
                    </a:cxn>
                    <a:cxn ang="0">
                      <a:pos x="8" y="22"/>
                    </a:cxn>
                    <a:cxn ang="0">
                      <a:pos x="0" y="18"/>
                    </a:cxn>
                    <a:cxn ang="0">
                      <a:pos x="4" y="8"/>
                    </a:cxn>
                    <a:cxn ang="0">
                      <a:pos x="12" y="0"/>
                    </a:cxn>
                  </a:cxnLst>
                  <a:rect l="0" t="0" r="r" b="b"/>
                  <a:pathLst>
                    <a:path w="38" h="24">
                      <a:moveTo>
                        <a:pt x="12" y="0"/>
                      </a:moveTo>
                      <a:lnTo>
                        <a:pt x="30" y="2"/>
                      </a:lnTo>
                      <a:lnTo>
                        <a:pt x="34" y="8"/>
                      </a:lnTo>
                      <a:lnTo>
                        <a:pt x="38" y="16"/>
                      </a:lnTo>
                      <a:lnTo>
                        <a:pt x="34" y="24"/>
                      </a:lnTo>
                      <a:lnTo>
                        <a:pt x="22" y="24"/>
                      </a:lnTo>
                      <a:lnTo>
                        <a:pt x="16" y="18"/>
                      </a:lnTo>
                      <a:lnTo>
                        <a:pt x="8" y="22"/>
                      </a:lnTo>
                      <a:lnTo>
                        <a:pt x="0" y="18"/>
                      </a:lnTo>
                      <a:lnTo>
                        <a:pt x="4" y="8"/>
                      </a:lnTo>
                      <a:lnTo>
                        <a:pt x="1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48" name="Freeform 158"/>
                <p:cNvSpPr>
                  <a:spLocks/>
                </p:cNvSpPr>
                <p:nvPr/>
              </p:nvSpPr>
              <p:spPr bwMode="auto">
                <a:xfrm>
                  <a:off x="3999814" y="1659557"/>
                  <a:ext cx="99152" cy="85107"/>
                </a:xfrm>
                <a:custGeom>
                  <a:avLst/>
                  <a:gdLst/>
                  <a:ahLst/>
                  <a:cxnLst>
                    <a:cxn ang="0">
                      <a:pos x="66" y="26"/>
                    </a:cxn>
                    <a:cxn ang="0">
                      <a:pos x="64" y="44"/>
                    </a:cxn>
                    <a:cxn ang="0">
                      <a:pos x="48" y="48"/>
                    </a:cxn>
                    <a:cxn ang="0">
                      <a:pos x="36" y="52"/>
                    </a:cxn>
                    <a:cxn ang="0">
                      <a:pos x="26" y="58"/>
                    </a:cxn>
                    <a:cxn ang="0">
                      <a:pos x="18" y="62"/>
                    </a:cxn>
                    <a:cxn ang="0">
                      <a:pos x="8" y="58"/>
                    </a:cxn>
                    <a:cxn ang="0">
                      <a:pos x="0" y="48"/>
                    </a:cxn>
                    <a:cxn ang="0">
                      <a:pos x="10" y="40"/>
                    </a:cxn>
                    <a:cxn ang="0">
                      <a:pos x="12" y="30"/>
                    </a:cxn>
                    <a:cxn ang="0">
                      <a:pos x="20" y="26"/>
                    </a:cxn>
                    <a:cxn ang="0">
                      <a:pos x="14" y="22"/>
                    </a:cxn>
                    <a:cxn ang="0">
                      <a:pos x="4" y="24"/>
                    </a:cxn>
                    <a:cxn ang="0">
                      <a:pos x="2" y="16"/>
                    </a:cxn>
                    <a:cxn ang="0">
                      <a:pos x="6" y="12"/>
                    </a:cxn>
                    <a:cxn ang="0">
                      <a:pos x="4" y="6"/>
                    </a:cxn>
                    <a:cxn ang="0">
                      <a:pos x="10" y="0"/>
                    </a:cxn>
                    <a:cxn ang="0">
                      <a:pos x="20" y="4"/>
                    </a:cxn>
                    <a:cxn ang="0">
                      <a:pos x="28" y="2"/>
                    </a:cxn>
                    <a:cxn ang="0">
                      <a:pos x="36" y="0"/>
                    </a:cxn>
                    <a:cxn ang="0">
                      <a:pos x="44" y="4"/>
                    </a:cxn>
                    <a:cxn ang="0">
                      <a:pos x="52" y="0"/>
                    </a:cxn>
                    <a:cxn ang="0">
                      <a:pos x="58" y="6"/>
                    </a:cxn>
                    <a:cxn ang="0">
                      <a:pos x="64" y="12"/>
                    </a:cxn>
                    <a:cxn ang="0">
                      <a:pos x="66" y="26"/>
                    </a:cxn>
                  </a:cxnLst>
                  <a:rect l="0" t="0" r="r" b="b"/>
                  <a:pathLst>
                    <a:path w="66" h="62">
                      <a:moveTo>
                        <a:pt x="66" y="26"/>
                      </a:moveTo>
                      <a:lnTo>
                        <a:pt x="64" y="44"/>
                      </a:lnTo>
                      <a:lnTo>
                        <a:pt x="48" y="48"/>
                      </a:lnTo>
                      <a:lnTo>
                        <a:pt x="36" y="52"/>
                      </a:lnTo>
                      <a:lnTo>
                        <a:pt x="26" y="58"/>
                      </a:lnTo>
                      <a:lnTo>
                        <a:pt x="18" y="62"/>
                      </a:lnTo>
                      <a:lnTo>
                        <a:pt x="8" y="58"/>
                      </a:lnTo>
                      <a:lnTo>
                        <a:pt x="0" y="48"/>
                      </a:lnTo>
                      <a:lnTo>
                        <a:pt x="10" y="40"/>
                      </a:lnTo>
                      <a:lnTo>
                        <a:pt x="12" y="30"/>
                      </a:lnTo>
                      <a:lnTo>
                        <a:pt x="20" y="26"/>
                      </a:lnTo>
                      <a:lnTo>
                        <a:pt x="14" y="22"/>
                      </a:lnTo>
                      <a:lnTo>
                        <a:pt x="4" y="24"/>
                      </a:lnTo>
                      <a:lnTo>
                        <a:pt x="2" y="16"/>
                      </a:lnTo>
                      <a:lnTo>
                        <a:pt x="6" y="12"/>
                      </a:lnTo>
                      <a:lnTo>
                        <a:pt x="4" y="6"/>
                      </a:lnTo>
                      <a:lnTo>
                        <a:pt x="10" y="0"/>
                      </a:lnTo>
                      <a:lnTo>
                        <a:pt x="20" y="4"/>
                      </a:lnTo>
                      <a:lnTo>
                        <a:pt x="28" y="2"/>
                      </a:lnTo>
                      <a:lnTo>
                        <a:pt x="36" y="0"/>
                      </a:lnTo>
                      <a:lnTo>
                        <a:pt x="44" y="4"/>
                      </a:lnTo>
                      <a:lnTo>
                        <a:pt x="52" y="0"/>
                      </a:lnTo>
                      <a:lnTo>
                        <a:pt x="58" y="6"/>
                      </a:lnTo>
                      <a:lnTo>
                        <a:pt x="64" y="12"/>
                      </a:lnTo>
                      <a:lnTo>
                        <a:pt x="66"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49" name="Freeform 160"/>
              <p:cNvSpPr>
                <a:spLocks/>
              </p:cNvSpPr>
              <p:nvPr/>
            </p:nvSpPr>
            <p:spPr bwMode="auto">
              <a:xfrm>
                <a:off x="5623292" y="2454322"/>
                <a:ext cx="374917" cy="331129"/>
              </a:xfrm>
              <a:custGeom>
                <a:avLst/>
                <a:gdLst/>
                <a:ahLst/>
                <a:cxnLst>
                  <a:cxn ang="0">
                    <a:pos x="126" y="8"/>
                  </a:cxn>
                  <a:cxn ang="0">
                    <a:pos x="152" y="24"/>
                  </a:cxn>
                  <a:cxn ang="0">
                    <a:pos x="162" y="32"/>
                  </a:cxn>
                  <a:cxn ang="0">
                    <a:pos x="180" y="36"/>
                  </a:cxn>
                  <a:cxn ang="0">
                    <a:pos x="202" y="40"/>
                  </a:cxn>
                  <a:cxn ang="0">
                    <a:pos x="198" y="56"/>
                  </a:cxn>
                  <a:cxn ang="0">
                    <a:pos x="194" y="70"/>
                  </a:cxn>
                  <a:cxn ang="0">
                    <a:pos x="188" y="74"/>
                  </a:cxn>
                  <a:cxn ang="0">
                    <a:pos x="170" y="96"/>
                  </a:cxn>
                  <a:cxn ang="0">
                    <a:pos x="186" y="106"/>
                  </a:cxn>
                  <a:cxn ang="0">
                    <a:pos x="188" y="116"/>
                  </a:cxn>
                  <a:cxn ang="0">
                    <a:pos x="186" y="140"/>
                  </a:cxn>
                  <a:cxn ang="0">
                    <a:pos x="194" y="148"/>
                  </a:cxn>
                  <a:cxn ang="0">
                    <a:pos x="182" y="158"/>
                  </a:cxn>
                  <a:cxn ang="0">
                    <a:pos x="160" y="156"/>
                  </a:cxn>
                  <a:cxn ang="0">
                    <a:pos x="138" y="152"/>
                  </a:cxn>
                  <a:cxn ang="0">
                    <a:pos x="122" y="162"/>
                  </a:cxn>
                  <a:cxn ang="0">
                    <a:pos x="106" y="172"/>
                  </a:cxn>
                  <a:cxn ang="0">
                    <a:pos x="80" y="168"/>
                  </a:cxn>
                  <a:cxn ang="0">
                    <a:pos x="50" y="156"/>
                  </a:cxn>
                  <a:cxn ang="0">
                    <a:pos x="56" y="128"/>
                  </a:cxn>
                  <a:cxn ang="0">
                    <a:pos x="64" y="116"/>
                  </a:cxn>
                  <a:cxn ang="0">
                    <a:pos x="44" y="90"/>
                  </a:cxn>
                  <a:cxn ang="0">
                    <a:pos x="36" y="76"/>
                  </a:cxn>
                  <a:cxn ang="0">
                    <a:pos x="18" y="66"/>
                  </a:cxn>
                  <a:cxn ang="0">
                    <a:pos x="0" y="60"/>
                  </a:cxn>
                  <a:cxn ang="0">
                    <a:pos x="8" y="50"/>
                  </a:cxn>
                  <a:cxn ang="0">
                    <a:pos x="26" y="48"/>
                  </a:cxn>
                  <a:cxn ang="0">
                    <a:pos x="40" y="50"/>
                  </a:cxn>
                  <a:cxn ang="0">
                    <a:pos x="54" y="46"/>
                  </a:cxn>
                  <a:cxn ang="0">
                    <a:pos x="48" y="30"/>
                  </a:cxn>
                  <a:cxn ang="0">
                    <a:pos x="62" y="36"/>
                  </a:cxn>
                  <a:cxn ang="0">
                    <a:pos x="84" y="28"/>
                  </a:cxn>
                  <a:cxn ang="0">
                    <a:pos x="106" y="18"/>
                  </a:cxn>
                  <a:cxn ang="0">
                    <a:pos x="116" y="0"/>
                  </a:cxn>
                </a:cxnLst>
                <a:rect l="0" t="0" r="r" b="b"/>
                <a:pathLst>
                  <a:path w="204" h="172">
                    <a:moveTo>
                      <a:pt x="116" y="0"/>
                    </a:moveTo>
                    <a:lnTo>
                      <a:pt x="126" y="8"/>
                    </a:lnTo>
                    <a:lnTo>
                      <a:pt x="140" y="20"/>
                    </a:lnTo>
                    <a:lnTo>
                      <a:pt x="152" y="24"/>
                    </a:lnTo>
                    <a:lnTo>
                      <a:pt x="154" y="28"/>
                    </a:lnTo>
                    <a:lnTo>
                      <a:pt x="162" y="32"/>
                    </a:lnTo>
                    <a:lnTo>
                      <a:pt x="174" y="32"/>
                    </a:lnTo>
                    <a:lnTo>
                      <a:pt x="180" y="36"/>
                    </a:lnTo>
                    <a:lnTo>
                      <a:pt x="184" y="40"/>
                    </a:lnTo>
                    <a:lnTo>
                      <a:pt x="202" y="40"/>
                    </a:lnTo>
                    <a:lnTo>
                      <a:pt x="204" y="44"/>
                    </a:lnTo>
                    <a:lnTo>
                      <a:pt x="198" y="56"/>
                    </a:lnTo>
                    <a:lnTo>
                      <a:pt x="194" y="64"/>
                    </a:lnTo>
                    <a:lnTo>
                      <a:pt x="194" y="70"/>
                    </a:lnTo>
                    <a:lnTo>
                      <a:pt x="192" y="74"/>
                    </a:lnTo>
                    <a:lnTo>
                      <a:pt x="188" y="74"/>
                    </a:lnTo>
                    <a:lnTo>
                      <a:pt x="178" y="84"/>
                    </a:lnTo>
                    <a:lnTo>
                      <a:pt x="170" y="96"/>
                    </a:lnTo>
                    <a:lnTo>
                      <a:pt x="186" y="96"/>
                    </a:lnTo>
                    <a:lnTo>
                      <a:pt x="186" y="106"/>
                    </a:lnTo>
                    <a:lnTo>
                      <a:pt x="186" y="112"/>
                    </a:lnTo>
                    <a:lnTo>
                      <a:pt x="188" y="116"/>
                    </a:lnTo>
                    <a:lnTo>
                      <a:pt x="184" y="124"/>
                    </a:lnTo>
                    <a:lnTo>
                      <a:pt x="186" y="140"/>
                    </a:lnTo>
                    <a:lnTo>
                      <a:pt x="194" y="140"/>
                    </a:lnTo>
                    <a:lnTo>
                      <a:pt x="194" y="148"/>
                    </a:lnTo>
                    <a:lnTo>
                      <a:pt x="186" y="150"/>
                    </a:lnTo>
                    <a:lnTo>
                      <a:pt x="182" y="158"/>
                    </a:lnTo>
                    <a:lnTo>
                      <a:pt x="172" y="162"/>
                    </a:lnTo>
                    <a:lnTo>
                      <a:pt x="160" y="156"/>
                    </a:lnTo>
                    <a:lnTo>
                      <a:pt x="150" y="154"/>
                    </a:lnTo>
                    <a:lnTo>
                      <a:pt x="138" y="152"/>
                    </a:lnTo>
                    <a:lnTo>
                      <a:pt x="128" y="156"/>
                    </a:lnTo>
                    <a:lnTo>
                      <a:pt x="122" y="162"/>
                    </a:lnTo>
                    <a:lnTo>
                      <a:pt x="122" y="172"/>
                    </a:lnTo>
                    <a:lnTo>
                      <a:pt x="106" y="172"/>
                    </a:lnTo>
                    <a:lnTo>
                      <a:pt x="92" y="166"/>
                    </a:lnTo>
                    <a:lnTo>
                      <a:pt x="80" y="168"/>
                    </a:lnTo>
                    <a:lnTo>
                      <a:pt x="64" y="162"/>
                    </a:lnTo>
                    <a:lnTo>
                      <a:pt x="50" y="156"/>
                    </a:lnTo>
                    <a:lnTo>
                      <a:pt x="50" y="144"/>
                    </a:lnTo>
                    <a:lnTo>
                      <a:pt x="56" y="128"/>
                    </a:lnTo>
                    <a:lnTo>
                      <a:pt x="56" y="116"/>
                    </a:lnTo>
                    <a:lnTo>
                      <a:pt x="64" y="116"/>
                    </a:lnTo>
                    <a:lnTo>
                      <a:pt x="56" y="98"/>
                    </a:lnTo>
                    <a:lnTo>
                      <a:pt x="44" y="90"/>
                    </a:lnTo>
                    <a:lnTo>
                      <a:pt x="42" y="82"/>
                    </a:lnTo>
                    <a:lnTo>
                      <a:pt x="36" y="76"/>
                    </a:lnTo>
                    <a:lnTo>
                      <a:pt x="26" y="70"/>
                    </a:lnTo>
                    <a:lnTo>
                      <a:pt x="18" y="66"/>
                    </a:lnTo>
                    <a:lnTo>
                      <a:pt x="6" y="66"/>
                    </a:lnTo>
                    <a:lnTo>
                      <a:pt x="0" y="60"/>
                    </a:lnTo>
                    <a:lnTo>
                      <a:pt x="2" y="52"/>
                    </a:lnTo>
                    <a:lnTo>
                      <a:pt x="8" y="50"/>
                    </a:lnTo>
                    <a:lnTo>
                      <a:pt x="18" y="48"/>
                    </a:lnTo>
                    <a:lnTo>
                      <a:pt x="26" y="48"/>
                    </a:lnTo>
                    <a:lnTo>
                      <a:pt x="32" y="54"/>
                    </a:lnTo>
                    <a:lnTo>
                      <a:pt x="40" y="50"/>
                    </a:lnTo>
                    <a:lnTo>
                      <a:pt x="48" y="52"/>
                    </a:lnTo>
                    <a:lnTo>
                      <a:pt x="54" y="46"/>
                    </a:lnTo>
                    <a:lnTo>
                      <a:pt x="50" y="36"/>
                    </a:lnTo>
                    <a:lnTo>
                      <a:pt x="48" y="30"/>
                    </a:lnTo>
                    <a:lnTo>
                      <a:pt x="54" y="30"/>
                    </a:lnTo>
                    <a:lnTo>
                      <a:pt x="62" y="36"/>
                    </a:lnTo>
                    <a:lnTo>
                      <a:pt x="76" y="34"/>
                    </a:lnTo>
                    <a:lnTo>
                      <a:pt x="84" y="28"/>
                    </a:lnTo>
                    <a:lnTo>
                      <a:pt x="96" y="22"/>
                    </a:lnTo>
                    <a:lnTo>
                      <a:pt x="106" y="18"/>
                    </a:lnTo>
                    <a:lnTo>
                      <a:pt x="106" y="4"/>
                    </a:lnTo>
                    <a:lnTo>
                      <a:pt x="11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0" name="Freeform 163"/>
              <p:cNvSpPr>
                <a:spLocks/>
              </p:cNvSpPr>
              <p:nvPr/>
            </p:nvSpPr>
            <p:spPr bwMode="auto">
              <a:xfrm>
                <a:off x="6016570" y="2773893"/>
                <a:ext cx="25728" cy="50055"/>
              </a:xfrm>
              <a:custGeom>
                <a:avLst/>
                <a:gdLst/>
                <a:ahLst/>
                <a:cxnLst>
                  <a:cxn ang="0">
                    <a:pos x="10" y="0"/>
                  </a:cxn>
                  <a:cxn ang="0">
                    <a:pos x="4" y="2"/>
                  </a:cxn>
                  <a:cxn ang="0">
                    <a:pos x="0" y="6"/>
                  </a:cxn>
                  <a:cxn ang="0">
                    <a:pos x="0" y="14"/>
                  </a:cxn>
                  <a:cxn ang="0">
                    <a:pos x="0" y="22"/>
                  </a:cxn>
                  <a:cxn ang="0">
                    <a:pos x="6" y="26"/>
                  </a:cxn>
                  <a:cxn ang="0">
                    <a:pos x="10" y="18"/>
                  </a:cxn>
                  <a:cxn ang="0">
                    <a:pos x="8" y="12"/>
                  </a:cxn>
                  <a:cxn ang="0">
                    <a:pos x="14" y="10"/>
                  </a:cxn>
                  <a:cxn ang="0">
                    <a:pos x="10" y="0"/>
                  </a:cxn>
                </a:cxnLst>
                <a:rect l="0" t="0" r="r" b="b"/>
                <a:pathLst>
                  <a:path w="14" h="26">
                    <a:moveTo>
                      <a:pt x="10" y="0"/>
                    </a:moveTo>
                    <a:lnTo>
                      <a:pt x="4" y="2"/>
                    </a:lnTo>
                    <a:lnTo>
                      <a:pt x="0" y="6"/>
                    </a:lnTo>
                    <a:lnTo>
                      <a:pt x="0" y="14"/>
                    </a:lnTo>
                    <a:lnTo>
                      <a:pt x="0" y="22"/>
                    </a:lnTo>
                    <a:lnTo>
                      <a:pt x="6" y="26"/>
                    </a:lnTo>
                    <a:lnTo>
                      <a:pt x="10" y="18"/>
                    </a:lnTo>
                    <a:lnTo>
                      <a:pt x="8" y="12"/>
                    </a:lnTo>
                    <a:lnTo>
                      <a:pt x="14" y="10"/>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1" name="Freeform 164"/>
              <p:cNvSpPr>
                <a:spLocks/>
              </p:cNvSpPr>
              <p:nvPr/>
            </p:nvSpPr>
            <p:spPr bwMode="auto">
              <a:xfrm>
                <a:off x="6005545" y="2839354"/>
                <a:ext cx="36756" cy="73156"/>
              </a:xfrm>
              <a:custGeom>
                <a:avLst/>
                <a:gdLst/>
                <a:ahLst/>
                <a:cxnLst>
                  <a:cxn ang="0">
                    <a:pos x="10" y="0"/>
                  </a:cxn>
                  <a:cxn ang="0">
                    <a:pos x="8" y="4"/>
                  </a:cxn>
                  <a:cxn ang="0">
                    <a:pos x="2" y="4"/>
                  </a:cxn>
                  <a:cxn ang="0">
                    <a:pos x="0" y="12"/>
                  </a:cxn>
                  <a:cxn ang="0">
                    <a:pos x="4" y="16"/>
                  </a:cxn>
                  <a:cxn ang="0">
                    <a:pos x="4" y="26"/>
                  </a:cxn>
                  <a:cxn ang="0">
                    <a:pos x="4" y="36"/>
                  </a:cxn>
                  <a:cxn ang="0">
                    <a:pos x="10" y="38"/>
                  </a:cxn>
                  <a:cxn ang="0">
                    <a:pos x="14" y="34"/>
                  </a:cxn>
                  <a:cxn ang="0">
                    <a:pos x="20" y="28"/>
                  </a:cxn>
                  <a:cxn ang="0">
                    <a:pos x="18" y="14"/>
                  </a:cxn>
                  <a:cxn ang="0">
                    <a:pos x="20" y="6"/>
                  </a:cxn>
                  <a:cxn ang="0">
                    <a:pos x="18" y="2"/>
                  </a:cxn>
                  <a:cxn ang="0">
                    <a:pos x="10" y="0"/>
                  </a:cxn>
                </a:cxnLst>
                <a:rect l="0" t="0" r="r" b="b"/>
                <a:pathLst>
                  <a:path w="20" h="38">
                    <a:moveTo>
                      <a:pt x="10" y="0"/>
                    </a:moveTo>
                    <a:lnTo>
                      <a:pt x="8" y="4"/>
                    </a:lnTo>
                    <a:lnTo>
                      <a:pt x="2" y="4"/>
                    </a:lnTo>
                    <a:lnTo>
                      <a:pt x="0" y="12"/>
                    </a:lnTo>
                    <a:lnTo>
                      <a:pt x="4" y="16"/>
                    </a:lnTo>
                    <a:lnTo>
                      <a:pt x="4" y="26"/>
                    </a:lnTo>
                    <a:lnTo>
                      <a:pt x="4" y="36"/>
                    </a:lnTo>
                    <a:lnTo>
                      <a:pt x="10" y="38"/>
                    </a:lnTo>
                    <a:lnTo>
                      <a:pt x="14" y="34"/>
                    </a:lnTo>
                    <a:lnTo>
                      <a:pt x="20" y="28"/>
                    </a:lnTo>
                    <a:lnTo>
                      <a:pt x="18" y="14"/>
                    </a:lnTo>
                    <a:lnTo>
                      <a:pt x="20" y="6"/>
                    </a:lnTo>
                    <a:lnTo>
                      <a:pt x="18" y="2"/>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2" name="Freeform 168"/>
              <p:cNvSpPr>
                <a:spLocks/>
              </p:cNvSpPr>
              <p:nvPr/>
            </p:nvSpPr>
            <p:spPr bwMode="auto">
              <a:xfrm>
                <a:off x="6053330" y="2265638"/>
                <a:ext cx="22054" cy="26953"/>
              </a:xfrm>
              <a:custGeom>
                <a:avLst/>
                <a:gdLst/>
                <a:ahLst/>
                <a:cxnLst>
                  <a:cxn ang="0">
                    <a:pos x="2" y="0"/>
                  </a:cxn>
                  <a:cxn ang="0">
                    <a:pos x="12" y="0"/>
                  </a:cxn>
                  <a:cxn ang="0">
                    <a:pos x="12" y="8"/>
                  </a:cxn>
                  <a:cxn ang="0">
                    <a:pos x="12" y="14"/>
                  </a:cxn>
                  <a:cxn ang="0">
                    <a:pos x="4" y="14"/>
                  </a:cxn>
                  <a:cxn ang="0">
                    <a:pos x="0" y="8"/>
                  </a:cxn>
                  <a:cxn ang="0">
                    <a:pos x="2" y="0"/>
                  </a:cxn>
                </a:cxnLst>
                <a:rect l="0" t="0" r="r" b="b"/>
                <a:pathLst>
                  <a:path w="12" h="14">
                    <a:moveTo>
                      <a:pt x="2" y="0"/>
                    </a:moveTo>
                    <a:lnTo>
                      <a:pt x="12" y="0"/>
                    </a:lnTo>
                    <a:lnTo>
                      <a:pt x="12" y="8"/>
                    </a:lnTo>
                    <a:lnTo>
                      <a:pt x="12" y="14"/>
                    </a:lnTo>
                    <a:lnTo>
                      <a:pt x="4" y="14"/>
                    </a:lnTo>
                    <a:lnTo>
                      <a:pt x="0" y="8"/>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3" name="Freeform 170"/>
              <p:cNvSpPr>
                <a:spLocks/>
              </p:cNvSpPr>
              <p:nvPr/>
            </p:nvSpPr>
            <p:spPr bwMode="auto">
              <a:xfrm>
                <a:off x="5939382" y="2296444"/>
                <a:ext cx="262809" cy="304176"/>
              </a:xfrm>
              <a:custGeom>
                <a:avLst/>
                <a:gdLst/>
                <a:ahLst/>
                <a:cxnLst>
                  <a:cxn ang="0">
                    <a:pos x="10" y="30"/>
                  </a:cxn>
                  <a:cxn ang="0">
                    <a:pos x="18" y="28"/>
                  </a:cxn>
                  <a:cxn ang="0">
                    <a:pos x="26" y="28"/>
                  </a:cxn>
                  <a:cxn ang="0">
                    <a:pos x="36" y="32"/>
                  </a:cxn>
                  <a:cxn ang="0">
                    <a:pos x="40" y="26"/>
                  </a:cxn>
                  <a:cxn ang="0">
                    <a:pos x="48" y="22"/>
                  </a:cxn>
                  <a:cxn ang="0">
                    <a:pos x="46" y="16"/>
                  </a:cxn>
                  <a:cxn ang="0">
                    <a:pos x="44" y="8"/>
                  </a:cxn>
                  <a:cxn ang="0">
                    <a:pos x="46" y="2"/>
                  </a:cxn>
                  <a:cxn ang="0">
                    <a:pos x="56" y="0"/>
                  </a:cxn>
                  <a:cxn ang="0">
                    <a:pos x="62" y="6"/>
                  </a:cxn>
                  <a:cxn ang="0">
                    <a:pos x="64" y="12"/>
                  </a:cxn>
                  <a:cxn ang="0">
                    <a:pos x="74" y="16"/>
                  </a:cxn>
                  <a:cxn ang="0">
                    <a:pos x="80" y="20"/>
                  </a:cxn>
                  <a:cxn ang="0">
                    <a:pos x="89" y="22"/>
                  </a:cxn>
                  <a:cxn ang="0">
                    <a:pos x="95" y="16"/>
                  </a:cxn>
                  <a:cxn ang="0">
                    <a:pos x="109" y="12"/>
                  </a:cxn>
                  <a:cxn ang="0">
                    <a:pos x="117" y="10"/>
                  </a:cxn>
                  <a:cxn ang="0">
                    <a:pos x="119" y="16"/>
                  </a:cxn>
                  <a:cxn ang="0">
                    <a:pos x="131" y="24"/>
                  </a:cxn>
                  <a:cxn ang="0">
                    <a:pos x="135" y="34"/>
                  </a:cxn>
                  <a:cxn ang="0">
                    <a:pos x="131" y="46"/>
                  </a:cxn>
                  <a:cxn ang="0">
                    <a:pos x="139" y="50"/>
                  </a:cxn>
                  <a:cxn ang="0">
                    <a:pos x="137" y="60"/>
                  </a:cxn>
                  <a:cxn ang="0">
                    <a:pos x="139" y="74"/>
                  </a:cxn>
                  <a:cxn ang="0">
                    <a:pos x="143" y="82"/>
                  </a:cxn>
                  <a:cxn ang="0">
                    <a:pos x="137" y="84"/>
                  </a:cxn>
                  <a:cxn ang="0">
                    <a:pos x="129" y="86"/>
                  </a:cxn>
                  <a:cxn ang="0">
                    <a:pos x="119" y="90"/>
                  </a:cxn>
                  <a:cxn ang="0">
                    <a:pos x="107" y="94"/>
                  </a:cxn>
                  <a:cxn ang="0">
                    <a:pos x="95" y="100"/>
                  </a:cxn>
                  <a:cxn ang="0">
                    <a:pos x="103" y="110"/>
                  </a:cxn>
                  <a:cxn ang="0">
                    <a:pos x="111" y="120"/>
                  </a:cxn>
                  <a:cxn ang="0">
                    <a:pos x="123" y="128"/>
                  </a:cxn>
                  <a:cxn ang="0">
                    <a:pos x="123" y="134"/>
                  </a:cxn>
                  <a:cxn ang="0">
                    <a:pos x="115" y="138"/>
                  </a:cxn>
                  <a:cxn ang="0">
                    <a:pos x="107" y="142"/>
                  </a:cxn>
                  <a:cxn ang="0">
                    <a:pos x="107" y="150"/>
                  </a:cxn>
                  <a:cxn ang="0">
                    <a:pos x="95" y="150"/>
                  </a:cxn>
                  <a:cxn ang="0">
                    <a:pos x="85" y="156"/>
                  </a:cxn>
                  <a:cxn ang="0">
                    <a:pos x="56" y="158"/>
                  </a:cxn>
                  <a:cxn ang="0">
                    <a:pos x="58" y="154"/>
                  </a:cxn>
                  <a:cxn ang="0">
                    <a:pos x="56" y="152"/>
                  </a:cxn>
                  <a:cxn ang="0">
                    <a:pos x="48" y="150"/>
                  </a:cxn>
                  <a:cxn ang="0">
                    <a:pos x="38" y="152"/>
                  </a:cxn>
                  <a:cxn ang="0">
                    <a:pos x="28" y="152"/>
                  </a:cxn>
                  <a:cxn ang="0">
                    <a:pos x="22" y="152"/>
                  </a:cxn>
                  <a:cxn ang="0">
                    <a:pos x="22" y="146"/>
                  </a:cxn>
                  <a:cxn ang="0">
                    <a:pos x="32" y="126"/>
                  </a:cxn>
                  <a:cxn ang="0">
                    <a:pos x="30" y="122"/>
                  </a:cxn>
                  <a:cxn ang="0">
                    <a:pos x="12" y="122"/>
                  </a:cxn>
                  <a:cxn ang="0">
                    <a:pos x="8" y="118"/>
                  </a:cxn>
                  <a:cxn ang="0">
                    <a:pos x="2" y="114"/>
                  </a:cxn>
                  <a:cxn ang="0">
                    <a:pos x="4" y="106"/>
                  </a:cxn>
                  <a:cxn ang="0">
                    <a:pos x="2" y="102"/>
                  </a:cxn>
                  <a:cxn ang="0">
                    <a:pos x="4" y="96"/>
                  </a:cxn>
                  <a:cxn ang="0">
                    <a:pos x="0" y="86"/>
                  </a:cxn>
                  <a:cxn ang="0">
                    <a:pos x="0" y="68"/>
                  </a:cxn>
                  <a:cxn ang="0">
                    <a:pos x="12" y="60"/>
                  </a:cxn>
                  <a:cxn ang="0">
                    <a:pos x="12" y="50"/>
                  </a:cxn>
                  <a:cxn ang="0">
                    <a:pos x="16" y="44"/>
                  </a:cxn>
                  <a:cxn ang="0">
                    <a:pos x="10" y="30"/>
                  </a:cxn>
                </a:cxnLst>
                <a:rect l="0" t="0" r="r" b="b"/>
                <a:pathLst>
                  <a:path w="143" h="158">
                    <a:moveTo>
                      <a:pt x="10" y="30"/>
                    </a:moveTo>
                    <a:lnTo>
                      <a:pt x="18" y="28"/>
                    </a:lnTo>
                    <a:lnTo>
                      <a:pt x="26" y="28"/>
                    </a:lnTo>
                    <a:lnTo>
                      <a:pt x="36" y="32"/>
                    </a:lnTo>
                    <a:lnTo>
                      <a:pt x="40" y="26"/>
                    </a:lnTo>
                    <a:lnTo>
                      <a:pt x="48" y="22"/>
                    </a:lnTo>
                    <a:lnTo>
                      <a:pt x="46" y="16"/>
                    </a:lnTo>
                    <a:lnTo>
                      <a:pt x="44" y="8"/>
                    </a:lnTo>
                    <a:lnTo>
                      <a:pt x="46" y="2"/>
                    </a:lnTo>
                    <a:lnTo>
                      <a:pt x="56" y="0"/>
                    </a:lnTo>
                    <a:lnTo>
                      <a:pt x="62" y="6"/>
                    </a:lnTo>
                    <a:lnTo>
                      <a:pt x="64" y="12"/>
                    </a:lnTo>
                    <a:lnTo>
                      <a:pt x="74" y="16"/>
                    </a:lnTo>
                    <a:lnTo>
                      <a:pt x="80" y="20"/>
                    </a:lnTo>
                    <a:lnTo>
                      <a:pt x="89" y="22"/>
                    </a:lnTo>
                    <a:lnTo>
                      <a:pt x="95" y="16"/>
                    </a:lnTo>
                    <a:lnTo>
                      <a:pt x="109" y="12"/>
                    </a:lnTo>
                    <a:lnTo>
                      <a:pt x="117" y="10"/>
                    </a:lnTo>
                    <a:lnTo>
                      <a:pt x="119" y="16"/>
                    </a:lnTo>
                    <a:lnTo>
                      <a:pt x="131" y="24"/>
                    </a:lnTo>
                    <a:lnTo>
                      <a:pt x="135" y="34"/>
                    </a:lnTo>
                    <a:lnTo>
                      <a:pt x="131" y="46"/>
                    </a:lnTo>
                    <a:lnTo>
                      <a:pt x="139" y="50"/>
                    </a:lnTo>
                    <a:lnTo>
                      <a:pt x="137" y="60"/>
                    </a:lnTo>
                    <a:lnTo>
                      <a:pt x="139" y="74"/>
                    </a:lnTo>
                    <a:lnTo>
                      <a:pt x="143" y="82"/>
                    </a:lnTo>
                    <a:lnTo>
                      <a:pt x="137" y="84"/>
                    </a:lnTo>
                    <a:lnTo>
                      <a:pt x="129" y="86"/>
                    </a:lnTo>
                    <a:lnTo>
                      <a:pt x="119" y="90"/>
                    </a:lnTo>
                    <a:lnTo>
                      <a:pt x="107" y="94"/>
                    </a:lnTo>
                    <a:lnTo>
                      <a:pt x="95" y="100"/>
                    </a:lnTo>
                    <a:lnTo>
                      <a:pt x="103" y="110"/>
                    </a:lnTo>
                    <a:lnTo>
                      <a:pt x="111" y="120"/>
                    </a:lnTo>
                    <a:lnTo>
                      <a:pt x="123" y="128"/>
                    </a:lnTo>
                    <a:lnTo>
                      <a:pt x="123" y="134"/>
                    </a:lnTo>
                    <a:lnTo>
                      <a:pt x="115" y="138"/>
                    </a:lnTo>
                    <a:lnTo>
                      <a:pt x="107" y="142"/>
                    </a:lnTo>
                    <a:lnTo>
                      <a:pt x="107" y="150"/>
                    </a:lnTo>
                    <a:lnTo>
                      <a:pt x="95" y="150"/>
                    </a:lnTo>
                    <a:lnTo>
                      <a:pt x="85" y="156"/>
                    </a:lnTo>
                    <a:lnTo>
                      <a:pt x="56" y="158"/>
                    </a:lnTo>
                    <a:lnTo>
                      <a:pt x="58" y="154"/>
                    </a:lnTo>
                    <a:lnTo>
                      <a:pt x="56" y="152"/>
                    </a:lnTo>
                    <a:lnTo>
                      <a:pt x="48" y="150"/>
                    </a:lnTo>
                    <a:lnTo>
                      <a:pt x="38" y="152"/>
                    </a:lnTo>
                    <a:lnTo>
                      <a:pt x="28" y="152"/>
                    </a:lnTo>
                    <a:lnTo>
                      <a:pt x="22" y="152"/>
                    </a:lnTo>
                    <a:lnTo>
                      <a:pt x="22" y="146"/>
                    </a:lnTo>
                    <a:lnTo>
                      <a:pt x="32" y="126"/>
                    </a:lnTo>
                    <a:lnTo>
                      <a:pt x="30" y="122"/>
                    </a:lnTo>
                    <a:lnTo>
                      <a:pt x="12" y="122"/>
                    </a:lnTo>
                    <a:lnTo>
                      <a:pt x="8" y="118"/>
                    </a:lnTo>
                    <a:lnTo>
                      <a:pt x="2" y="114"/>
                    </a:lnTo>
                    <a:lnTo>
                      <a:pt x="4" y="106"/>
                    </a:lnTo>
                    <a:lnTo>
                      <a:pt x="2" y="102"/>
                    </a:lnTo>
                    <a:lnTo>
                      <a:pt x="4" y="96"/>
                    </a:lnTo>
                    <a:lnTo>
                      <a:pt x="0" y="86"/>
                    </a:lnTo>
                    <a:lnTo>
                      <a:pt x="0" y="68"/>
                    </a:lnTo>
                    <a:lnTo>
                      <a:pt x="12" y="60"/>
                    </a:lnTo>
                    <a:lnTo>
                      <a:pt x="12" y="50"/>
                    </a:lnTo>
                    <a:lnTo>
                      <a:pt x="16" y="44"/>
                    </a:lnTo>
                    <a:lnTo>
                      <a:pt x="10"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4" name="Freeform 176"/>
              <p:cNvSpPr>
                <a:spLocks/>
              </p:cNvSpPr>
              <p:nvPr/>
            </p:nvSpPr>
            <p:spPr bwMode="auto">
              <a:xfrm>
                <a:off x="6147057" y="2612169"/>
                <a:ext cx="95565" cy="57755"/>
              </a:xfrm>
              <a:custGeom>
                <a:avLst/>
                <a:gdLst/>
                <a:ahLst/>
                <a:cxnLst>
                  <a:cxn ang="0">
                    <a:pos x="10" y="28"/>
                  </a:cxn>
                  <a:cxn ang="0">
                    <a:pos x="20" y="30"/>
                  </a:cxn>
                  <a:cxn ang="0">
                    <a:pos x="32" y="28"/>
                  </a:cxn>
                  <a:cxn ang="0">
                    <a:pos x="38" y="22"/>
                  </a:cxn>
                  <a:cxn ang="0">
                    <a:pos x="44" y="16"/>
                  </a:cxn>
                  <a:cxn ang="0">
                    <a:pos x="52" y="8"/>
                  </a:cxn>
                  <a:cxn ang="0">
                    <a:pos x="50" y="0"/>
                  </a:cxn>
                  <a:cxn ang="0">
                    <a:pos x="44" y="4"/>
                  </a:cxn>
                  <a:cxn ang="0">
                    <a:pos x="30" y="10"/>
                  </a:cxn>
                  <a:cxn ang="0">
                    <a:pos x="18" y="12"/>
                  </a:cxn>
                  <a:cxn ang="0">
                    <a:pos x="8" y="8"/>
                  </a:cxn>
                  <a:cxn ang="0">
                    <a:pos x="2" y="16"/>
                  </a:cxn>
                  <a:cxn ang="0">
                    <a:pos x="0" y="24"/>
                  </a:cxn>
                  <a:cxn ang="0">
                    <a:pos x="10" y="28"/>
                  </a:cxn>
                </a:cxnLst>
                <a:rect l="0" t="0" r="r" b="b"/>
                <a:pathLst>
                  <a:path w="52" h="30">
                    <a:moveTo>
                      <a:pt x="10" y="28"/>
                    </a:moveTo>
                    <a:lnTo>
                      <a:pt x="20" y="30"/>
                    </a:lnTo>
                    <a:lnTo>
                      <a:pt x="32" y="28"/>
                    </a:lnTo>
                    <a:lnTo>
                      <a:pt x="38" y="22"/>
                    </a:lnTo>
                    <a:lnTo>
                      <a:pt x="44" y="16"/>
                    </a:lnTo>
                    <a:lnTo>
                      <a:pt x="52" y="8"/>
                    </a:lnTo>
                    <a:lnTo>
                      <a:pt x="50" y="0"/>
                    </a:lnTo>
                    <a:lnTo>
                      <a:pt x="44" y="4"/>
                    </a:lnTo>
                    <a:lnTo>
                      <a:pt x="30" y="10"/>
                    </a:lnTo>
                    <a:lnTo>
                      <a:pt x="18" y="12"/>
                    </a:lnTo>
                    <a:lnTo>
                      <a:pt x="8" y="8"/>
                    </a:lnTo>
                    <a:lnTo>
                      <a:pt x="2" y="16"/>
                    </a:lnTo>
                    <a:lnTo>
                      <a:pt x="0" y="24"/>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5" name="Freeform 177"/>
              <p:cNvSpPr>
                <a:spLocks/>
              </p:cNvSpPr>
              <p:nvPr/>
            </p:nvSpPr>
            <p:spPr bwMode="auto">
              <a:xfrm>
                <a:off x="6158084" y="2627594"/>
                <a:ext cx="165405" cy="142463"/>
              </a:xfrm>
              <a:custGeom>
                <a:avLst/>
                <a:gdLst/>
                <a:ahLst/>
                <a:cxnLst>
                  <a:cxn ang="0">
                    <a:pos x="84" y="16"/>
                  </a:cxn>
                  <a:cxn ang="0">
                    <a:pos x="86" y="24"/>
                  </a:cxn>
                  <a:cxn ang="0">
                    <a:pos x="90" y="30"/>
                  </a:cxn>
                  <a:cxn ang="0">
                    <a:pos x="86" y="34"/>
                  </a:cxn>
                  <a:cxn ang="0">
                    <a:pos x="70" y="32"/>
                  </a:cxn>
                  <a:cxn ang="0">
                    <a:pos x="54" y="30"/>
                  </a:cxn>
                  <a:cxn ang="0">
                    <a:pos x="48" y="28"/>
                  </a:cxn>
                  <a:cxn ang="0">
                    <a:pos x="36" y="30"/>
                  </a:cxn>
                  <a:cxn ang="0">
                    <a:pos x="38" y="38"/>
                  </a:cxn>
                  <a:cxn ang="0">
                    <a:pos x="42" y="50"/>
                  </a:cxn>
                  <a:cxn ang="0">
                    <a:pos x="46" y="56"/>
                  </a:cxn>
                  <a:cxn ang="0">
                    <a:pos x="56" y="64"/>
                  </a:cxn>
                  <a:cxn ang="0">
                    <a:pos x="62" y="68"/>
                  </a:cxn>
                  <a:cxn ang="0">
                    <a:pos x="60" y="74"/>
                  </a:cxn>
                  <a:cxn ang="0">
                    <a:pos x="48" y="64"/>
                  </a:cxn>
                  <a:cxn ang="0">
                    <a:pos x="36" y="56"/>
                  </a:cxn>
                  <a:cxn ang="0">
                    <a:pos x="28" y="48"/>
                  </a:cxn>
                  <a:cxn ang="0">
                    <a:pos x="24" y="40"/>
                  </a:cxn>
                  <a:cxn ang="0">
                    <a:pos x="22" y="32"/>
                  </a:cxn>
                  <a:cxn ang="0">
                    <a:pos x="16" y="32"/>
                  </a:cxn>
                  <a:cxn ang="0">
                    <a:pos x="8" y="36"/>
                  </a:cxn>
                  <a:cxn ang="0">
                    <a:pos x="0" y="32"/>
                  </a:cxn>
                  <a:cxn ang="0">
                    <a:pos x="0" y="24"/>
                  </a:cxn>
                  <a:cxn ang="0">
                    <a:pos x="4" y="20"/>
                  </a:cxn>
                  <a:cxn ang="0">
                    <a:pos x="8" y="22"/>
                  </a:cxn>
                  <a:cxn ang="0">
                    <a:pos x="14" y="22"/>
                  </a:cxn>
                  <a:cxn ang="0">
                    <a:pos x="26" y="20"/>
                  </a:cxn>
                  <a:cxn ang="0">
                    <a:pos x="32" y="14"/>
                  </a:cxn>
                  <a:cxn ang="0">
                    <a:pos x="38" y="8"/>
                  </a:cxn>
                  <a:cxn ang="0">
                    <a:pos x="46" y="0"/>
                  </a:cxn>
                  <a:cxn ang="0">
                    <a:pos x="54" y="8"/>
                  </a:cxn>
                  <a:cxn ang="0">
                    <a:pos x="66" y="18"/>
                  </a:cxn>
                  <a:cxn ang="0">
                    <a:pos x="74" y="18"/>
                  </a:cxn>
                  <a:cxn ang="0">
                    <a:pos x="84" y="16"/>
                  </a:cxn>
                </a:cxnLst>
                <a:rect l="0" t="0" r="r" b="b"/>
                <a:pathLst>
                  <a:path w="90" h="74">
                    <a:moveTo>
                      <a:pt x="84" y="16"/>
                    </a:moveTo>
                    <a:lnTo>
                      <a:pt x="86" y="24"/>
                    </a:lnTo>
                    <a:lnTo>
                      <a:pt x="90" y="30"/>
                    </a:lnTo>
                    <a:lnTo>
                      <a:pt x="86" y="34"/>
                    </a:lnTo>
                    <a:lnTo>
                      <a:pt x="70" y="32"/>
                    </a:lnTo>
                    <a:lnTo>
                      <a:pt x="54" y="30"/>
                    </a:lnTo>
                    <a:lnTo>
                      <a:pt x="48" y="28"/>
                    </a:lnTo>
                    <a:lnTo>
                      <a:pt x="36" y="30"/>
                    </a:lnTo>
                    <a:lnTo>
                      <a:pt x="38" y="38"/>
                    </a:lnTo>
                    <a:lnTo>
                      <a:pt x="42" y="50"/>
                    </a:lnTo>
                    <a:lnTo>
                      <a:pt x="46" y="56"/>
                    </a:lnTo>
                    <a:lnTo>
                      <a:pt x="56" y="64"/>
                    </a:lnTo>
                    <a:lnTo>
                      <a:pt x="62" y="68"/>
                    </a:lnTo>
                    <a:lnTo>
                      <a:pt x="60" y="74"/>
                    </a:lnTo>
                    <a:lnTo>
                      <a:pt x="48" y="64"/>
                    </a:lnTo>
                    <a:lnTo>
                      <a:pt x="36" y="56"/>
                    </a:lnTo>
                    <a:lnTo>
                      <a:pt x="28" y="48"/>
                    </a:lnTo>
                    <a:lnTo>
                      <a:pt x="24" y="40"/>
                    </a:lnTo>
                    <a:lnTo>
                      <a:pt x="22" y="32"/>
                    </a:lnTo>
                    <a:lnTo>
                      <a:pt x="16" y="32"/>
                    </a:lnTo>
                    <a:lnTo>
                      <a:pt x="8" y="36"/>
                    </a:lnTo>
                    <a:lnTo>
                      <a:pt x="0" y="32"/>
                    </a:lnTo>
                    <a:lnTo>
                      <a:pt x="0" y="24"/>
                    </a:lnTo>
                    <a:lnTo>
                      <a:pt x="4" y="20"/>
                    </a:lnTo>
                    <a:lnTo>
                      <a:pt x="8" y="22"/>
                    </a:lnTo>
                    <a:lnTo>
                      <a:pt x="14" y="22"/>
                    </a:lnTo>
                    <a:lnTo>
                      <a:pt x="26" y="20"/>
                    </a:lnTo>
                    <a:lnTo>
                      <a:pt x="32" y="14"/>
                    </a:lnTo>
                    <a:lnTo>
                      <a:pt x="38" y="8"/>
                    </a:lnTo>
                    <a:lnTo>
                      <a:pt x="46" y="0"/>
                    </a:lnTo>
                    <a:lnTo>
                      <a:pt x="54" y="8"/>
                    </a:lnTo>
                    <a:lnTo>
                      <a:pt x="66" y="18"/>
                    </a:lnTo>
                    <a:lnTo>
                      <a:pt x="74" y="18"/>
                    </a:lnTo>
                    <a:lnTo>
                      <a:pt x="84"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6" name="Freeform 178"/>
              <p:cNvSpPr>
                <a:spLocks/>
              </p:cNvSpPr>
              <p:nvPr/>
            </p:nvSpPr>
            <p:spPr bwMode="auto">
              <a:xfrm>
                <a:off x="6224252" y="2681492"/>
                <a:ext cx="110270" cy="100109"/>
              </a:xfrm>
              <a:custGeom>
                <a:avLst/>
                <a:gdLst/>
                <a:ahLst/>
                <a:cxnLst>
                  <a:cxn ang="0">
                    <a:pos x="0" y="2"/>
                  </a:cxn>
                  <a:cxn ang="0">
                    <a:pos x="12" y="0"/>
                  </a:cxn>
                  <a:cxn ang="0">
                    <a:pos x="26" y="2"/>
                  </a:cxn>
                  <a:cxn ang="0">
                    <a:pos x="50" y="6"/>
                  </a:cxn>
                  <a:cxn ang="0">
                    <a:pos x="56" y="6"/>
                  </a:cxn>
                  <a:cxn ang="0">
                    <a:pos x="58" y="14"/>
                  </a:cxn>
                  <a:cxn ang="0">
                    <a:pos x="54" y="18"/>
                  </a:cxn>
                  <a:cxn ang="0">
                    <a:pos x="60" y="26"/>
                  </a:cxn>
                  <a:cxn ang="0">
                    <a:pos x="52" y="32"/>
                  </a:cxn>
                  <a:cxn ang="0">
                    <a:pos x="50" y="40"/>
                  </a:cxn>
                  <a:cxn ang="0">
                    <a:pos x="44" y="40"/>
                  </a:cxn>
                  <a:cxn ang="0">
                    <a:pos x="42" y="52"/>
                  </a:cxn>
                  <a:cxn ang="0">
                    <a:pos x="34" y="46"/>
                  </a:cxn>
                  <a:cxn ang="0">
                    <a:pos x="26" y="40"/>
                  </a:cxn>
                  <a:cxn ang="0">
                    <a:pos x="16" y="32"/>
                  </a:cxn>
                  <a:cxn ang="0">
                    <a:pos x="10" y="28"/>
                  </a:cxn>
                  <a:cxn ang="0">
                    <a:pos x="6" y="22"/>
                  </a:cxn>
                  <a:cxn ang="0">
                    <a:pos x="2" y="10"/>
                  </a:cxn>
                  <a:cxn ang="0">
                    <a:pos x="0" y="2"/>
                  </a:cxn>
                </a:cxnLst>
                <a:rect l="0" t="0" r="r" b="b"/>
                <a:pathLst>
                  <a:path w="60" h="52">
                    <a:moveTo>
                      <a:pt x="0" y="2"/>
                    </a:moveTo>
                    <a:lnTo>
                      <a:pt x="12" y="0"/>
                    </a:lnTo>
                    <a:lnTo>
                      <a:pt x="26" y="2"/>
                    </a:lnTo>
                    <a:lnTo>
                      <a:pt x="50" y="6"/>
                    </a:lnTo>
                    <a:lnTo>
                      <a:pt x="56" y="6"/>
                    </a:lnTo>
                    <a:lnTo>
                      <a:pt x="58" y="14"/>
                    </a:lnTo>
                    <a:lnTo>
                      <a:pt x="54" y="18"/>
                    </a:lnTo>
                    <a:lnTo>
                      <a:pt x="60" y="26"/>
                    </a:lnTo>
                    <a:lnTo>
                      <a:pt x="52" y="32"/>
                    </a:lnTo>
                    <a:lnTo>
                      <a:pt x="50" y="40"/>
                    </a:lnTo>
                    <a:lnTo>
                      <a:pt x="44" y="40"/>
                    </a:lnTo>
                    <a:lnTo>
                      <a:pt x="42" y="52"/>
                    </a:lnTo>
                    <a:lnTo>
                      <a:pt x="34" y="46"/>
                    </a:lnTo>
                    <a:lnTo>
                      <a:pt x="26" y="40"/>
                    </a:lnTo>
                    <a:lnTo>
                      <a:pt x="16" y="32"/>
                    </a:lnTo>
                    <a:lnTo>
                      <a:pt x="10" y="28"/>
                    </a:lnTo>
                    <a:lnTo>
                      <a:pt x="6" y="22"/>
                    </a:lnTo>
                    <a:lnTo>
                      <a:pt x="2" y="1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7" name="Freeform 179"/>
              <p:cNvSpPr>
                <a:spLocks/>
              </p:cNvSpPr>
              <p:nvPr/>
            </p:nvSpPr>
            <p:spPr bwMode="auto">
              <a:xfrm>
                <a:off x="6301434" y="2650672"/>
                <a:ext cx="128648" cy="150163"/>
              </a:xfrm>
              <a:custGeom>
                <a:avLst/>
                <a:gdLst/>
                <a:ahLst/>
                <a:cxnLst>
                  <a:cxn ang="0">
                    <a:pos x="14" y="78"/>
                  </a:cxn>
                  <a:cxn ang="0">
                    <a:pos x="6" y="72"/>
                  </a:cxn>
                  <a:cxn ang="0">
                    <a:pos x="0" y="68"/>
                  </a:cxn>
                  <a:cxn ang="0">
                    <a:pos x="2" y="56"/>
                  </a:cxn>
                  <a:cxn ang="0">
                    <a:pos x="8" y="56"/>
                  </a:cxn>
                  <a:cxn ang="0">
                    <a:pos x="10" y="48"/>
                  </a:cxn>
                  <a:cxn ang="0">
                    <a:pos x="18" y="42"/>
                  </a:cxn>
                  <a:cxn ang="0">
                    <a:pos x="12" y="34"/>
                  </a:cxn>
                  <a:cxn ang="0">
                    <a:pos x="16" y="30"/>
                  </a:cxn>
                  <a:cxn ang="0">
                    <a:pos x="14" y="22"/>
                  </a:cxn>
                  <a:cxn ang="0">
                    <a:pos x="8" y="22"/>
                  </a:cxn>
                  <a:cxn ang="0">
                    <a:pos x="12" y="18"/>
                  </a:cxn>
                  <a:cxn ang="0">
                    <a:pos x="6" y="4"/>
                  </a:cxn>
                  <a:cxn ang="0">
                    <a:pos x="14" y="0"/>
                  </a:cxn>
                  <a:cxn ang="0">
                    <a:pos x="34" y="0"/>
                  </a:cxn>
                  <a:cxn ang="0">
                    <a:pos x="36" y="8"/>
                  </a:cxn>
                  <a:cxn ang="0">
                    <a:pos x="42" y="16"/>
                  </a:cxn>
                  <a:cxn ang="0">
                    <a:pos x="50" y="28"/>
                  </a:cxn>
                  <a:cxn ang="0">
                    <a:pos x="66" y="30"/>
                  </a:cxn>
                  <a:cxn ang="0">
                    <a:pos x="66" y="40"/>
                  </a:cxn>
                  <a:cxn ang="0">
                    <a:pos x="60" y="44"/>
                  </a:cxn>
                  <a:cxn ang="0">
                    <a:pos x="66" y="52"/>
                  </a:cxn>
                  <a:cxn ang="0">
                    <a:pos x="70" y="58"/>
                  </a:cxn>
                  <a:cxn ang="0">
                    <a:pos x="64" y="70"/>
                  </a:cxn>
                  <a:cxn ang="0">
                    <a:pos x="54" y="72"/>
                  </a:cxn>
                  <a:cxn ang="0">
                    <a:pos x="44" y="76"/>
                  </a:cxn>
                  <a:cxn ang="0">
                    <a:pos x="36" y="76"/>
                  </a:cxn>
                  <a:cxn ang="0">
                    <a:pos x="28" y="70"/>
                  </a:cxn>
                  <a:cxn ang="0">
                    <a:pos x="20" y="68"/>
                  </a:cxn>
                  <a:cxn ang="0">
                    <a:pos x="16" y="72"/>
                  </a:cxn>
                  <a:cxn ang="0">
                    <a:pos x="14" y="78"/>
                  </a:cxn>
                </a:cxnLst>
                <a:rect l="0" t="0" r="r" b="b"/>
                <a:pathLst>
                  <a:path w="70" h="78">
                    <a:moveTo>
                      <a:pt x="14" y="78"/>
                    </a:moveTo>
                    <a:lnTo>
                      <a:pt x="6" y="72"/>
                    </a:lnTo>
                    <a:lnTo>
                      <a:pt x="0" y="68"/>
                    </a:lnTo>
                    <a:lnTo>
                      <a:pt x="2" y="56"/>
                    </a:lnTo>
                    <a:lnTo>
                      <a:pt x="8" y="56"/>
                    </a:lnTo>
                    <a:lnTo>
                      <a:pt x="10" y="48"/>
                    </a:lnTo>
                    <a:lnTo>
                      <a:pt x="18" y="42"/>
                    </a:lnTo>
                    <a:lnTo>
                      <a:pt x="12" y="34"/>
                    </a:lnTo>
                    <a:lnTo>
                      <a:pt x="16" y="30"/>
                    </a:lnTo>
                    <a:lnTo>
                      <a:pt x="14" y="22"/>
                    </a:lnTo>
                    <a:lnTo>
                      <a:pt x="8" y="22"/>
                    </a:lnTo>
                    <a:lnTo>
                      <a:pt x="12" y="18"/>
                    </a:lnTo>
                    <a:lnTo>
                      <a:pt x="6" y="4"/>
                    </a:lnTo>
                    <a:lnTo>
                      <a:pt x="14" y="0"/>
                    </a:lnTo>
                    <a:lnTo>
                      <a:pt x="34" y="0"/>
                    </a:lnTo>
                    <a:lnTo>
                      <a:pt x="36" y="8"/>
                    </a:lnTo>
                    <a:lnTo>
                      <a:pt x="42" y="16"/>
                    </a:lnTo>
                    <a:lnTo>
                      <a:pt x="50" y="28"/>
                    </a:lnTo>
                    <a:lnTo>
                      <a:pt x="66" y="30"/>
                    </a:lnTo>
                    <a:lnTo>
                      <a:pt x="66" y="40"/>
                    </a:lnTo>
                    <a:lnTo>
                      <a:pt x="60" y="44"/>
                    </a:lnTo>
                    <a:lnTo>
                      <a:pt x="66" y="52"/>
                    </a:lnTo>
                    <a:lnTo>
                      <a:pt x="70" y="58"/>
                    </a:lnTo>
                    <a:lnTo>
                      <a:pt x="64" y="70"/>
                    </a:lnTo>
                    <a:lnTo>
                      <a:pt x="54" y="72"/>
                    </a:lnTo>
                    <a:lnTo>
                      <a:pt x="44" y="76"/>
                    </a:lnTo>
                    <a:lnTo>
                      <a:pt x="36" y="76"/>
                    </a:lnTo>
                    <a:lnTo>
                      <a:pt x="28" y="70"/>
                    </a:lnTo>
                    <a:lnTo>
                      <a:pt x="20" y="68"/>
                    </a:lnTo>
                    <a:lnTo>
                      <a:pt x="16" y="72"/>
                    </a:lnTo>
                    <a:lnTo>
                      <a:pt x="14" y="7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8" name="Freeform 180"/>
              <p:cNvSpPr>
                <a:spLocks/>
              </p:cNvSpPr>
              <p:nvPr/>
            </p:nvSpPr>
            <p:spPr bwMode="auto">
              <a:xfrm>
                <a:off x="6363920" y="2785434"/>
                <a:ext cx="73513" cy="61604"/>
              </a:xfrm>
              <a:custGeom>
                <a:avLst/>
                <a:gdLst/>
                <a:ahLst/>
                <a:cxnLst>
                  <a:cxn ang="0">
                    <a:pos x="30" y="0"/>
                  </a:cxn>
                  <a:cxn ang="0">
                    <a:pos x="32" y="8"/>
                  </a:cxn>
                  <a:cxn ang="0">
                    <a:pos x="38" y="14"/>
                  </a:cxn>
                  <a:cxn ang="0">
                    <a:pos x="40" y="20"/>
                  </a:cxn>
                  <a:cxn ang="0">
                    <a:pos x="32" y="26"/>
                  </a:cxn>
                  <a:cxn ang="0">
                    <a:pos x="20" y="28"/>
                  </a:cxn>
                  <a:cxn ang="0">
                    <a:pos x="6" y="32"/>
                  </a:cxn>
                  <a:cxn ang="0">
                    <a:pos x="0" y="20"/>
                  </a:cxn>
                  <a:cxn ang="0">
                    <a:pos x="2" y="6"/>
                  </a:cxn>
                  <a:cxn ang="0">
                    <a:pos x="10" y="6"/>
                  </a:cxn>
                  <a:cxn ang="0">
                    <a:pos x="20" y="2"/>
                  </a:cxn>
                  <a:cxn ang="0">
                    <a:pos x="30" y="0"/>
                  </a:cxn>
                </a:cxnLst>
                <a:rect l="0" t="0" r="r" b="b"/>
                <a:pathLst>
                  <a:path w="40" h="32">
                    <a:moveTo>
                      <a:pt x="30" y="0"/>
                    </a:moveTo>
                    <a:lnTo>
                      <a:pt x="32" y="8"/>
                    </a:lnTo>
                    <a:lnTo>
                      <a:pt x="38" y="14"/>
                    </a:lnTo>
                    <a:lnTo>
                      <a:pt x="40" y="20"/>
                    </a:lnTo>
                    <a:lnTo>
                      <a:pt x="32" y="26"/>
                    </a:lnTo>
                    <a:lnTo>
                      <a:pt x="20" y="28"/>
                    </a:lnTo>
                    <a:lnTo>
                      <a:pt x="6" y="32"/>
                    </a:lnTo>
                    <a:lnTo>
                      <a:pt x="0" y="20"/>
                    </a:lnTo>
                    <a:lnTo>
                      <a:pt x="2" y="6"/>
                    </a:lnTo>
                    <a:lnTo>
                      <a:pt x="10" y="6"/>
                    </a:lnTo>
                    <a:lnTo>
                      <a:pt x="20" y="2"/>
                    </a:lnTo>
                    <a:lnTo>
                      <a:pt x="3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59" name="Freeform 181"/>
              <p:cNvSpPr>
                <a:spLocks/>
              </p:cNvSpPr>
              <p:nvPr/>
            </p:nvSpPr>
            <p:spPr bwMode="auto">
              <a:xfrm>
                <a:off x="6132383" y="2947172"/>
                <a:ext cx="77188" cy="46205"/>
              </a:xfrm>
              <a:custGeom>
                <a:avLst/>
                <a:gdLst/>
                <a:ahLst/>
                <a:cxnLst>
                  <a:cxn ang="0">
                    <a:pos x="2" y="0"/>
                  </a:cxn>
                  <a:cxn ang="0">
                    <a:pos x="16" y="0"/>
                  </a:cxn>
                  <a:cxn ang="0">
                    <a:pos x="26" y="0"/>
                  </a:cxn>
                  <a:cxn ang="0">
                    <a:pos x="42" y="0"/>
                  </a:cxn>
                  <a:cxn ang="0">
                    <a:pos x="42" y="4"/>
                  </a:cxn>
                  <a:cxn ang="0">
                    <a:pos x="36" y="10"/>
                  </a:cxn>
                  <a:cxn ang="0">
                    <a:pos x="38" y="18"/>
                  </a:cxn>
                  <a:cxn ang="0">
                    <a:pos x="34" y="24"/>
                  </a:cxn>
                  <a:cxn ang="0">
                    <a:pos x="26" y="16"/>
                  </a:cxn>
                  <a:cxn ang="0">
                    <a:pos x="16" y="16"/>
                  </a:cxn>
                  <a:cxn ang="0">
                    <a:pos x="10" y="10"/>
                  </a:cxn>
                  <a:cxn ang="0">
                    <a:pos x="0" y="8"/>
                  </a:cxn>
                  <a:cxn ang="0">
                    <a:pos x="2" y="0"/>
                  </a:cxn>
                </a:cxnLst>
                <a:rect l="0" t="0" r="r" b="b"/>
                <a:pathLst>
                  <a:path w="42" h="24">
                    <a:moveTo>
                      <a:pt x="2" y="0"/>
                    </a:moveTo>
                    <a:lnTo>
                      <a:pt x="16" y="0"/>
                    </a:lnTo>
                    <a:lnTo>
                      <a:pt x="26" y="0"/>
                    </a:lnTo>
                    <a:lnTo>
                      <a:pt x="42" y="0"/>
                    </a:lnTo>
                    <a:lnTo>
                      <a:pt x="42" y="4"/>
                    </a:lnTo>
                    <a:lnTo>
                      <a:pt x="36" y="10"/>
                    </a:lnTo>
                    <a:lnTo>
                      <a:pt x="38" y="18"/>
                    </a:lnTo>
                    <a:lnTo>
                      <a:pt x="34" y="24"/>
                    </a:lnTo>
                    <a:lnTo>
                      <a:pt x="26" y="16"/>
                    </a:lnTo>
                    <a:lnTo>
                      <a:pt x="16" y="16"/>
                    </a:lnTo>
                    <a:lnTo>
                      <a:pt x="10" y="10"/>
                    </a:lnTo>
                    <a:lnTo>
                      <a:pt x="0" y="8"/>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0" name="Freeform 183"/>
              <p:cNvSpPr>
                <a:spLocks/>
              </p:cNvSpPr>
              <p:nvPr/>
            </p:nvSpPr>
            <p:spPr bwMode="auto">
              <a:xfrm>
                <a:off x="6551378" y="2558288"/>
                <a:ext cx="95565" cy="115510"/>
              </a:xfrm>
              <a:custGeom>
                <a:avLst/>
                <a:gdLst/>
                <a:ahLst/>
                <a:cxnLst>
                  <a:cxn ang="0">
                    <a:pos x="20" y="60"/>
                  </a:cxn>
                  <a:cxn ang="0">
                    <a:pos x="16" y="48"/>
                  </a:cxn>
                  <a:cxn ang="0">
                    <a:pos x="20" y="36"/>
                  </a:cxn>
                  <a:cxn ang="0">
                    <a:pos x="18" y="32"/>
                  </a:cxn>
                  <a:cxn ang="0">
                    <a:pos x="14" y="26"/>
                  </a:cxn>
                  <a:cxn ang="0">
                    <a:pos x="4" y="18"/>
                  </a:cxn>
                  <a:cxn ang="0">
                    <a:pos x="2" y="10"/>
                  </a:cxn>
                  <a:cxn ang="0">
                    <a:pos x="0" y="4"/>
                  </a:cxn>
                  <a:cxn ang="0">
                    <a:pos x="4" y="0"/>
                  </a:cxn>
                  <a:cxn ang="0">
                    <a:pos x="18" y="2"/>
                  </a:cxn>
                  <a:cxn ang="0">
                    <a:pos x="30" y="6"/>
                  </a:cxn>
                  <a:cxn ang="0">
                    <a:pos x="34" y="14"/>
                  </a:cxn>
                  <a:cxn ang="0">
                    <a:pos x="38" y="22"/>
                  </a:cxn>
                  <a:cxn ang="0">
                    <a:pos x="48" y="28"/>
                  </a:cxn>
                  <a:cxn ang="0">
                    <a:pos x="52" y="36"/>
                  </a:cxn>
                  <a:cxn ang="0">
                    <a:pos x="48" y="42"/>
                  </a:cxn>
                  <a:cxn ang="0">
                    <a:pos x="40" y="42"/>
                  </a:cxn>
                  <a:cxn ang="0">
                    <a:pos x="30" y="40"/>
                  </a:cxn>
                  <a:cxn ang="0">
                    <a:pos x="30" y="48"/>
                  </a:cxn>
                  <a:cxn ang="0">
                    <a:pos x="24" y="56"/>
                  </a:cxn>
                  <a:cxn ang="0">
                    <a:pos x="20" y="60"/>
                  </a:cxn>
                </a:cxnLst>
                <a:rect l="0" t="0" r="r" b="b"/>
                <a:pathLst>
                  <a:path w="52" h="60">
                    <a:moveTo>
                      <a:pt x="20" y="60"/>
                    </a:moveTo>
                    <a:lnTo>
                      <a:pt x="16" y="48"/>
                    </a:lnTo>
                    <a:lnTo>
                      <a:pt x="20" y="36"/>
                    </a:lnTo>
                    <a:lnTo>
                      <a:pt x="18" y="32"/>
                    </a:lnTo>
                    <a:lnTo>
                      <a:pt x="14" y="26"/>
                    </a:lnTo>
                    <a:lnTo>
                      <a:pt x="4" y="18"/>
                    </a:lnTo>
                    <a:lnTo>
                      <a:pt x="2" y="10"/>
                    </a:lnTo>
                    <a:lnTo>
                      <a:pt x="0" y="4"/>
                    </a:lnTo>
                    <a:lnTo>
                      <a:pt x="4" y="0"/>
                    </a:lnTo>
                    <a:lnTo>
                      <a:pt x="18" y="2"/>
                    </a:lnTo>
                    <a:lnTo>
                      <a:pt x="30" y="6"/>
                    </a:lnTo>
                    <a:lnTo>
                      <a:pt x="34" y="14"/>
                    </a:lnTo>
                    <a:lnTo>
                      <a:pt x="38" y="22"/>
                    </a:lnTo>
                    <a:lnTo>
                      <a:pt x="48" y="28"/>
                    </a:lnTo>
                    <a:lnTo>
                      <a:pt x="52" y="36"/>
                    </a:lnTo>
                    <a:lnTo>
                      <a:pt x="48" y="42"/>
                    </a:lnTo>
                    <a:lnTo>
                      <a:pt x="40" y="42"/>
                    </a:lnTo>
                    <a:lnTo>
                      <a:pt x="30" y="40"/>
                    </a:lnTo>
                    <a:lnTo>
                      <a:pt x="30" y="48"/>
                    </a:lnTo>
                    <a:lnTo>
                      <a:pt x="24" y="56"/>
                    </a:lnTo>
                    <a:lnTo>
                      <a:pt x="20" y="6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1" name="Freeform 185"/>
              <p:cNvSpPr>
                <a:spLocks/>
              </p:cNvSpPr>
              <p:nvPr/>
            </p:nvSpPr>
            <p:spPr bwMode="auto">
              <a:xfrm>
                <a:off x="6363923" y="2565975"/>
                <a:ext cx="260972" cy="173265"/>
              </a:xfrm>
              <a:custGeom>
                <a:avLst/>
                <a:gdLst/>
                <a:ahLst/>
                <a:cxnLst>
                  <a:cxn ang="0">
                    <a:pos x="32" y="10"/>
                  </a:cxn>
                  <a:cxn ang="0">
                    <a:pos x="46" y="4"/>
                  </a:cxn>
                  <a:cxn ang="0">
                    <a:pos x="54" y="2"/>
                  </a:cxn>
                  <a:cxn ang="0">
                    <a:pos x="66" y="8"/>
                  </a:cxn>
                  <a:cxn ang="0">
                    <a:pos x="86" y="8"/>
                  </a:cxn>
                  <a:cxn ang="0">
                    <a:pos x="90" y="0"/>
                  </a:cxn>
                  <a:cxn ang="0">
                    <a:pos x="102" y="0"/>
                  </a:cxn>
                  <a:cxn ang="0">
                    <a:pos x="106" y="10"/>
                  </a:cxn>
                  <a:cxn ang="0">
                    <a:pos x="108" y="16"/>
                  </a:cxn>
                  <a:cxn ang="0">
                    <a:pos x="120" y="28"/>
                  </a:cxn>
                  <a:cxn ang="0">
                    <a:pos x="122" y="32"/>
                  </a:cxn>
                  <a:cxn ang="0">
                    <a:pos x="118" y="42"/>
                  </a:cxn>
                  <a:cxn ang="0">
                    <a:pos x="120" y="52"/>
                  </a:cxn>
                  <a:cxn ang="0">
                    <a:pos x="122" y="58"/>
                  </a:cxn>
                  <a:cxn ang="0">
                    <a:pos x="132" y="60"/>
                  </a:cxn>
                  <a:cxn ang="0">
                    <a:pos x="136" y="56"/>
                  </a:cxn>
                  <a:cxn ang="0">
                    <a:pos x="142" y="62"/>
                  </a:cxn>
                  <a:cxn ang="0">
                    <a:pos x="138" y="68"/>
                  </a:cxn>
                  <a:cxn ang="0">
                    <a:pos x="130" y="72"/>
                  </a:cxn>
                  <a:cxn ang="0">
                    <a:pos x="126" y="78"/>
                  </a:cxn>
                  <a:cxn ang="0">
                    <a:pos x="124" y="90"/>
                  </a:cxn>
                  <a:cxn ang="0">
                    <a:pos x="118" y="90"/>
                  </a:cxn>
                  <a:cxn ang="0">
                    <a:pos x="106" y="84"/>
                  </a:cxn>
                  <a:cxn ang="0">
                    <a:pos x="92" y="80"/>
                  </a:cxn>
                  <a:cxn ang="0">
                    <a:pos x="84" y="88"/>
                  </a:cxn>
                  <a:cxn ang="0">
                    <a:pos x="72" y="88"/>
                  </a:cxn>
                  <a:cxn ang="0">
                    <a:pos x="44" y="88"/>
                  </a:cxn>
                  <a:cxn ang="0">
                    <a:pos x="32" y="84"/>
                  </a:cxn>
                  <a:cxn ang="0">
                    <a:pos x="32" y="74"/>
                  </a:cxn>
                  <a:cxn ang="0">
                    <a:pos x="16" y="72"/>
                  </a:cxn>
                  <a:cxn ang="0">
                    <a:pos x="8" y="60"/>
                  </a:cxn>
                  <a:cxn ang="0">
                    <a:pos x="2" y="52"/>
                  </a:cxn>
                  <a:cxn ang="0">
                    <a:pos x="0" y="44"/>
                  </a:cxn>
                  <a:cxn ang="0">
                    <a:pos x="14" y="30"/>
                  </a:cxn>
                  <a:cxn ang="0">
                    <a:pos x="24" y="16"/>
                  </a:cxn>
                  <a:cxn ang="0">
                    <a:pos x="32" y="10"/>
                  </a:cxn>
                </a:cxnLst>
                <a:rect l="0" t="0" r="r" b="b"/>
                <a:pathLst>
                  <a:path w="142" h="90">
                    <a:moveTo>
                      <a:pt x="32" y="10"/>
                    </a:moveTo>
                    <a:lnTo>
                      <a:pt x="46" y="4"/>
                    </a:lnTo>
                    <a:lnTo>
                      <a:pt x="54" y="2"/>
                    </a:lnTo>
                    <a:lnTo>
                      <a:pt x="66" y="8"/>
                    </a:lnTo>
                    <a:lnTo>
                      <a:pt x="86" y="8"/>
                    </a:lnTo>
                    <a:lnTo>
                      <a:pt x="90" y="0"/>
                    </a:lnTo>
                    <a:lnTo>
                      <a:pt x="102" y="0"/>
                    </a:lnTo>
                    <a:lnTo>
                      <a:pt x="106" y="10"/>
                    </a:lnTo>
                    <a:lnTo>
                      <a:pt x="108" y="16"/>
                    </a:lnTo>
                    <a:lnTo>
                      <a:pt x="120" y="28"/>
                    </a:lnTo>
                    <a:lnTo>
                      <a:pt x="122" y="32"/>
                    </a:lnTo>
                    <a:lnTo>
                      <a:pt x="118" y="42"/>
                    </a:lnTo>
                    <a:lnTo>
                      <a:pt x="120" y="52"/>
                    </a:lnTo>
                    <a:lnTo>
                      <a:pt x="122" y="58"/>
                    </a:lnTo>
                    <a:lnTo>
                      <a:pt x="132" y="60"/>
                    </a:lnTo>
                    <a:lnTo>
                      <a:pt x="136" y="56"/>
                    </a:lnTo>
                    <a:lnTo>
                      <a:pt x="142" y="62"/>
                    </a:lnTo>
                    <a:lnTo>
                      <a:pt x="138" y="68"/>
                    </a:lnTo>
                    <a:lnTo>
                      <a:pt x="130" y="72"/>
                    </a:lnTo>
                    <a:lnTo>
                      <a:pt x="126" y="78"/>
                    </a:lnTo>
                    <a:lnTo>
                      <a:pt x="124" y="90"/>
                    </a:lnTo>
                    <a:lnTo>
                      <a:pt x="118" y="90"/>
                    </a:lnTo>
                    <a:lnTo>
                      <a:pt x="106" y="84"/>
                    </a:lnTo>
                    <a:lnTo>
                      <a:pt x="92" y="80"/>
                    </a:lnTo>
                    <a:lnTo>
                      <a:pt x="84" y="88"/>
                    </a:lnTo>
                    <a:lnTo>
                      <a:pt x="72" y="88"/>
                    </a:lnTo>
                    <a:lnTo>
                      <a:pt x="44" y="88"/>
                    </a:lnTo>
                    <a:lnTo>
                      <a:pt x="32" y="84"/>
                    </a:lnTo>
                    <a:lnTo>
                      <a:pt x="32" y="74"/>
                    </a:lnTo>
                    <a:lnTo>
                      <a:pt x="16" y="72"/>
                    </a:lnTo>
                    <a:lnTo>
                      <a:pt x="8" y="60"/>
                    </a:lnTo>
                    <a:lnTo>
                      <a:pt x="2" y="52"/>
                    </a:lnTo>
                    <a:lnTo>
                      <a:pt x="0" y="44"/>
                    </a:lnTo>
                    <a:lnTo>
                      <a:pt x="14" y="30"/>
                    </a:lnTo>
                    <a:lnTo>
                      <a:pt x="24" y="16"/>
                    </a:lnTo>
                    <a:lnTo>
                      <a:pt x="32"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2" name="Freeform 186"/>
              <p:cNvSpPr>
                <a:spLocks/>
              </p:cNvSpPr>
              <p:nvPr/>
            </p:nvSpPr>
            <p:spPr bwMode="auto">
              <a:xfrm>
                <a:off x="6411706" y="2720002"/>
                <a:ext cx="180106" cy="107809"/>
              </a:xfrm>
              <a:custGeom>
                <a:avLst/>
                <a:gdLst/>
                <a:ahLst/>
                <a:cxnLst>
                  <a:cxn ang="0">
                    <a:pos x="18" y="8"/>
                  </a:cxn>
                  <a:cxn ang="0">
                    <a:pos x="46" y="8"/>
                  </a:cxn>
                  <a:cxn ang="0">
                    <a:pos x="58" y="8"/>
                  </a:cxn>
                  <a:cxn ang="0">
                    <a:pos x="66" y="0"/>
                  </a:cxn>
                  <a:cxn ang="0">
                    <a:pos x="80" y="4"/>
                  </a:cxn>
                  <a:cxn ang="0">
                    <a:pos x="92" y="10"/>
                  </a:cxn>
                  <a:cxn ang="0">
                    <a:pos x="98" y="10"/>
                  </a:cxn>
                  <a:cxn ang="0">
                    <a:pos x="98" y="14"/>
                  </a:cxn>
                  <a:cxn ang="0">
                    <a:pos x="90" y="16"/>
                  </a:cxn>
                  <a:cxn ang="0">
                    <a:pos x="90" y="28"/>
                  </a:cxn>
                  <a:cxn ang="0">
                    <a:pos x="82" y="36"/>
                  </a:cxn>
                  <a:cxn ang="0">
                    <a:pos x="84" y="38"/>
                  </a:cxn>
                  <a:cxn ang="0">
                    <a:pos x="92" y="42"/>
                  </a:cxn>
                  <a:cxn ang="0">
                    <a:pos x="90" y="46"/>
                  </a:cxn>
                  <a:cxn ang="0">
                    <a:pos x="80" y="44"/>
                  </a:cxn>
                  <a:cxn ang="0">
                    <a:pos x="72" y="42"/>
                  </a:cxn>
                  <a:cxn ang="0">
                    <a:pos x="64" y="46"/>
                  </a:cxn>
                  <a:cxn ang="0">
                    <a:pos x="60" y="52"/>
                  </a:cxn>
                  <a:cxn ang="0">
                    <a:pos x="60" y="56"/>
                  </a:cxn>
                  <a:cxn ang="0">
                    <a:pos x="52" y="56"/>
                  </a:cxn>
                  <a:cxn ang="0">
                    <a:pos x="40" y="56"/>
                  </a:cxn>
                  <a:cxn ang="0">
                    <a:pos x="30" y="52"/>
                  </a:cxn>
                  <a:cxn ang="0">
                    <a:pos x="24" y="52"/>
                  </a:cxn>
                  <a:cxn ang="0">
                    <a:pos x="14" y="54"/>
                  </a:cxn>
                  <a:cxn ang="0">
                    <a:pos x="12" y="48"/>
                  </a:cxn>
                  <a:cxn ang="0">
                    <a:pos x="6" y="42"/>
                  </a:cxn>
                  <a:cxn ang="0">
                    <a:pos x="4" y="34"/>
                  </a:cxn>
                  <a:cxn ang="0">
                    <a:pos x="10" y="22"/>
                  </a:cxn>
                  <a:cxn ang="0">
                    <a:pos x="4" y="14"/>
                  </a:cxn>
                  <a:cxn ang="0">
                    <a:pos x="0" y="8"/>
                  </a:cxn>
                  <a:cxn ang="0">
                    <a:pos x="6" y="4"/>
                  </a:cxn>
                  <a:cxn ang="0">
                    <a:pos x="18" y="8"/>
                  </a:cxn>
                </a:cxnLst>
                <a:rect l="0" t="0" r="r" b="b"/>
                <a:pathLst>
                  <a:path w="98" h="56">
                    <a:moveTo>
                      <a:pt x="18" y="8"/>
                    </a:moveTo>
                    <a:lnTo>
                      <a:pt x="46" y="8"/>
                    </a:lnTo>
                    <a:lnTo>
                      <a:pt x="58" y="8"/>
                    </a:lnTo>
                    <a:lnTo>
                      <a:pt x="66" y="0"/>
                    </a:lnTo>
                    <a:lnTo>
                      <a:pt x="80" y="4"/>
                    </a:lnTo>
                    <a:lnTo>
                      <a:pt x="92" y="10"/>
                    </a:lnTo>
                    <a:lnTo>
                      <a:pt x="98" y="10"/>
                    </a:lnTo>
                    <a:lnTo>
                      <a:pt x="98" y="14"/>
                    </a:lnTo>
                    <a:lnTo>
                      <a:pt x="90" y="16"/>
                    </a:lnTo>
                    <a:lnTo>
                      <a:pt x="90" y="28"/>
                    </a:lnTo>
                    <a:lnTo>
                      <a:pt x="82" y="36"/>
                    </a:lnTo>
                    <a:lnTo>
                      <a:pt x="84" y="38"/>
                    </a:lnTo>
                    <a:lnTo>
                      <a:pt x="92" y="42"/>
                    </a:lnTo>
                    <a:lnTo>
                      <a:pt x="90" y="46"/>
                    </a:lnTo>
                    <a:lnTo>
                      <a:pt x="80" y="44"/>
                    </a:lnTo>
                    <a:lnTo>
                      <a:pt x="72" y="42"/>
                    </a:lnTo>
                    <a:lnTo>
                      <a:pt x="64" y="46"/>
                    </a:lnTo>
                    <a:lnTo>
                      <a:pt x="60" y="52"/>
                    </a:lnTo>
                    <a:lnTo>
                      <a:pt x="60" y="56"/>
                    </a:lnTo>
                    <a:lnTo>
                      <a:pt x="52" y="56"/>
                    </a:lnTo>
                    <a:lnTo>
                      <a:pt x="40" y="56"/>
                    </a:lnTo>
                    <a:lnTo>
                      <a:pt x="30" y="52"/>
                    </a:lnTo>
                    <a:lnTo>
                      <a:pt x="24" y="52"/>
                    </a:lnTo>
                    <a:lnTo>
                      <a:pt x="14" y="54"/>
                    </a:lnTo>
                    <a:lnTo>
                      <a:pt x="12" y="48"/>
                    </a:lnTo>
                    <a:lnTo>
                      <a:pt x="6" y="42"/>
                    </a:lnTo>
                    <a:lnTo>
                      <a:pt x="4" y="34"/>
                    </a:lnTo>
                    <a:lnTo>
                      <a:pt x="10" y="22"/>
                    </a:lnTo>
                    <a:lnTo>
                      <a:pt x="4" y="14"/>
                    </a:lnTo>
                    <a:lnTo>
                      <a:pt x="0" y="8"/>
                    </a:lnTo>
                    <a:lnTo>
                      <a:pt x="6" y="4"/>
                    </a:lnTo>
                    <a:lnTo>
                      <a:pt x="18"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3" name="Freeform 187"/>
              <p:cNvSpPr>
                <a:spLocks/>
              </p:cNvSpPr>
              <p:nvPr/>
            </p:nvSpPr>
            <p:spPr bwMode="auto">
              <a:xfrm>
                <a:off x="6522001" y="2800834"/>
                <a:ext cx="77188" cy="57755"/>
              </a:xfrm>
              <a:custGeom>
                <a:avLst/>
                <a:gdLst/>
                <a:ahLst/>
                <a:cxnLst>
                  <a:cxn ang="0">
                    <a:pos x="0" y="14"/>
                  </a:cxn>
                  <a:cxn ang="0">
                    <a:pos x="0" y="20"/>
                  </a:cxn>
                  <a:cxn ang="0">
                    <a:pos x="2" y="26"/>
                  </a:cxn>
                  <a:cxn ang="0">
                    <a:pos x="10" y="26"/>
                  </a:cxn>
                  <a:cxn ang="0">
                    <a:pos x="4" y="30"/>
                  </a:cxn>
                  <a:cxn ang="0">
                    <a:pos x="14" y="28"/>
                  </a:cxn>
                  <a:cxn ang="0">
                    <a:pos x="26" y="20"/>
                  </a:cxn>
                  <a:cxn ang="0">
                    <a:pos x="34" y="16"/>
                  </a:cxn>
                  <a:cxn ang="0">
                    <a:pos x="42" y="18"/>
                  </a:cxn>
                  <a:cxn ang="0">
                    <a:pos x="38" y="14"/>
                  </a:cxn>
                  <a:cxn ang="0">
                    <a:pos x="32" y="10"/>
                  </a:cxn>
                  <a:cxn ang="0">
                    <a:pos x="30" y="4"/>
                  </a:cxn>
                  <a:cxn ang="0">
                    <a:pos x="22" y="4"/>
                  </a:cxn>
                  <a:cxn ang="0">
                    <a:pos x="12" y="0"/>
                  </a:cxn>
                  <a:cxn ang="0">
                    <a:pos x="4" y="4"/>
                  </a:cxn>
                  <a:cxn ang="0">
                    <a:pos x="0" y="10"/>
                  </a:cxn>
                  <a:cxn ang="0">
                    <a:pos x="0" y="14"/>
                  </a:cxn>
                </a:cxnLst>
                <a:rect l="0" t="0" r="r" b="b"/>
                <a:pathLst>
                  <a:path w="42" h="30">
                    <a:moveTo>
                      <a:pt x="0" y="14"/>
                    </a:moveTo>
                    <a:lnTo>
                      <a:pt x="0" y="20"/>
                    </a:lnTo>
                    <a:lnTo>
                      <a:pt x="2" y="26"/>
                    </a:lnTo>
                    <a:lnTo>
                      <a:pt x="10" y="26"/>
                    </a:lnTo>
                    <a:lnTo>
                      <a:pt x="4" y="30"/>
                    </a:lnTo>
                    <a:lnTo>
                      <a:pt x="14" y="28"/>
                    </a:lnTo>
                    <a:lnTo>
                      <a:pt x="26" y="20"/>
                    </a:lnTo>
                    <a:lnTo>
                      <a:pt x="34" y="16"/>
                    </a:lnTo>
                    <a:lnTo>
                      <a:pt x="42" y="18"/>
                    </a:lnTo>
                    <a:lnTo>
                      <a:pt x="38" y="14"/>
                    </a:lnTo>
                    <a:lnTo>
                      <a:pt x="32" y="10"/>
                    </a:lnTo>
                    <a:lnTo>
                      <a:pt x="30" y="4"/>
                    </a:lnTo>
                    <a:lnTo>
                      <a:pt x="22" y="4"/>
                    </a:lnTo>
                    <a:lnTo>
                      <a:pt x="12" y="0"/>
                    </a:lnTo>
                    <a:lnTo>
                      <a:pt x="4" y="4"/>
                    </a:lnTo>
                    <a:lnTo>
                      <a:pt x="0" y="10"/>
                    </a:lnTo>
                    <a:lnTo>
                      <a:pt x="0"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4" name="Freeform 188"/>
              <p:cNvSpPr>
                <a:spLocks/>
              </p:cNvSpPr>
              <p:nvPr/>
            </p:nvSpPr>
            <p:spPr bwMode="auto">
              <a:xfrm>
                <a:off x="6448462" y="3035716"/>
                <a:ext cx="80865" cy="19252"/>
              </a:xfrm>
              <a:custGeom>
                <a:avLst/>
                <a:gdLst/>
                <a:ahLst/>
                <a:cxnLst>
                  <a:cxn ang="0">
                    <a:pos x="4" y="0"/>
                  </a:cxn>
                  <a:cxn ang="0">
                    <a:pos x="10" y="0"/>
                  </a:cxn>
                  <a:cxn ang="0">
                    <a:pos x="16" y="2"/>
                  </a:cxn>
                  <a:cxn ang="0">
                    <a:pos x="22" y="2"/>
                  </a:cxn>
                  <a:cxn ang="0">
                    <a:pos x="30" y="2"/>
                  </a:cxn>
                  <a:cxn ang="0">
                    <a:pos x="34" y="2"/>
                  </a:cxn>
                  <a:cxn ang="0">
                    <a:pos x="42" y="4"/>
                  </a:cxn>
                  <a:cxn ang="0">
                    <a:pos x="44" y="8"/>
                  </a:cxn>
                  <a:cxn ang="0">
                    <a:pos x="40" y="10"/>
                  </a:cxn>
                  <a:cxn ang="0">
                    <a:pos x="32" y="8"/>
                  </a:cxn>
                  <a:cxn ang="0">
                    <a:pos x="24" y="8"/>
                  </a:cxn>
                  <a:cxn ang="0">
                    <a:pos x="18" y="10"/>
                  </a:cxn>
                  <a:cxn ang="0">
                    <a:pos x="16" y="6"/>
                  </a:cxn>
                  <a:cxn ang="0">
                    <a:pos x="8" y="6"/>
                  </a:cxn>
                  <a:cxn ang="0">
                    <a:pos x="0" y="4"/>
                  </a:cxn>
                  <a:cxn ang="0">
                    <a:pos x="4" y="0"/>
                  </a:cxn>
                </a:cxnLst>
                <a:rect l="0" t="0" r="r" b="b"/>
                <a:pathLst>
                  <a:path w="44" h="10">
                    <a:moveTo>
                      <a:pt x="4" y="0"/>
                    </a:moveTo>
                    <a:lnTo>
                      <a:pt x="10" y="0"/>
                    </a:lnTo>
                    <a:lnTo>
                      <a:pt x="16" y="2"/>
                    </a:lnTo>
                    <a:lnTo>
                      <a:pt x="22" y="2"/>
                    </a:lnTo>
                    <a:lnTo>
                      <a:pt x="30" y="2"/>
                    </a:lnTo>
                    <a:lnTo>
                      <a:pt x="34" y="2"/>
                    </a:lnTo>
                    <a:lnTo>
                      <a:pt x="42" y="4"/>
                    </a:lnTo>
                    <a:lnTo>
                      <a:pt x="44" y="8"/>
                    </a:lnTo>
                    <a:lnTo>
                      <a:pt x="40" y="10"/>
                    </a:lnTo>
                    <a:lnTo>
                      <a:pt x="32" y="8"/>
                    </a:lnTo>
                    <a:lnTo>
                      <a:pt x="24" y="8"/>
                    </a:lnTo>
                    <a:lnTo>
                      <a:pt x="18" y="10"/>
                    </a:lnTo>
                    <a:lnTo>
                      <a:pt x="16" y="6"/>
                    </a:lnTo>
                    <a:lnTo>
                      <a:pt x="8" y="6"/>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5" name="Freeform 190"/>
              <p:cNvSpPr>
                <a:spLocks/>
              </p:cNvSpPr>
              <p:nvPr/>
            </p:nvSpPr>
            <p:spPr bwMode="auto">
              <a:xfrm>
                <a:off x="6327165" y="2781607"/>
                <a:ext cx="47783" cy="107809"/>
              </a:xfrm>
              <a:custGeom>
                <a:avLst/>
                <a:gdLst/>
                <a:ahLst/>
                <a:cxnLst>
                  <a:cxn ang="0">
                    <a:pos x="0" y="12"/>
                  </a:cxn>
                  <a:cxn ang="0">
                    <a:pos x="2" y="4"/>
                  </a:cxn>
                  <a:cxn ang="0">
                    <a:pos x="6" y="0"/>
                  </a:cxn>
                  <a:cxn ang="0">
                    <a:pos x="14" y="2"/>
                  </a:cxn>
                  <a:cxn ang="0">
                    <a:pos x="22" y="8"/>
                  </a:cxn>
                  <a:cxn ang="0">
                    <a:pos x="20" y="16"/>
                  </a:cxn>
                  <a:cxn ang="0">
                    <a:pos x="20" y="22"/>
                  </a:cxn>
                  <a:cxn ang="0">
                    <a:pos x="24" y="30"/>
                  </a:cxn>
                  <a:cxn ang="0">
                    <a:pos x="26" y="34"/>
                  </a:cxn>
                  <a:cxn ang="0">
                    <a:pos x="26" y="38"/>
                  </a:cxn>
                  <a:cxn ang="0">
                    <a:pos x="22" y="44"/>
                  </a:cxn>
                  <a:cxn ang="0">
                    <a:pos x="12" y="56"/>
                  </a:cxn>
                  <a:cxn ang="0">
                    <a:pos x="2" y="40"/>
                  </a:cxn>
                  <a:cxn ang="0">
                    <a:pos x="4" y="28"/>
                  </a:cxn>
                  <a:cxn ang="0">
                    <a:pos x="2" y="18"/>
                  </a:cxn>
                  <a:cxn ang="0">
                    <a:pos x="0" y="12"/>
                  </a:cxn>
                </a:cxnLst>
                <a:rect l="0" t="0" r="r" b="b"/>
                <a:pathLst>
                  <a:path w="26" h="56">
                    <a:moveTo>
                      <a:pt x="0" y="12"/>
                    </a:moveTo>
                    <a:lnTo>
                      <a:pt x="2" y="4"/>
                    </a:lnTo>
                    <a:lnTo>
                      <a:pt x="6" y="0"/>
                    </a:lnTo>
                    <a:lnTo>
                      <a:pt x="14" y="2"/>
                    </a:lnTo>
                    <a:lnTo>
                      <a:pt x="22" y="8"/>
                    </a:lnTo>
                    <a:lnTo>
                      <a:pt x="20" y="16"/>
                    </a:lnTo>
                    <a:lnTo>
                      <a:pt x="20" y="22"/>
                    </a:lnTo>
                    <a:lnTo>
                      <a:pt x="24" y="30"/>
                    </a:lnTo>
                    <a:lnTo>
                      <a:pt x="26" y="34"/>
                    </a:lnTo>
                    <a:lnTo>
                      <a:pt x="26" y="38"/>
                    </a:lnTo>
                    <a:lnTo>
                      <a:pt x="22" y="44"/>
                    </a:lnTo>
                    <a:lnTo>
                      <a:pt x="12" y="56"/>
                    </a:lnTo>
                    <a:lnTo>
                      <a:pt x="2" y="40"/>
                    </a:lnTo>
                    <a:lnTo>
                      <a:pt x="4" y="28"/>
                    </a:lnTo>
                    <a:lnTo>
                      <a:pt x="2" y="18"/>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6" name="Freeform 196"/>
              <p:cNvSpPr>
                <a:spLocks/>
              </p:cNvSpPr>
              <p:nvPr/>
            </p:nvSpPr>
            <p:spPr bwMode="auto">
              <a:xfrm>
                <a:off x="7032811" y="2827769"/>
                <a:ext cx="95565" cy="84706"/>
              </a:xfrm>
              <a:custGeom>
                <a:avLst/>
                <a:gdLst/>
                <a:ahLst/>
                <a:cxnLst>
                  <a:cxn ang="0">
                    <a:pos x="0" y="6"/>
                  </a:cxn>
                  <a:cxn ang="0">
                    <a:pos x="6" y="4"/>
                  </a:cxn>
                  <a:cxn ang="0">
                    <a:pos x="16" y="0"/>
                  </a:cxn>
                  <a:cxn ang="0">
                    <a:pos x="24" y="0"/>
                  </a:cxn>
                  <a:cxn ang="0">
                    <a:pos x="28" y="4"/>
                  </a:cxn>
                  <a:cxn ang="0">
                    <a:pos x="30" y="10"/>
                  </a:cxn>
                  <a:cxn ang="0">
                    <a:pos x="32" y="18"/>
                  </a:cxn>
                  <a:cxn ang="0">
                    <a:pos x="36" y="24"/>
                  </a:cxn>
                  <a:cxn ang="0">
                    <a:pos x="40" y="28"/>
                  </a:cxn>
                  <a:cxn ang="0">
                    <a:pos x="46" y="30"/>
                  </a:cxn>
                  <a:cxn ang="0">
                    <a:pos x="50" y="34"/>
                  </a:cxn>
                  <a:cxn ang="0">
                    <a:pos x="52" y="38"/>
                  </a:cxn>
                  <a:cxn ang="0">
                    <a:pos x="50" y="44"/>
                  </a:cxn>
                  <a:cxn ang="0">
                    <a:pos x="42" y="42"/>
                  </a:cxn>
                  <a:cxn ang="0">
                    <a:pos x="40" y="34"/>
                  </a:cxn>
                  <a:cxn ang="0">
                    <a:pos x="34" y="32"/>
                  </a:cxn>
                  <a:cxn ang="0">
                    <a:pos x="28" y="28"/>
                  </a:cxn>
                  <a:cxn ang="0">
                    <a:pos x="20" y="28"/>
                  </a:cxn>
                  <a:cxn ang="0">
                    <a:pos x="18" y="32"/>
                  </a:cxn>
                  <a:cxn ang="0">
                    <a:pos x="12" y="28"/>
                  </a:cxn>
                  <a:cxn ang="0">
                    <a:pos x="0" y="28"/>
                  </a:cxn>
                  <a:cxn ang="0">
                    <a:pos x="0" y="16"/>
                  </a:cxn>
                  <a:cxn ang="0">
                    <a:pos x="0" y="6"/>
                  </a:cxn>
                </a:cxnLst>
                <a:rect l="0" t="0" r="r" b="b"/>
                <a:pathLst>
                  <a:path w="52" h="44">
                    <a:moveTo>
                      <a:pt x="0" y="6"/>
                    </a:moveTo>
                    <a:lnTo>
                      <a:pt x="6" y="4"/>
                    </a:lnTo>
                    <a:lnTo>
                      <a:pt x="16" y="0"/>
                    </a:lnTo>
                    <a:lnTo>
                      <a:pt x="24" y="0"/>
                    </a:lnTo>
                    <a:lnTo>
                      <a:pt x="28" y="4"/>
                    </a:lnTo>
                    <a:lnTo>
                      <a:pt x="30" y="10"/>
                    </a:lnTo>
                    <a:lnTo>
                      <a:pt x="32" y="18"/>
                    </a:lnTo>
                    <a:lnTo>
                      <a:pt x="36" y="24"/>
                    </a:lnTo>
                    <a:lnTo>
                      <a:pt x="40" y="28"/>
                    </a:lnTo>
                    <a:lnTo>
                      <a:pt x="46" y="30"/>
                    </a:lnTo>
                    <a:lnTo>
                      <a:pt x="50" y="34"/>
                    </a:lnTo>
                    <a:lnTo>
                      <a:pt x="52" y="38"/>
                    </a:lnTo>
                    <a:lnTo>
                      <a:pt x="50" y="44"/>
                    </a:lnTo>
                    <a:lnTo>
                      <a:pt x="42" y="42"/>
                    </a:lnTo>
                    <a:lnTo>
                      <a:pt x="40" y="34"/>
                    </a:lnTo>
                    <a:lnTo>
                      <a:pt x="34" y="32"/>
                    </a:lnTo>
                    <a:lnTo>
                      <a:pt x="28" y="28"/>
                    </a:lnTo>
                    <a:lnTo>
                      <a:pt x="20" y="28"/>
                    </a:lnTo>
                    <a:lnTo>
                      <a:pt x="18" y="32"/>
                    </a:lnTo>
                    <a:lnTo>
                      <a:pt x="12" y="28"/>
                    </a:lnTo>
                    <a:lnTo>
                      <a:pt x="0" y="28"/>
                    </a:lnTo>
                    <a:lnTo>
                      <a:pt x="0" y="16"/>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7" name="Freeform 197"/>
              <p:cNvSpPr>
                <a:spLocks/>
              </p:cNvSpPr>
              <p:nvPr/>
            </p:nvSpPr>
            <p:spPr bwMode="auto">
              <a:xfrm>
                <a:off x="7076915" y="2804660"/>
                <a:ext cx="154375" cy="127061"/>
              </a:xfrm>
              <a:custGeom>
                <a:avLst/>
                <a:gdLst/>
                <a:ahLst/>
                <a:cxnLst>
                  <a:cxn ang="0">
                    <a:pos x="20" y="0"/>
                  </a:cxn>
                  <a:cxn ang="0">
                    <a:pos x="26" y="2"/>
                  </a:cxn>
                  <a:cxn ang="0">
                    <a:pos x="32" y="8"/>
                  </a:cxn>
                  <a:cxn ang="0">
                    <a:pos x="42" y="14"/>
                  </a:cxn>
                  <a:cxn ang="0">
                    <a:pos x="46" y="12"/>
                  </a:cxn>
                  <a:cxn ang="0">
                    <a:pos x="52" y="6"/>
                  </a:cxn>
                  <a:cxn ang="0">
                    <a:pos x="56" y="2"/>
                  </a:cxn>
                  <a:cxn ang="0">
                    <a:pos x="60" y="8"/>
                  </a:cxn>
                  <a:cxn ang="0">
                    <a:pos x="66" y="20"/>
                  </a:cxn>
                  <a:cxn ang="0">
                    <a:pos x="70" y="24"/>
                  </a:cxn>
                  <a:cxn ang="0">
                    <a:pos x="80" y="28"/>
                  </a:cxn>
                  <a:cxn ang="0">
                    <a:pos x="84" y="30"/>
                  </a:cxn>
                  <a:cxn ang="0">
                    <a:pos x="84" y="36"/>
                  </a:cxn>
                  <a:cxn ang="0">
                    <a:pos x="72" y="36"/>
                  </a:cxn>
                  <a:cxn ang="0">
                    <a:pos x="68" y="38"/>
                  </a:cxn>
                  <a:cxn ang="0">
                    <a:pos x="66" y="44"/>
                  </a:cxn>
                  <a:cxn ang="0">
                    <a:pos x="68" y="48"/>
                  </a:cxn>
                  <a:cxn ang="0">
                    <a:pos x="68" y="50"/>
                  </a:cxn>
                  <a:cxn ang="0">
                    <a:pos x="68" y="52"/>
                  </a:cxn>
                  <a:cxn ang="0">
                    <a:pos x="68" y="54"/>
                  </a:cxn>
                  <a:cxn ang="0">
                    <a:pos x="60" y="54"/>
                  </a:cxn>
                  <a:cxn ang="0">
                    <a:pos x="60" y="58"/>
                  </a:cxn>
                  <a:cxn ang="0">
                    <a:pos x="60" y="62"/>
                  </a:cxn>
                  <a:cxn ang="0">
                    <a:pos x="60" y="66"/>
                  </a:cxn>
                  <a:cxn ang="0">
                    <a:pos x="52" y="66"/>
                  </a:cxn>
                  <a:cxn ang="0">
                    <a:pos x="46" y="62"/>
                  </a:cxn>
                  <a:cxn ang="0">
                    <a:pos x="52" y="58"/>
                  </a:cxn>
                  <a:cxn ang="0">
                    <a:pos x="48" y="52"/>
                  </a:cxn>
                  <a:cxn ang="0">
                    <a:pos x="48" y="44"/>
                  </a:cxn>
                  <a:cxn ang="0">
                    <a:pos x="44" y="42"/>
                  </a:cxn>
                  <a:cxn ang="0">
                    <a:pos x="42" y="44"/>
                  </a:cxn>
                  <a:cxn ang="0">
                    <a:pos x="38" y="48"/>
                  </a:cxn>
                  <a:cxn ang="0">
                    <a:pos x="32" y="52"/>
                  </a:cxn>
                  <a:cxn ang="0">
                    <a:pos x="26" y="56"/>
                  </a:cxn>
                  <a:cxn ang="0">
                    <a:pos x="28" y="50"/>
                  </a:cxn>
                  <a:cxn ang="0">
                    <a:pos x="26" y="46"/>
                  </a:cxn>
                  <a:cxn ang="0">
                    <a:pos x="12" y="36"/>
                  </a:cxn>
                  <a:cxn ang="0">
                    <a:pos x="6" y="20"/>
                  </a:cxn>
                  <a:cxn ang="0">
                    <a:pos x="4" y="16"/>
                  </a:cxn>
                  <a:cxn ang="0">
                    <a:pos x="0" y="12"/>
                  </a:cxn>
                  <a:cxn ang="0">
                    <a:pos x="6" y="8"/>
                  </a:cxn>
                  <a:cxn ang="0">
                    <a:pos x="12" y="12"/>
                  </a:cxn>
                  <a:cxn ang="0">
                    <a:pos x="18" y="18"/>
                  </a:cxn>
                  <a:cxn ang="0">
                    <a:pos x="24" y="18"/>
                  </a:cxn>
                  <a:cxn ang="0">
                    <a:pos x="26" y="14"/>
                  </a:cxn>
                  <a:cxn ang="0">
                    <a:pos x="22" y="8"/>
                  </a:cxn>
                  <a:cxn ang="0">
                    <a:pos x="16" y="2"/>
                  </a:cxn>
                  <a:cxn ang="0">
                    <a:pos x="20" y="0"/>
                  </a:cxn>
                </a:cxnLst>
                <a:rect l="0" t="0" r="r" b="b"/>
                <a:pathLst>
                  <a:path w="84" h="66">
                    <a:moveTo>
                      <a:pt x="20" y="0"/>
                    </a:moveTo>
                    <a:lnTo>
                      <a:pt x="26" y="2"/>
                    </a:lnTo>
                    <a:lnTo>
                      <a:pt x="32" y="8"/>
                    </a:lnTo>
                    <a:lnTo>
                      <a:pt x="42" y="14"/>
                    </a:lnTo>
                    <a:lnTo>
                      <a:pt x="46" y="12"/>
                    </a:lnTo>
                    <a:lnTo>
                      <a:pt x="52" y="6"/>
                    </a:lnTo>
                    <a:lnTo>
                      <a:pt x="56" y="2"/>
                    </a:lnTo>
                    <a:lnTo>
                      <a:pt x="60" y="8"/>
                    </a:lnTo>
                    <a:lnTo>
                      <a:pt x="66" y="20"/>
                    </a:lnTo>
                    <a:lnTo>
                      <a:pt x="70" y="24"/>
                    </a:lnTo>
                    <a:lnTo>
                      <a:pt x="80" y="28"/>
                    </a:lnTo>
                    <a:lnTo>
                      <a:pt x="84" y="30"/>
                    </a:lnTo>
                    <a:lnTo>
                      <a:pt x="84" y="36"/>
                    </a:lnTo>
                    <a:lnTo>
                      <a:pt x="72" y="36"/>
                    </a:lnTo>
                    <a:lnTo>
                      <a:pt x="68" y="38"/>
                    </a:lnTo>
                    <a:lnTo>
                      <a:pt x="66" y="44"/>
                    </a:lnTo>
                    <a:lnTo>
                      <a:pt x="68" y="48"/>
                    </a:lnTo>
                    <a:lnTo>
                      <a:pt x="68" y="50"/>
                    </a:lnTo>
                    <a:lnTo>
                      <a:pt x="68" y="52"/>
                    </a:lnTo>
                    <a:lnTo>
                      <a:pt x="68" y="54"/>
                    </a:lnTo>
                    <a:lnTo>
                      <a:pt x="60" y="54"/>
                    </a:lnTo>
                    <a:lnTo>
                      <a:pt x="60" y="58"/>
                    </a:lnTo>
                    <a:lnTo>
                      <a:pt x="60" y="62"/>
                    </a:lnTo>
                    <a:lnTo>
                      <a:pt x="60" y="66"/>
                    </a:lnTo>
                    <a:lnTo>
                      <a:pt x="52" y="66"/>
                    </a:lnTo>
                    <a:lnTo>
                      <a:pt x="46" y="62"/>
                    </a:lnTo>
                    <a:lnTo>
                      <a:pt x="52" y="58"/>
                    </a:lnTo>
                    <a:lnTo>
                      <a:pt x="48" y="52"/>
                    </a:lnTo>
                    <a:lnTo>
                      <a:pt x="48" y="44"/>
                    </a:lnTo>
                    <a:lnTo>
                      <a:pt x="44" y="42"/>
                    </a:lnTo>
                    <a:lnTo>
                      <a:pt x="42" y="44"/>
                    </a:lnTo>
                    <a:lnTo>
                      <a:pt x="38" y="48"/>
                    </a:lnTo>
                    <a:lnTo>
                      <a:pt x="32" y="52"/>
                    </a:lnTo>
                    <a:lnTo>
                      <a:pt x="26" y="56"/>
                    </a:lnTo>
                    <a:lnTo>
                      <a:pt x="28" y="50"/>
                    </a:lnTo>
                    <a:lnTo>
                      <a:pt x="26" y="46"/>
                    </a:lnTo>
                    <a:lnTo>
                      <a:pt x="12" y="36"/>
                    </a:lnTo>
                    <a:lnTo>
                      <a:pt x="6" y="20"/>
                    </a:lnTo>
                    <a:lnTo>
                      <a:pt x="4" y="16"/>
                    </a:lnTo>
                    <a:lnTo>
                      <a:pt x="0" y="12"/>
                    </a:lnTo>
                    <a:lnTo>
                      <a:pt x="6" y="8"/>
                    </a:lnTo>
                    <a:lnTo>
                      <a:pt x="12" y="12"/>
                    </a:lnTo>
                    <a:lnTo>
                      <a:pt x="18" y="18"/>
                    </a:lnTo>
                    <a:lnTo>
                      <a:pt x="24" y="18"/>
                    </a:lnTo>
                    <a:lnTo>
                      <a:pt x="26" y="14"/>
                    </a:lnTo>
                    <a:lnTo>
                      <a:pt x="22" y="8"/>
                    </a:lnTo>
                    <a:lnTo>
                      <a:pt x="16" y="2"/>
                    </a:lnTo>
                    <a:lnTo>
                      <a:pt x="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8" name="Freeform 198"/>
              <p:cNvSpPr>
                <a:spLocks/>
              </p:cNvSpPr>
              <p:nvPr/>
            </p:nvSpPr>
            <p:spPr bwMode="auto">
              <a:xfrm>
                <a:off x="6926215" y="2743056"/>
                <a:ext cx="198485" cy="96258"/>
              </a:xfrm>
              <a:custGeom>
                <a:avLst/>
                <a:gdLst/>
                <a:ahLst/>
                <a:cxnLst>
                  <a:cxn ang="0">
                    <a:pos x="0" y="2"/>
                  </a:cxn>
                  <a:cxn ang="0">
                    <a:pos x="12" y="0"/>
                  </a:cxn>
                  <a:cxn ang="0">
                    <a:pos x="18" y="4"/>
                  </a:cxn>
                  <a:cxn ang="0">
                    <a:pos x="24" y="8"/>
                  </a:cxn>
                  <a:cxn ang="0">
                    <a:pos x="34" y="6"/>
                  </a:cxn>
                  <a:cxn ang="0">
                    <a:pos x="42" y="6"/>
                  </a:cxn>
                  <a:cxn ang="0">
                    <a:pos x="52" y="12"/>
                  </a:cxn>
                  <a:cxn ang="0">
                    <a:pos x="56" y="14"/>
                  </a:cxn>
                  <a:cxn ang="0">
                    <a:pos x="66" y="18"/>
                  </a:cxn>
                  <a:cxn ang="0">
                    <a:pos x="72" y="18"/>
                  </a:cxn>
                  <a:cxn ang="0">
                    <a:pos x="82" y="16"/>
                  </a:cxn>
                  <a:cxn ang="0">
                    <a:pos x="92" y="22"/>
                  </a:cxn>
                  <a:cxn ang="0">
                    <a:pos x="94" y="24"/>
                  </a:cxn>
                  <a:cxn ang="0">
                    <a:pos x="102" y="32"/>
                  </a:cxn>
                  <a:cxn ang="0">
                    <a:pos x="98" y="34"/>
                  </a:cxn>
                  <a:cxn ang="0">
                    <a:pos x="104" y="40"/>
                  </a:cxn>
                  <a:cxn ang="0">
                    <a:pos x="108" y="46"/>
                  </a:cxn>
                  <a:cxn ang="0">
                    <a:pos x="106" y="50"/>
                  </a:cxn>
                  <a:cxn ang="0">
                    <a:pos x="100" y="50"/>
                  </a:cxn>
                  <a:cxn ang="0">
                    <a:pos x="88" y="40"/>
                  </a:cxn>
                  <a:cxn ang="0">
                    <a:pos x="82" y="44"/>
                  </a:cxn>
                  <a:cxn ang="0">
                    <a:pos x="74" y="44"/>
                  </a:cxn>
                  <a:cxn ang="0">
                    <a:pos x="66" y="46"/>
                  </a:cxn>
                  <a:cxn ang="0">
                    <a:pos x="58" y="50"/>
                  </a:cxn>
                  <a:cxn ang="0">
                    <a:pos x="52" y="46"/>
                  </a:cxn>
                  <a:cxn ang="0">
                    <a:pos x="46" y="40"/>
                  </a:cxn>
                  <a:cxn ang="0">
                    <a:pos x="38" y="38"/>
                  </a:cxn>
                  <a:cxn ang="0">
                    <a:pos x="36" y="44"/>
                  </a:cxn>
                  <a:cxn ang="0">
                    <a:pos x="26" y="40"/>
                  </a:cxn>
                  <a:cxn ang="0">
                    <a:pos x="30" y="32"/>
                  </a:cxn>
                  <a:cxn ang="0">
                    <a:pos x="26" y="22"/>
                  </a:cxn>
                  <a:cxn ang="0">
                    <a:pos x="20" y="14"/>
                  </a:cxn>
                  <a:cxn ang="0">
                    <a:pos x="12" y="10"/>
                  </a:cxn>
                  <a:cxn ang="0">
                    <a:pos x="6" y="6"/>
                  </a:cxn>
                  <a:cxn ang="0">
                    <a:pos x="0" y="2"/>
                  </a:cxn>
                </a:cxnLst>
                <a:rect l="0" t="0" r="r" b="b"/>
                <a:pathLst>
                  <a:path w="108" h="50">
                    <a:moveTo>
                      <a:pt x="0" y="2"/>
                    </a:moveTo>
                    <a:lnTo>
                      <a:pt x="12" y="0"/>
                    </a:lnTo>
                    <a:lnTo>
                      <a:pt x="18" y="4"/>
                    </a:lnTo>
                    <a:lnTo>
                      <a:pt x="24" y="8"/>
                    </a:lnTo>
                    <a:lnTo>
                      <a:pt x="34" y="6"/>
                    </a:lnTo>
                    <a:lnTo>
                      <a:pt x="42" y="6"/>
                    </a:lnTo>
                    <a:lnTo>
                      <a:pt x="52" y="12"/>
                    </a:lnTo>
                    <a:lnTo>
                      <a:pt x="56" y="14"/>
                    </a:lnTo>
                    <a:lnTo>
                      <a:pt x="66" y="18"/>
                    </a:lnTo>
                    <a:lnTo>
                      <a:pt x="72" y="18"/>
                    </a:lnTo>
                    <a:lnTo>
                      <a:pt x="82" y="16"/>
                    </a:lnTo>
                    <a:lnTo>
                      <a:pt x="92" y="22"/>
                    </a:lnTo>
                    <a:lnTo>
                      <a:pt x="94" y="24"/>
                    </a:lnTo>
                    <a:lnTo>
                      <a:pt x="102" y="32"/>
                    </a:lnTo>
                    <a:lnTo>
                      <a:pt x="98" y="34"/>
                    </a:lnTo>
                    <a:lnTo>
                      <a:pt x="104" y="40"/>
                    </a:lnTo>
                    <a:lnTo>
                      <a:pt x="108" y="46"/>
                    </a:lnTo>
                    <a:lnTo>
                      <a:pt x="106" y="50"/>
                    </a:lnTo>
                    <a:lnTo>
                      <a:pt x="100" y="50"/>
                    </a:lnTo>
                    <a:lnTo>
                      <a:pt x="88" y="40"/>
                    </a:lnTo>
                    <a:lnTo>
                      <a:pt x="82" y="44"/>
                    </a:lnTo>
                    <a:lnTo>
                      <a:pt x="74" y="44"/>
                    </a:lnTo>
                    <a:lnTo>
                      <a:pt x="66" y="46"/>
                    </a:lnTo>
                    <a:lnTo>
                      <a:pt x="58" y="50"/>
                    </a:lnTo>
                    <a:lnTo>
                      <a:pt x="52" y="46"/>
                    </a:lnTo>
                    <a:lnTo>
                      <a:pt x="46" y="40"/>
                    </a:lnTo>
                    <a:lnTo>
                      <a:pt x="38" y="38"/>
                    </a:lnTo>
                    <a:lnTo>
                      <a:pt x="36" y="44"/>
                    </a:lnTo>
                    <a:lnTo>
                      <a:pt x="26" y="40"/>
                    </a:lnTo>
                    <a:lnTo>
                      <a:pt x="30" y="32"/>
                    </a:lnTo>
                    <a:lnTo>
                      <a:pt x="26" y="22"/>
                    </a:lnTo>
                    <a:lnTo>
                      <a:pt x="20" y="14"/>
                    </a:lnTo>
                    <a:lnTo>
                      <a:pt x="12" y="10"/>
                    </a:lnTo>
                    <a:lnTo>
                      <a:pt x="6" y="6"/>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69" name="Freeform 199"/>
              <p:cNvSpPr>
                <a:spLocks/>
              </p:cNvSpPr>
              <p:nvPr/>
            </p:nvSpPr>
            <p:spPr bwMode="auto">
              <a:xfrm>
                <a:off x="7297480" y="2777711"/>
                <a:ext cx="407995" cy="265670"/>
              </a:xfrm>
              <a:custGeom>
                <a:avLst/>
                <a:gdLst/>
                <a:ahLst/>
                <a:cxnLst>
                  <a:cxn ang="0">
                    <a:pos x="20" y="104"/>
                  </a:cxn>
                  <a:cxn ang="0">
                    <a:pos x="18" y="80"/>
                  </a:cxn>
                  <a:cxn ang="0">
                    <a:pos x="24" y="72"/>
                  </a:cxn>
                  <a:cxn ang="0">
                    <a:pos x="12" y="56"/>
                  </a:cxn>
                  <a:cxn ang="0">
                    <a:pos x="8" y="50"/>
                  </a:cxn>
                  <a:cxn ang="0">
                    <a:pos x="0" y="52"/>
                  </a:cxn>
                  <a:cxn ang="0">
                    <a:pos x="0" y="44"/>
                  </a:cxn>
                  <a:cxn ang="0">
                    <a:pos x="6" y="36"/>
                  </a:cxn>
                  <a:cxn ang="0">
                    <a:pos x="12" y="40"/>
                  </a:cxn>
                  <a:cxn ang="0">
                    <a:pos x="28" y="40"/>
                  </a:cxn>
                  <a:cxn ang="0">
                    <a:pos x="34" y="32"/>
                  </a:cxn>
                  <a:cxn ang="0">
                    <a:pos x="26" y="24"/>
                  </a:cxn>
                  <a:cxn ang="0">
                    <a:pos x="20" y="16"/>
                  </a:cxn>
                  <a:cxn ang="0">
                    <a:pos x="14" y="10"/>
                  </a:cxn>
                  <a:cxn ang="0">
                    <a:pos x="4" y="14"/>
                  </a:cxn>
                  <a:cxn ang="0">
                    <a:pos x="2" y="28"/>
                  </a:cxn>
                  <a:cxn ang="0">
                    <a:pos x="0" y="22"/>
                  </a:cxn>
                  <a:cxn ang="0">
                    <a:pos x="0" y="12"/>
                  </a:cxn>
                  <a:cxn ang="0">
                    <a:pos x="10" y="6"/>
                  </a:cxn>
                  <a:cxn ang="0">
                    <a:pos x="24" y="4"/>
                  </a:cxn>
                  <a:cxn ang="0">
                    <a:pos x="36" y="12"/>
                  </a:cxn>
                  <a:cxn ang="0">
                    <a:pos x="44" y="26"/>
                  </a:cxn>
                  <a:cxn ang="0">
                    <a:pos x="54" y="28"/>
                  </a:cxn>
                  <a:cxn ang="0">
                    <a:pos x="68" y="26"/>
                  </a:cxn>
                  <a:cxn ang="0">
                    <a:pos x="68" y="14"/>
                  </a:cxn>
                  <a:cxn ang="0">
                    <a:pos x="96" y="0"/>
                  </a:cxn>
                  <a:cxn ang="0">
                    <a:pos x="102" y="6"/>
                  </a:cxn>
                  <a:cxn ang="0">
                    <a:pos x="116" y="8"/>
                  </a:cxn>
                  <a:cxn ang="0">
                    <a:pos x="118" y="12"/>
                  </a:cxn>
                  <a:cxn ang="0">
                    <a:pos x="118" y="28"/>
                  </a:cxn>
                  <a:cxn ang="0">
                    <a:pos x="144" y="28"/>
                  </a:cxn>
                  <a:cxn ang="0">
                    <a:pos x="158" y="54"/>
                  </a:cxn>
                  <a:cxn ang="0">
                    <a:pos x="178" y="66"/>
                  </a:cxn>
                  <a:cxn ang="0">
                    <a:pos x="200" y="82"/>
                  </a:cxn>
                  <a:cxn ang="0">
                    <a:pos x="212" y="84"/>
                  </a:cxn>
                  <a:cxn ang="0">
                    <a:pos x="222" y="90"/>
                  </a:cxn>
                  <a:cxn ang="0">
                    <a:pos x="222" y="98"/>
                  </a:cxn>
                  <a:cxn ang="0">
                    <a:pos x="210" y="98"/>
                  </a:cxn>
                  <a:cxn ang="0">
                    <a:pos x="194" y="104"/>
                  </a:cxn>
                  <a:cxn ang="0">
                    <a:pos x="182" y="122"/>
                  </a:cxn>
                  <a:cxn ang="0">
                    <a:pos x="170" y="126"/>
                  </a:cxn>
                  <a:cxn ang="0">
                    <a:pos x="160" y="138"/>
                  </a:cxn>
                  <a:cxn ang="0">
                    <a:pos x="150" y="134"/>
                  </a:cxn>
                  <a:cxn ang="0">
                    <a:pos x="138" y="134"/>
                  </a:cxn>
                  <a:cxn ang="0">
                    <a:pos x="136" y="112"/>
                  </a:cxn>
                  <a:cxn ang="0">
                    <a:pos x="126" y="110"/>
                  </a:cxn>
                  <a:cxn ang="0">
                    <a:pos x="68" y="84"/>
                  </a:cxn>
                  <a:cxn ang="0">
                    <a:pos x="42" y="88"/>
                  </a:cxn>
                  <a:cxn ang="0">
                    <a:pos x="20" y="104"/>
                  </a:cxn>
                </a:cxnLst>
                <a:rect l="0" t="0" r="r" b="b"/>
                <a:pathLst>
                  <a:path w="222" h="138">
                    <a:moveTo>
                      <a:pt x="20" y="104"/>
                    </a:moveTo>
                    <a:lnTo>
                      <a:pt x="18" y="80"/>
                    </a:lnTo>
                    <a:lnTo>
                      <a:pt x="24" y="72"/>
                    </a:lnTo>
                    <a:lnTo>
                      <a:pt x="12" y="56"/>
                    </a:lnTo>
                    <a:lnTo>
                      <a:pt x="8" y="50"/>
                    </a:lnTo>
                    <a:lnTo>
                      <a:pt x="0" y="52"/>
                    </a:lnTo>
                    <a:lnTo>
                      <a:pt x="0" y="44"/>
                    </a:lnTo>
                    <a:lnTo>
                      <a:pt x="6" y="36"/>
                    </a:lnTo>
                    <a:lnTo>
                      <a:pt x="12" y="40"/>
                    </a:lnTo>
                    <a:lnTo>
                      <a:pt x="28" y="40"/>
                    </a:lnTo>
                    <a:lnTo>
                      <a:pt x="34" y="32"/>
                    </a:lnTo>
                    <a:lnTo>
                      <a:pt x="26" y="24"/>
                    </a:lnTo>
                    <a:lnTo>
                      <a:pt x="20" y="16"/>
                    </a:lnTo>
                    <a:lnTo>
                      <a:pt x="14" y="10"/>
                    </a:lnTo>
                    <a:lnTo>
                      <a:pt x="4" y="14"/>
                    </a:lnTo>
                    <a:lnTo>
                      <a:pt x="2" y="28"/>
                    </a:lnTo>
                    <a:lnTo>
                      <a:pt x="0" y="22"/>
                    </a:lnTo>
                    <a:lnTo>
                      <a:pt x="0" y="12"/>
                    </a:lnTo>
                    <a:lnTo>
                      <a:pt x="10" y="6"/>
                    </a:lnTo>
                    <a:lnTo>
                      <a:pt x="24" y="4"/>
                    </a:lnTo>
                    <a:lnTo>
                      <a:pt x="36" y="12"/>
                    </a:lnTo>
                    <a:lnTo>
                      <a:pt x="44" y="26"/>
                    </a:lnTo>
                    <a:lnTo>
                      <a:pt x="54" y="28"/>
                    </a:lnTo>
                    <a:lnTo>
                      <a:pt x="68" y="26"/>
                    </a:lnTo>
                    <a:lnTo>
                      <a:pt x="68" y="14"/>
                    </a:lnTo>
                    <a:lnTo>
                      <a:pt x="96" y="0"/>
                    </a:lnTo>
                    <a:lnTo>
                      <a:pt x="102" y="6"/>
                    </a:lnTo>
                    <a:lnTo>
                      <a:pt x="116" y="8"/>
                    </a:lnTo>
                    <a:lnTo>
                      <a:pt x="118" y="12"/>
                    </a:lnTo>
                    <a:lnTo>
                      <a:pt x="118" y="28"/>
                    </a:lnTo>
                    <a:lnTo>
                      <a:pt x="144" y="28"/>
                    </a:lnTo>
                    <a:lnTo>
                      <a:pt x="158" y="54"/>
                    </a:lnTo>
                    <a:lnTo>
                      <a:pt x="178" y="66"/>
                    </a:lnTo>
                    <a:lnTo>
                      <a:pt x="200" y="82"/>
                    </a:lnTo>
                    <a:lnTo>
                      <a:pt x="212" y="84"/>
                    </a:lnTo>
                    <a:lnTo>
                      <a:pt x="222" y="90"/>
                    </a:lnTo>
                    <a:lnTo>
                      <a:pt x="222" y="98"/>
                    </a:lnTo>
                    <a:lnTo>
                      <a:pt x="210" y="98"/>
                    </a:lnTo>
                    <a:lnTo>
                      <a:pt x="194" y="104"/>
                    </a:lnTo>
                    <a:lnTo>
                      <a:pt x="182" y="122"/>
                    </a:lnTo>
                    <a:lnTo>
                      <a:pt x="170" y="126"/>
                    </a:lnTo>
                    <a:lnTo>
                      <a:pt x="160" y="138"/>
                    </a:lnTo>
                    <a:lnTo>
                      <a:pt x="150" y="134"/>
                    </a:lnTo>
                    <a:lnTo>
                      <a:pt x="138" y="134"/>
                    </a:lnTo>
                    <a:lnTo>
                      <a:pt x="136" y="112"/>
                    </a:lnTo>
                    <a:lnTo>
                      <a:pt x="126" y="110"/>
                    </a:lnTo>
                    <a:lnTo>
                      <a:pt x="68" y="84"/>
                    </a:lnTo>
                    <a:lnTo>
                      <a:pt x="42" y="88"/>
                    </a:lnTo>
                    <a:lnTo>
                      <a:pt x="20" y="1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0" name="Freeform 200"/>
              <p:cNvSpPr>
                <a:spLocks/>
              </p:cNvSpPr>
              <p:nvPr/>
            </p:nvSpPr>
            <p:spPr bwMode="auto">
              <a:xfrm>
                <a:off x="7727497" y="2843173"/>
                <a:ext cx="216861" cy="146313"/>
              </a:xfrm>
              <a:custGeom>
                <a:avLst/>
                <a:gdLst/>
                <a:ahLst/>
                <a:cxnLst>
                  <a:cxn ang="0">
                    <a:pos x="24" y="14"/>
                  </a:cxn>
                  <a:cxn ang="0">
                    <a:pos x="32" y="10"/>
                  </a:cxn>
                  <a:cxn ang="0">
                    <a:pos x="36" y="2"/>
                  </a:cxn>
                  <a:cxn ang="0">
                    <a:pos x="48" y="0"/>
                  </a:cxn>
                  <a:cxn ang="0">
                    <a:pos x="54" y="2"/>
                  </a:cxn>
                  <a:cxn ang="0">
                    <a:pos x="52" y="8"/>
                  </a:cxn>
                  <a:cxn ang="0">
                    <a:pos x="50" y="14"/>
                  </a:cxn>
                  <a:cxn ang="0">
                    <a:pos x="52" y="20"/>
                  </a:cxn>
                  <a:cxn ang="0">
                    <a:pos x="54" y="28"/>
                  </a:cxn>
                  <a:cxn ang="0">
                    <a:pos x="66" y="28"/>
                  </a:cxn>
                  <a:cxn ang="0">
                    <a:pos x="80" y="30"/>
                  </a:cxn>
                  <a:cxn ang="0">
                    <a:pos x="100" y="30"/>
                  </a:cxn>
                  <a:cxn ang="0">
                    <a:pos x="98" y="36"/>
                  </a:cxn>
                  <a:cxn ang="0">
                    <a:pos x="100" y="44"/>
                  </a:cxn>
                  <a:cxn ang="0">
                    <a:pos x="106" y="46"/>
                  </a:cxn>
                  <a:cxn ang="0">
                    <a:pos x="118" y="44"/>
                  </a:cxn>
                  <a:cxn ang="0">
                    <a:pos x="118" y="64"/>
                  </a:cxn>
                  <a:cxn ang="0">
                    <a:pos x="90" y="64"/>
                  </a:cxn>
                  <a:cxn ang="0">
                    <a:pos x="80" y="70"/>
                  </a:cxn>
                  <a:cxn ang="0">
                    <a:pos x="64" y="76"/>
                  </a:cxn>
                  <a:cxn ang="0">
                    <a:pos x="64" y="70"/>
                  </a:cxn>
                  <a:cxn ang="0">
                    <a:pos x="66" y="62"/>
                  </a:cxn>
                  <a:cxn ang="0">
                    <a:pos x="64" y="50"/>
                  </a:cxn>
                  <a:cxn ang="0">
                    <a:pos x="56" y="44"/>
                  </a:cxn>
                  <a:cxn ang="0">
                    <a:pos x="46" y="60"/>
                  </a:cxn>
                  <a:cxn ang="0">
                    <a:pos x="38" y="62"/>
                  </a:cxn>
                  <a:cxn ang="0">
                    <a:pos x="18" y="74"/>
                  </a:cxn>
                  <a:cxn ang="0">
                    <a:pos x="8" y="70"/>
                  </a:cxn>
                  <a:cxn ang="0">
                    <a:pos x="8" y="62"/>
                  </a:cxn>
                  <a:cxn ang="0">
                    <a:pos x="16" y="52"/>
                  </a:cxn>
                  <a:cxn ang="0">
                    <a:pos x="10" y="50"/>
                  </a:cxn>
                  <a:cxn ang="0">
                    <a:pos x="12" y="36"/>
                  </a:cxn>
                  <a:cxn ang="0">
                    <a:pos x="0" y="36"/>
                  </a:cxn>
                  <a:cxn ang="0">
                    <a:pos x="0" y="26"/>
                  </a:cxn>
                  <a:cxn ang="0">
                    <a:pos x="20" y="26"/>
                  </a:cxn>
                  <a:cxn ang="0">
                    <a:pos x="18" y="12"/>
                  </a:cxn>
                  <a:cxn ang="0">
                    <a:pos x="24" y="14"/>
                  </a:cxn>
                </a:cxnLst>
                <a:rect l="0" t="0" r="r" b="b"/>
                <a:pathLst>
                  <a:path w="118" h="76">
                    <a:moveTo>
                      <a:pt x="24" y="14"/>
                    </a:moveTo>
                    <a:lnTo>
                      <a:pt x="32" y="10"/>
                    </a:lnTo>
                    <a:lnTo>
                      <a:pt x="36" y="2"/>
                    </a:lnTo>
                    <a:lnTo>
                      <a:pt x="48" y="0"/>
                    </a:lnTo>
                    <a:lnTo>
                      <a:pt x="54" y="2"/>
                    </a:lnTo>
                    <a:lnTo>
                      <a:pt x="52" y="8"/>
                    </a:lnTo>
                    <a:lnTo>
                      <a:pt x="50" y="14"/>
                    </a:lnTo>
                    <a:lnTo>
                      <a:pt x="52" y="20"/>
                    </a:lnTo>
                    <a:lnTo>
                      <a:pt x="54" y="28"/>
                    </a:lnTo>
                    <a:lnTo>
                      <a:pt x="66" y="28"/>
                    </a:lnTo>
                    <a:lnTo>
                      <a:pt x="80" y="30"/>
                    </a:lnTo>
                    <a:lnTo>
                      <a:pt x="100" y="30"/>
                    </a:lnTo>
                    <a:lnTo>
                      <a:pt x="98" y="36"/>
                    </a:lnTo>
                    <a:lnTo>
                      <a:pt x="100" y="44"/>
                    </a:lnTo>
                    <a:lnTo>
                      <a:pt x="106" y="46"/>
                    </a:lnTo>
                    <a:lnTo>
                      <a:pt x="118" y="44"/>
                    </a:lnTo>
                    <a:lnTo>
                      <a:pt x="118" y="64"/>
                    </a:lnTo>
                    <a:lnTo>
                      <a:pt x="90" y="64"/>
                    </a:lnTo>
                    <a:lnTo>
                      <a:pt x="80" y="70"/>
                    </a:lnTo>
                    <a:lnTo>
                      <a:pt x="64" y="76"/>
                    </a:lnTo>
                    <a:lnTo>
                      <a:pt x="64" y="70"/>
                    </a:lnTo>
                    <a:lnTo>
                      <a:pt x="66" y="62"/>
                    </a:lnTo>
                    <a:lnTo>
                      <a:pt x="64" y="50"/>
                    </a:lnTo>
                    <a:lnTo>
                      <a:pt x="56" y="44"/>
                    </a:lnTo>
                    <a:lnTo>
                      <a:pt x="46" y="60"/>
                    </a:lnTo>
                    <a:lnTo>
                      <a:pt x="38" y="62"/>
                    </a:lnTo>
                    <a:lnTo>
                      <a:pt x="18" y="74"/>
                    </a:lnTo>
                    <a:lnTo>
                      <a:pt x="8" y="70"/>
                    </a:lnTo>
                    <a:lnTo>
                      <a:pt x="8" y="62"/>
                    </a:lnTo>
                    <a:lnTo>
                      <a:pt x="16" y="52"/>
                    </a:lnTo>
                    <a:lnTo>
                      <a:pt x="10" y="50"/>
                    </a:lnTo>
                    <a:lnTo>
                      <a:pt x="12" y="36"/>
                    </a:lnTo>
                    <a:lnTo>
                      <a:pt x="0" y="36"/>
                    </a:lnTo>
                    <a:lnTo>
                      <a:pt x="0" y="26"/>
                    </a:lnTo>
                    <a:lnTo>
                      <a:pt x="20" y="26"/>
                    </a:lnTo>
                    <a:lnTo>
                      <a:pt x="18" y="12"/>
                    </a:lnTo>
                    <a:lnTo>
                      <a:pt x="24"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1" name="Freeform 201"/>
              <p:cNvSpPr>
                <a:spLocks/>
              </p:cNvSpPr>
              <p:nvPr/>
            </p:nvSpPr>
            <p:spPr bwMode="auto">
              <a:xfrm>
                <a:off x="7396692" y="2673782"/>
                <a:ext cx="488859" cy="304171"/>
              </a:xfrm>
              <a:custGeom>
                <a:avLst/>
                <a:gdLst/>
                <a:ahLst/>
                <a:cxnLst>
                  <a:cxn ang="0">
                    <a:pos x="0" y="82"/>
                  </a:cxn>
                  <a:cxn ang="0">
                    <a:pos x="0" y="8"/>
                  </a:cxn>
                  <a:cxn ang="0">
                    <a:pos x="18" y="4"/>
                  </a:cxn>
                  <a:cxn ang="0">
                    <a:pos x="46" y="0"/>
                  </a:cxn>
                  <a:cxn ang="0">
                    <a:pos x="54" y="6"/>
                  </a:cxn>
                  <a:cxn ang="0">
                    <a:pos x="70" y="16"/>
                  </a:cxn>
                  <a:cxn ang="0">
                    <a:pos x="80" y="20"/>
                  </a:cxn>
                  <a:cxn ang="0">
                    <a:pos x="94" y="38"/>
                  </a:cxn>
                  <a:cxn ang="0">
                    <a:pos x="132" y="36"/>
                  </a:cxn>
                  <a:cxn ang="0">
                    <a:pos x="140" y="34"/>
                  </a:cxn>
                  <a:cxn ang="0">
                    <a:pos x="158" y="52"/>
                  </a:cxn>
                  <a:cxn ang="0">
                    <a:pos x="158" y="60"/>
                  </a:cxn>
                  <a:cxn ang="0">
                    <a:pos x="168" y="68"/>
                  </a:cxn>
                  <a:cxn ang="0">
                    <a:pos x="170" y="84"/>
                  </a:cxn>
                  <a:cxn ang="0">
                    <a:pos x="188" y="82"/>
                  </a:cxn>
                  <a:cxn ang="0">
                    <a:pos x="192" y="84"/>
                  </a:cxn>
                  <a:cxn ang="0">
                    <a:pos x="192" y="94"/>
                  </a:cxn>
                  <a:cxn ang="0">
                    <a:pos x="200" y="94"/>
                  </a:cxn>
                  <a:cxn ang="0">
                    <a:pos x="202" y="84"/>
                  </a:cxn>
                  <a:cxn ang="0">
                    <a:pos x="214" y="74"/>
                  </a:cxn>
                  <a:cxn ang="0">
                    <a:pos x="234" y="62"/>
                  </a:cxn>
                  <a:cxn ang="0">
                    <a:pos x="230" y="72"/>
                  </a:cxn>
                  <a:cxn ang="0">
                    <a:pos x="228" y="76"/>
                  </a:cxn>
                  <a:cxn ang="0">
                    <a:pos x="236" y="80"/>
                  </a:cxn>
                  <a:cxn ang="0">
                    <a:pos x="248" y="76"/>
                  </a:cxn>
                  <a:cxn ang="0">
                    <a:pos x="258" y="82"/>
                  </a:cxn>
                  <a:cxn ang="0">
                    <a:pos x="266" y="90"/>
                  </a:cxn>
                  <a:cxn ang="0">
                    <a:pos x="258" y="98"/>
                  </a:cxn>
                  <a:cxn ang="0">
                    <a:pos x="248" y="102"/>
                  </a:cxn>
                  <a:cxn ang="0">
                    <a:pos x="236" y="102"/>
                  </a:cxn>
                  <a:cxn ang="0">
                    <a:pos x="232" y="98"/>
                  </a:cxn>
                  <a:cxn ang="0">
                    <a:pos x="234" y="90"/>
                  </a:cxn>
                  <a:cxn ang="0">
                    <a:pos x="228" y="88"/>
                  </a:cxn>
                  <a:cxn ang="0">
                    <a:pos x="216" y="90"/>
                  </a:cxn>
                  <a:cxn ang="0">
                    <a:pos x="212" y="98"/>
                  </a:cxn>
                  <a:cxn ang="0">
                    <a:pos x="204" y="102"/>
                  </a:cxn>
                  <a:cxn ang="0">
                    <a:pos x="198" y="100"/>
                  </a:cxn>
                  <a:cxn ang="0">
                    <a:pos x="200" y="114"/>
                  </a:cxn>
                  <a:cxn ang="0">
                    <a:pos x="180" y="114"/>
                  </a:cxn>
                  <a:cxn ang="0">
                    <a:pos x="180" y="124"/>
                  </a:cxn>
                  <a:cxn ang="0">
                    <a:pos x="192" y="124"/>
                  </a:cxn>
                  <a:cxn ang="0">
                    <a:pos x="190" y="138"/>
                  </a:cxn>
                  <a:cxn ang="0">
                    <a:pos x="196" y="140"/>
                  </a:cxn>
                  <a:cxn ang="0">
                    <a:pos x="188" y="150"/>
                  </a:cxn>
                  <a:cxn ang="0">
                    <a:pos x="188" y="158"/>
                  </a:cxn>
                  <a:cxn ang="0">
                    <a:pos x="168" y="152"/>
                  </a:cxn>
                  <a:cxn ang="0">
                    <a:pos x="168" y="144"/>
                  </a:cxn>
                  <a:cxn ang="0">
                    <a:pos x="158" y="138"/>
                  </a:cxn>
                  <a:cxn ang="0">
                    <a:pos x="146" y="136"/>
                  </a:cxn>
                  <a:cxn ang="0">
                    <a:pos x="104" y="108"/>
                  </a:cxn>
                  <a:cxn ang="0">
                    <a:pos x="90" y="82"/>
                  </a:cxn>
                  <a:cxn ang="0">
                    <a:pos x="64" y="82"/>
                  </a:cxn>
                  <a:cxn ang="0">
                    <a:pos x="64" y="66"/>
                  </a:cxn>
                  <a:cxn ang="0">
                    <a:pos x="62" y="62"/>
                  </a:cxn>
                  <a:cxn ang="0">
                    <a:pos x="48" y="60"/>
                  </a:cxn>
                  <a:cxn ang="0">
                    <a:pos x="42" y="54"/>
                  </a:cxn>
                  <a:cxn ang="0">
                    <a:pos x="14" y="68"/>
                  </a:cxn>
                  <a:cxn ang="0">
                    <a:pos x="14" y="80"/>
                  </a:cxn>
                  <a:cxn ang="0">
                    <a:pos x="0" y="82"/>
                  </a:cxn>
                </a:cxnLst>
                <a:rect l="0" t="0" r="r" b="b"/>
                <a:pathLst>
                  <a:path w="266" h="158">
                    <a:moveTo>
                      <a:pt x="0" y="82"/>
                    </a:moveTo>
                    <a:lnTo>
                      <a:pt x="0" y="8"/>
                    </a:lnTo>
                    <a:lnTo>
                      <a:pt x="18" y="4"/>
                    </a:lnTo>
                    <a:lnTo>
                      <a:pt x="46" y="0"/>
                    </a:lnTo>
                    <a:lnTo>
                      <a:pt x="54" y="6"/>
                    </a:lnTo>
                    <a:lnTo>
                      <a:pt x="70" y="16"/>
                    </a:lnTo>
                    <a:lnTo>
                      <a:pt x="80" y="20"/>
                    </a:lnTo>
                    <a:lnTo>
                      <a:pt x="94" y="38"/>
                    </a:lnTo>
                    <a:lnTo>
                      <a:pt x="132" y="36"/>
                    </a:lnTo>
                    <a:lnTo>
                      <a:pt x="140" y="34"/>
                    </a:lnTo>
                    <a:lnTo>
                      <a:pt x="158" y="52"/>
                    </a:lnTo>
                    <a:lnTo>
                      <a:pt x="158" y="60"/>
                    </a:lnTo>
                    <a:lnTo>
                      <a:pt x="168" y="68"/>
                    </a:lnTo>
                    <a:lnTo>
                      <a:pt x="170" y="84"/>
                    </a:lnTo>
                    <a:lnTo>
                      <a:pt x="188" y="82"/>
                    </a:lnTo>
                    <a:lnTo>
                      <a:pt x="192" y="84"/>
                    </a:lnTo>
                    <a:lnTo>
                      <a:pt x="192" y="94"/>
                    </a:lnTo>
                    <a:lnTo>
                      <a:pt x="200" y="94"/>
                    </a:lnTo>
                    <a:lnTo>
                      <a:pt x="202" y="84"/>
                    </a:lnTo>
                    <a:lnTo>
                      <a:pt x="214" y="74"/>
                    </a:lnTo>
                    <a:lnTo>
                      <a:pt x="234" y="62"/>
                    </a:lnTo>
                    <a:lnTo>
                      <a:pt x="230" y="72"/>
                    </a:lnTo>
                    <a:lnTo>
                      <a:pt x="228" y="76"/>
                    </a:lnTo>
                    <a:lnTo>
                      <a:pt x="236" y="80"/>
                    </a:lnTo>
                    <a:lnTo>
                      <a:pt x="248" y="76"/>
                    </a:lnTo>
                    <a:lnTo>
                      <a:pt x="258" y="82"/>
                    </a:lnTo>
                    <a:lnTo>
                      <a:pt x="266" y="90"/>
                    </a:lnTo>
                    <a:lnTo>
                      <a:pt x="258" y="98"/>
                    </a:lnTo>
                    <a:lnTo>
                      <a:pt x="248" y="102"/>
                    </a:lnTo>
                    <a:lnTo>
                      <a:pt x="236" y="102"/>
                    </a:lnTo>
                    <a:lnTo>
                      <a:pt x="232" y="98"/>
                    </a:lnTo>
                    <a:lnTo>
                      <a:pt x="234" y="90"/>
                    </a:lnTo>
                    <a:lnTo>
                      <a:pt x="228" y="88"/>
                    </a:lnTo>
                    <a:lnTo>
                      <a:pt x="216" y="90"/>
                    </a:lnTo>
                    <a:lnTo>
                      <a:pt x="212" y="98"/>
                    </a:lnTo>
                    <a:lnTo>
                      <a:pt x="204" y="102"/>
                    </a:lnTo>
                    <a:lnTo>
                      <a:pt x="198" y="100"/>
                    </a:lnTo>
                    <a:lnTo>
                      <a:pt x="200" y="114"/>
                    </a:lnTo>
                    <a:lnTo>
                      <a:pt x="180" y="114"/>
                    </a:lnTo>
                    <a:lnTo>
                      <a:pt x="180" y="124"/>
                    </a:lnTo>
                    <a:lnTo>
                      <a:pt x="192" y="124"/>
                    </a:lnTo>
                    <a:lnTo>
                      <a:pt x="190" y="138"/>
                    </a:lnTo>
                    <a:lnTo>
                      <a:pt x="196" y="140"/>
                    </a:lnTo>
                    <a:lnTo>
                      <a:pt x="188" y="150"/>
                    </a:lnTo>
                    <a:lnTo>
                      <a:pt x="188" y="158"/>
                    </a:lnTo>
                    <a:lnTo>
                      <a:pt x="168" y="152"/>
                    </a:lnTo>
                    <a:lnTo>
                      <a:pt x="168" y="144"/>
                    </a:lnTo>
                    <a:lnTo>
                      <a:pt x="158" y="138"/>
                    </a:lnTo>
                    <a:lnTo>
                      <a:pt x="146" y="136"/>
                    </a:lnTo>
                    <a:lnTo>
                      <a:pt x="104" y="108"/>
                    </a:lnTo>
                    <a:lnTo>
                      <a:pt x="90" y="82"/>
                    </a:lnTo>
                    <a:lnTo>
                      <a:pt x="64" y="82"/>
                    </a:lnTo>
                    <a:lnTo>
                      <a:pt x="64" y="66"/>
                    </a:lnTo>
                    <a:lnTo>
                      <a:pt x="62" y="62"/>
                    </a:lnTo>
                    <a:lnTo>
                      <a:pt x="48" y="60"/>
                    </a:lnTo>
                    <a:lnTo>
                      <a:pt x="42" y="54"/>
                    </a:lnTo>
                    <a:lnTo>
                      <a:pt x="14" y="68"/>
                    </a:lnTo>
                    <a:lnTo>
                      <a:pt x="14" y="80"/>
                    </a:lnTo>
                    <a:lnTo>
                      <a:pt x="0" y="8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2" name="Freeform 202"/>
              <p:cNvSpPr>
                <a:spLocks/>
              </p:cNvSpPr>
              <p:nvPr/>
            </p:nvSpPr>
            <p:spPr bwMode="auto">
              <a:xfrm>
                <a:off x="7815734" y="2754614"/>
                <a:ext cx="290373" cy="146313"/>
              </a:xfrm>
              <a:custGeom>
                <a:avLst/>
                <a:gdLst/>
                <a:ahLst/>
                <a:cxnLst>
                  <a:cxn ang="0">
                    <a:pos x="6" y="20"/>
                  </a:cxn>
                  <a:cxn ang="0">
                    <a:pos x="16" y="8"/>
                  </a:cxn>
                  <a:cxn ang="0">
                    <a:pos x="28" y="8"/>
                  </a:cxn>
                  <a:cxn ang="0">
                    <a:pos x="32" y="12"/>
                  </a:cxn>
                  <a:cxn ang="0">
                    <a:pos x="50" y="10"/>
                  </a:cxn>
                  <a:cxn ang="0">
                    <a:pos x="52" y="4"/>
                  </a:cxn>
                  <a:cxn ang="0">
                    <a:pos x="60" y="0"/>
                  </a:cxn>
                  <a:cxn ang="0">
                    <a:pos x="72" y="2"/>
                  </a:cxn>
                  <a:cxn ang="0">
                    <a:pos x="74" y="10"/>
                  </a:cxn>
                  <a:cxn ang="0">
                    <a:pos x="134" y="8"/>
                  </a:cxn>
                  <a:cxn ang="0">
                    <a:pos x="140" y="14"/>
                  </a:cxn>
                  <a:cxn ang="0">
                    <a:pos x="148" y="16"/>
                  </a:cxn>
                  <a:cxn ang="0">
                    <a:pos x="158" y="20"/>
                  </a:cxn>
                  <a:cxn ang="0">
                    <a:pos x="152" y="24"/>
                  </a:cxn>
                  <a:cxn ang="0">
                    <a:pos x="138" y="32"/>
                  </a:cxn>
                  <a:cxn ang="0">
                    <a:pos x="126" y="36"/>
                  </a:cxn>
                  <a:cxn ang="0">
                    <a:pos x="122" y="44"/>
                  </a:cxn>
                  <a:cxn ang="0">
                    <a:pos x="102" y="44"/>
                  </a:cxn>
                  <a:cxn ang="0">
                    <a:pos x="98" y="54"/>
                  </a:cxn>
                  <a:cxn ang="0">
                    <a:pos x="82" y="58"/>
                  </a:cxn>
                  <a:cxn ang="0">
                    <a:pos x="82" y="52"/>
                  </a:cxn>
                  <a:cxn ang="0">
                    <a:pos x="68" y="52"/>
                  </a:cxn>
                  <a:cxn ang="0">
                    <a:pos x="66" y="58"/>
                  </a:cxn>
                  <a:cxn ang="0">
                    <a:pos x="58" y="62"/>
                  </a:cxn>
                  <a:cxn ang="0">
                    <a:pos x="54" y="66"/>
                  </a:cxn>
                  <a:cxn ang="0">
                    <a:pos x="52" y="76"/>
                  </a:cxn>
                  <a:cxn ang="0">
                    <a:pos x="32" y="76"/>
                  </a:cxn>
                  <a:cxn ang="0">
                    <a:pos x="18" y="74"/>
                  </a:cxn>
                  <a:cxn ang="0">
                    <a:pos x="6" y="74"/>
                  </a:cxn>
                  <a:cxn ang="0">
                    <a:pos x="4" y="66"/>
                  </a:cxn>
                  <a:cxn ang="0">
                    <a:pos x="2" y="60"/>
                  </a:cxn>
                  <a:cxn ang="0">
                    <a:pos x="4" y="56"/>
                  </a:cxn>
                  <a:cxn ang="0">
                    <a:pos x="8" y="60"/>
                  </a:cxn>
                  <a:cxn ang="0">
                    <a:pos x="20" y="60"/>
                  </a:cxn>
                  <a:cxn ang="0">
                    <a:pos x="30" y="56"/>
                  </a:cxn>
                  <a:cxn ang="0">
                    <a:pos x="38" y="48"/>
                  </a:cxn>
                  <a:cxn ang="0">
                    <a:pos x="30" y="40"/>
                  </a:cxn>
                  <a:cxn ang="0">
                    <a:pos x="20" y="34"/>
                  </a:cxn>
                  <a:cxn ang="0">
                    <a:pos x="8" y="38"/>
                  </a:cxn>
                  <a:cxn ang="0">
                    <a:pos x="0" y="34"/>
                  </a:cxn>
                  <a:cxn ang="0">
                    <a:pos x="2" y="30"/>
                  </a:cxn>
                  <a:cxn ang="0">
                    <a:pos x="6" y="20"/>
                  </a:cxn>
                </a:cxnLst>
                <a:rect l="0" t="0" r="r" b="b"/>
                <a:pathLst>
                  <a:path w="158" h="76">
                    <a:moveTo>
                      <a:pt x="6" y="20"/>
                    </a:moveTo>
                    <a:lnTo>
                      <a:pt x="16" y="8"/>
                    </a:lnTo>
                    <a:lnTo>
                      <a:pt x="28" y="8"/>
                    </a:lnTo>
                    <a:lnTo>
                      <a:pt x="32" y="12"/>
                    </a:lnTo>
                    <a:lnTo>
                      <a:pt x="50" y="10"/>
                    </a:lnTo>
                    <a:lnTo>
                      <a:pt x="52" y="4"/>
                    </a:lnTo>
                    <a:lnTo>
                      <a:pt x="60" y="0"/>
                    </a:lnTo>
                    <a:lnTo>
                      <a:pt x="72" y="2"/>
                    </a:lnTo>
                    <a:lnTo>
                      <a:pt x="74" y="10"/>
                    </a:lnTo>
                    <a:lnTo>
                      <a:pt x="134" y="8"/>
                    </a:lnTo>
                    <a:lnTo>
                      <a:pt x="140" y="14"/>
                    </a:lnTo>
                    <a:lnTo>
                      <a:pt x="148" y="16"/>
                    </a:lnTo>
                    <a:lnTo>
                      <a:pt x="158" y="20"/>
                    </a:lnTo>
                    <a:lnTo>
                      <a:pt x="152" y="24"/>
                    </a:lnTo>
                    <a:lnTo>
                      <a:pt x="138" y="32"/>
                    </a:lnTo>
                    <a:lnTo>
                      <a:pt x="126" y="36"/>
                    </a:lnTo>
                    <a:lnTo>
                      <a:pt x="122" y="44"/>
                    </a:lnTo>
                    <a:lnTo>
                      <a:pt x="102" y="44"/>
                    </a:lnTo>
                    <a:lnTo>
                      <a:pt x="98" y="54"/>
                    </a:lnTo>
                    <a:lnTo>
                      <a:pt x="82" y="58"/>
                    </a:lnTo>
                    <a:lnTo>
                      <a:pt x="82" y="52"/>
                    </a:lnTo>
                    <a:lnTo>
                      <a:pt x="68" y="52"/>
                    </a:lnTo>
                    <a:lnTo>
                      <a:pt x="66" y="58"/>
                    </a:lnTo>
                    <a:lnTo>
                      <a:pt x="58" y="62"/>
                    </a:lnTo>
                    <a:lnTo>
                      <a:pt x="54" y="66"/>
                    </a:lnTo>
                    <a:lnTo>
                      <a:pt x="52" y="76"/>
                    </a:lnTo>
                    <a:lnTo>
                      <a:pt x="32" y="76"/>
                    </a:lnTo>
                    <a:lnTo>
                      <a:pt x="18" y="74"/>
                    </a:lnTo>
                    <a:lnTo>
                      <a:pt x="6" y="74"/>
                    </a:lnTo>
                    <a:lnTo>
                      <a:pt x="4" y="66"/>
                    </a:lnTo>
                    <a:lnTo>
                      <a:pt x="2" y="60"/>
                    </a:lnTo>
                    <a:lnTo>
                      <a:pt x="4" y="56"/>
                    </a:lnTo>
                    <a:lnTo>
                      <a:pt x="8" y="60"/>
                    </a:lnTo>
                    <a:lnTo>
                      <a:pt x="20" y="60"/>
                    </a:lnTo>
                    <a:lnTo>
                      <a:pt x="30" y="56"/>
                    </a:lnTo>
                    <a:lnTo>
                      <a:pt x="38" y="48"/>
                    </a:lnTo>
                    <a:lnTo>
                      <a:pt x="30" y="40"/>
                    </a:lnTo>
                    <a:lnTo>
                      <a:pt x="20" y="34"/>
                    </a:lnTo>
                    <a:lnTo>
                      <a:pt x="8" y="38"/>
                    </a:lnTo>
                    <a:lnTo>
                      <a:pt x="0" y="34"/>
                    </a:lnTo>
                    <a:lnTo>
                      <a:pt x="2" y="30"/>
                    </a:lnTo>
                    <a:lnTo>
                      <a:pt x="6"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3" name="Freeform 203"/>
              <p:cNvSpPr>
                <a:spLocks/>
              </p:cNvSpPr>
              <p:nvPr/>
            </p:nvSpPr>
            <p:spPr bwMode="auto">
              <a:xfrm>
                <a:off x="7121023" y="2281021"/>
                <a:ext cx="1176196" cy="573692"/>
              </a:xfrm>
              <a:custGeom>
                <a:avLst/>
                <a:gdLst/>
                <a:ahLst/>
                <a:cxnLst>
                  <a:cxn ang="0">
                    <a:pos x="94" y="260"/>
                  </a:cxn>
                  <a:cxn ang="0">
                    <a:pos x="66" y="234"/>
                  </a:cxn>
                  <a:cxn ang="0">
                    <a:pos x="64" y="220"/>
                  </a:cxn>
                  <a:cxn ang="0">
                    <a:pos x="76" y="210"/>
                  </a:cxn>
                  <a:cxn ang="0">
                    <a:pos x="94" y="208"/>
                  </a:cxn>
                  <a:cxn ang="0">
                    <a:pos x="108" y="196"/>
                  </a:cxn>
                  <a:cxn ang="0">
                    <a:pos x="82" y="176"/>
                  </a:cxn>
                  <a:cxn ang="0">
                    <a:pos x="40" y="188"/>
                  </a:cxn>
                  <a:cxn ang="0">
                    <a:pos x="24" y="158"/>
                  </a:cxn>
                  <a:cxn ang="0">
                    <a:pos x="0" y="140"/>
                  </a:cxn>
                  <a:cxn ang="0">
                    <a:pos x="18" y="102"/>
                  </a:cxn>
                  <a:cxn ang="0">
                    <a:pos x="34" y="114"/>
                  </a:cxn>
                  <a:cxn ang="0">
                    <a:pos x="60" y="84"/>
                  </a:cxn>
                  <a:cxn ang="0">
                    <a:pos x="112" y="84"/>
                  </a:cxn>
                  <a:cxn ang="0">
                    <a:pos x="150" y="100"/>
                  </a:cxn>
                  <a:cxn ang="0">
                    <a:pos x="190" y="90"/>
                  </a:cxn>
                  <a:cxn ang="0">
                    <a:pos x="226" y="98"/>
                  </a:cxn>
                  <a:cxn ang="0">
                    <a:pos x="228" y="80"/>
                  </a:cxn>
                  <a:cxn ang="0">
                    <a:pos x="220" y="68"/>
                  </a:cxn>
                  <a:cxn ang="0">
                    <a:pos x="228" y="52"/>
                  </a:cxn>
                  <a:cxn ang="0">
                    <a:pos x="236" y="40"/>
                  </a:cxn>
                  <a:cxn ang="0">
                    <a:pos x="254" y="28"/>
                  </a:cxn>
                  <a:cxn ang="0">
                    <a:pos x="316" y="10"/>
                  </a:cxn>
                  <a:cxn ang="0">
                    <a:pos x="364" y="0"/>
                  </a:cxn>
                  <a:cxn ang="0">
                    <a:pos x="388" y="16"/>
                  </a:cxn>
                  <a:cxn ang="0">
                    <a:pos x="418" y="28"/>
                  </a:cxn>
                  <a:cxn ang="0">
                    <a:pos x="456" y="28"/>
                  </a:cxn>
                  <a:cxn ang="0">
                    <a:pos x="480" y="32"/>
                  </a:cxn>
                  <a:cxn ang="0">
                    <a:pos x="510" y="60"/>
                  </a:cxn>
                  <a:cxn ang="0">
                    <a:pos x="528" y="92"/>
                  </a:cxn>
                  <a:cxn ang="0">
                    <a:pos x="540" y="84"/>
                  </a:cxn>
                  <a:cxn ang="0">
                    <a:pos x="562" y="96"/>
                  </a:cxn>
                  <a:cxn ang="0">
                    <a:pos x="590" y="92"/>
                  </a:cxn>
                  <a:cxn ang="0">
                    <a:pos x="614" y="116"/>
                  </a:cxn>
                  <a:cxn ang="0">
                    <a:pos x="640" y="132"/>
                  </a:cxn>
                  <a:cxn ang="0">
                    <a:pos x="626" y="142"/>
                  </a:cxn>
                  <a:cxn ang="0">
                    <a:pos x="622" y="170"/>
                  </a:cxn>
                  <a:cxn ang="0">
                    <a:pos x="596" y="172"/>
                  </a:cxn>
                  <a:cxn ang="0">
                    <a:pos x="570" y="194"/>
                  </a:cxn>
                  <a:cxn ang="0">
                    <a:pos x="548" y="208"/>
                  </a:cxn>
                  <a:cxn ang="0">
                    <a:pos x="538" y="232"/>
                  </a:cxn>
                  <a:cxn ang="0">
                    <a:pos x="536" y="256"/>
                  </a:cxn>
                  <a:cxn ang="0">
                    <a:pos x="526" y="262"/>
                  </a:cxn>
                  <a:cxn ang="0">
                    <a:pos x="512" y="254"/>
                  </a:cxn>
                  <a:cxn ang="0">
                    <a:pos x="450" y="248"/>
                  </a:cxn>
                  <a:cxn ang="0">
                    <a:pos x="430" y="250"/>
                  </a:cxn>
                  <a:cxn ang="0">
                    <a:pos x="410" y="258"/>
                  </a:cxn>
                  <a:cxn ang="0">
                    <a:pos x="394" y="254"/>
                  </a:cxn>
                  <a:cxn ang="0">
                    <a:pos x="376" y="270"/>
                  </a:cxn>
                  <a:cxn ang="0">
                    <a:pos x="350" y="298"/>
                  </a:cxn>
                  <a:cxn ang="0">
                    <a:pos x="342" y="288"/>
                  </a:cxn>
                  <a:cxn ang="0">
                    <a:pos x="320" y="288"/>
                  </a:cxn>
                  <a:cxn ang="0">
                    <a:pos x="308" y="264"/>
                  </a:cxn>
                  <a:cxn ang="0">
                    <a:pos x="290" y="238"/>
                  </a:cxn>
                  <a:cxn ang="0">
                    <a:pos x="244" y="242"/>
                  </a:cxn>
                  <a:cxn ang="0">
                    <a:pos x="204" y="210"/>
                  </a:cxn>
                  <a:cxn ang="0">
                    <a:pos x="168" y="208"/>
                  </a:cxn>
                  <a:cxn ang="0">
                    <a:pos x="150" y="286"/>
                  </a:cxn>
                  <a:cxn ang="0">
                    <a:pos x="132" y="270"/>
                  </a:cxn>
                  <a:cxn ang="0">
                    <a:pos x="114" y="264"/>
                  </a:cxn>
                </a:cxnLst>
                <a:rect l="0" t="0" r="r" b="b"/>
                <a:pathLst>
                  <a:path w="640" h="298">
                    <a:moveTo>
                      <a:pt x="108" y="262"/>
                    </a:moveTo>
                    <a:lnTo>
                      <a:pt x="94" y="260"/>
                    </a:lnTo>
                    <a:lnTo>
                      <a:pt x="78" y="248"/>
                    </a:lnTo>
                    <a:lnTo>
                      <a:pt x="66" y="234"/>
                    </a:lnTo>
                    <a:lnTo>
                      <a:pt x="58" y="224"/>
                    </a:lnTo>
                    <a:lnTo>
                      <a:pt x="64" y="220"/>
                    </a:lnTo>
                    <a:lnTo>
                      <a:pt x="78" y="222"/>
                    </a:lnTo>
                    <a:lnTo>
                      <a:pt x="76" y="210"/>
                    </a:lnTo>
                    <a:lnTo>
                      <a:pt x="82" y="206"/>
                    </a:lnTo>
                    <a:lnTo>
                      <a:pt x="94" y="208"/>
                    </a:lnTo>
                    <a:lnTo>
                      <a:pt x="104" y="210"/>
                    </a:lnTo>
                    <a:lnTo>
                      <a:pt x="108" y="196"/>
                    </a:lnTo>
                    <a:lnTo>
                      <a:pt x="100" y="176"/>
                    </a:lnTo>
                    <a:lnTo>
                      <a:pt x="82" y="176"/>
                    </a:lnTo>
                    <a:lnTo>
                      <a:pt x="64" y="178"/>
                    </a:lnTo>
                    <a:lnTo>
                      <a:pt x="40" y="188"/>
                    </a:lnTo>
                    <a:lnTo>
                      <a:pt x="36" y="174"/>
                    </a:lnTo>
                    <a:lnTo>
                      <a:pt x="24" y="158"/>
                    </a:lnTo>
                    <a:lnTo>
                      <a:pt x="10" y="154"/>
                    </a:lnTo>
                    <a:lnTo>
                      <a:pt x="0" y="140"/>
                    </a:lnTo>
                    <a:lnTo>
                      <a:pt x="6" y="116"/>
                    </a:lnTo>
                    <a:lnTo>
                      <a:pt x="18" y="102"/>
                    </a:lnTo>
                    <a:lnTo>
                      <a:pt x="26" y="118"/>
                    </a:lnTo>
                    <a:lnTo>
                      <a:pt x="34" y="114"/>
                    </a:lnTo>
                    <a:lnTo>
                      <a:pt x="36" y="102"/>
                    </a:lnTo>
                    <a:lnTo>
                      <a:pt x="60" y="84"/>
                    </a:lnTo>
                    <a:lnTo>
                      <a:pt x="76" y="78"/>
                    </a:lnTo>
                    <a:lnTo>
                      <a:pt x="112" y="84"/>
                    </a:lnTo>
                    <a:lnTo>
                      <a:pt x="136" y="98"/>
                    </a:lnTo>
                    <a:lnTo>
                      <a:pt x="150" y="100"/>
                    </a:lnTo>
                    <a:lnTo>
                      <a:pt x="172" y="90"/>
                    </a:lnTo>
                    <a:lnTo>
                      <a:pt x="190" y="90"/>
                    </a:lnTo>
                    <a:lnTo>
                      <a:pt x="200" y="100"/>
                    </a:lnTo>
                    <a:lnTo>
                      <a:pt x="226" y="98"/>
                    </a:lnTo>
                    <a:lnTo>
                      <a:pt x="238" y="88"/>
                    </a:lnTo>
                    <a:lnTo>
                      <a:pt x="228" y="80"/>
                    </a:lnTo>
                    <a:lnTo>
                      <a:pt x="214" y="76"/>
                    </a:lnTo>
                    <a:lnTo>
                      <a:pt x="220" y="68"/>
                    </a:lnTo>
                    <a:lnTo>
                      <a:pt x="226" y="62"/>
                    </a:lnTo>
                    <a:lnTo>
                      <a:pt x="228" y="52"/>
                    </a:lnTo>
                    <a:lnTo>
                      <a:pt x="240" y="48"/>
                    </a:lnTo>
                    <a:lnTo>
                      <a:pt x="236" y="40"/>
                    </a:lnTo>
                    <a:lnTo>
                      <a:pt x="232" y="30"/>
                    </a:lnTo>
                    <a:lnTo>
                      <a:pt x="254" y="28"/>
                    </a:lnTo>
                    <a:lnTo>
                      <a:pt x="280" y="20"/>
                    </a:lnTo>
                    <a:lnTo>
                      <a:pt x="316" y="10"/>
                    </a:lnTo>
                    <a:lnTo>
                      <a:pt x="346" y="4"/>
                    </a:lnTo>
                    <a:lnTo>
                      <a:pt x="364" y="0"/>
                    </a:lnTo>
                    <a:lnTo>
                      <a:pt x="384" y="2"/>
                    </a:lnTo>
                    <a:lnTo>
                      <a:pt x="388" y="16"/>
                    </a:lnTo>
                    <a:lnTo>
                      <a:pt x="398" y="22"/>
                    </a:lnTo>
                    <a:lnTo>
                      <a:pt x="418" y="28"/>
                    </a:lnTo>
                    <a:lnTo>
                      <a:pt x="438" y="38"/>
                    </a:lnTo>
                    <a:lnTo>
                      <a:pt x="456" y="28"/>
                    </a:lnTo>
                    <a:lnTo>
                      <a:pt x="478" y="22"/>
                    </a:lnTo>
                    <a:lnTo>
                      <a:pt x="480" y="32"/>
                    </a:lnTo>
                    <a:lnTo>
                      <a:pt x="498" y="44"/>
                    </a:lnTo>
                    <a:lnTo>
                      <a:pt x="510" y="60"/>
                    </a:lnTo>
                    <a:lnTo>
                      <a:pt x="524" y="84"/>
                    </a:lnTo>
                    <a:lnTo>
                      <a:pt x="528" y="92"/>
                    </a:lnTo>
                    <a:lnTo>
                      <a:pt x="536" y="92"/>
                    </a:lnTo>
                    <a:lnTo>
                      <a:pt x="540" y="84"/>
                    </a:lnTo>
                    <a:lnTo>
                      <a:pt x="550" y="90"/>
                    </a:lnTo>
                    <a:lnTo>
                      <a:pt x="562" y="96"/>
                    </a:lnTo>
                    <a:lnTo>
                      <a:pt x="572" y="94"/>
                    </a:lnTo>
                    <a:lnTo>
                      <a:pt x="590" y="92"/>
                    </a:lnTo>
                    <a:lnTo>
                      <a:pt x="600" y="106"/>
                    </a:lnTo>
                    <a:lnTo>
                      <a:pt x="614" y="116"/>
                    </a:lnTo>
                    <a:lnTo>
                      <a:pt x="636" y="118"/>
                    </a:lnTo>
                    <a:lnTo>
                      <a:pt x="640" y="132"/>
                    </a:lnTo>
                    <a:lnTo>
                      <a:pt x="638" y="142"/>
                    </a:lnTo>
                    <a:lnTo>
                      <a:pt x="626" y="142"/>
                    </a:lnTo>
                    <a:lnTo>
                      <a:pt x="622" y="156"/>
                    </a:lnTo>
                    <a:lnTo>
                      <a:pt x="622" y="170"/>
                    </a:lnTo>
                    <a:lnTo>
                      <a:pt x="612" y="172"/>
                    </a:lnTo>
                    <a:lnTo>
                      <a:pt x="596" y="172"/>
                    </a:lnTo>
                    <a:lnTo>
                      <a:pt x="580" y="170"/>
                    </a:lnTo>
                    <a:lnTo>
                      <a:pt x="570" y="194"/>
                    </a:lnTo>
                    <a:lnTo>
                      <a:pt x="566" y="208"/>
                    </a:lnTo>
                    <a:lnTo>
                      <a:pt x="548" y="208"/>
                    </a:lnTo>
                    <a:lnTo>
                      <a:pt x="536" y="214"/>
                    </a:lnTo>
                    <a:lnTo>
                      <a:pt x="538" y="232"/>
                    </a:lnTo>
                    <a:lnTo>
                      <a:pt x="544" y="248"/>
                    </a:lnTo>
                    <a:lnTo>
                      <a:pt x="536" y="256"/>
                    </a:lnTo>
                    <a:lnTo>
                      <a:pt x="536" y="266"/>
                    </a:lnTo>
                    <a:lnTo>
                      <a:pt x="526" y="262"/>
                    </a:lnTo>
                    <a:lnTo>
                      <a:pt x="518" y="260"/>
                    </a:lnTo>
                    <a:lnTo>
                      <a:pt x="512" y="254"/>
                    </a:lnTo>
                    <a:lnTo>
                      <a:pt x="452" y="256"/>
                    </a:lnTo>
                    <a:lnTo>
                      <a:pt x="450" y="248"/>
                    </a:lnTo>
                    <a:lnTo>
                      <a:pt x="438" y="246"/>
                    </a:lnTo>
                    <a:lnTo>
                      <a:pt x="430" y="250"/>
                    </a:lnTo>
                    <a:lnTo>
                      <a:pt x="428" y="256"/>
                    </a:lnTo>
                    <a:lnTo>
                      <a:pt x="410" y="258"/>
                    </a:lnTo>
                    <a:lnTo>
                      <a:pt x="406" y="254"/>
                    </a:lnTo>
                    <a:lnTo>
                      <a:pt x="394" y="254"/>
                    </a:lnTo>
                    <a:lnTo>
                      <a:pt x="384" y="266"/>
                    </a:lnTo>
                    <a:lnTo>
                      <a:pt x="376" y="270"/>
                    </a:lnTo>
                    <a:lnTo>
                      <a:pt x="352" y="288"/>
                    </a:lnTo>
                    <a:lnTo>
                      <a:pt x="350" y="298"/>
                    </a:lnTo>
                    <a:lnTo>
                      <a:pt x="342" y="298"/>
                    </a:lnTo>
                    <a:lnTo>
                      <a:pt x="342" y="288"/>
                    </a:lnTo>
                    <a:lnTo>
                      <a:pt x="338" y="286"/>
                    </a:lnTo>
                    <a:lnTo>
                      <a:pt x="320" y="288"/>
                    </a:lnTo>
                    <a:lnTo>
                      <a:pt x="318" y="272"/>
                    </a:lnTo>
                    <a:lnTo>
                      <a:pt x="308" y="264"/>
                    </a:lnTo>
                    <a:lnTo>
                      <a:pt x="308" y="256"/>
                    </a:lnTo>
                    <a:lnTo>
                      <a:pt x="290" y="238"/>
                    </a:lnTo>
                    <a:lnTo>
                      <a:pt x="282" y="240"/>
                    </a:lnTo>
                    <a:lnTo>
                      <a:pt x="244" y="242"/>
                    </a:lnTo>
                    <a:lnTo>
                      <a:pt x="230" y="224"/>
                    </a:lnTo>
                    <a:lnTo>
                      <a:pt x="204" y="210"/>
                    </a:lnTo>
                    <a:lnTo>
                      <a:pt x="196" y="204"/>
                    </a:lnTo>
                    <a:lnTo>
                      <a:pt x="168" y="208"/>
                    </a:lnTo>
                    <a:lnTo>
                      <a:pt x="150" y="212"/>
                    </a:lnTo>
                    <a:lnTo>
                      <a:pt x="150" y="286"/>
                    </a:lnTo>
                    <a:lnTo>
                      <a:pt x="140" y="284"/>
                    </a:lnTo>
                    <a:lnTo>
                      <a:pt x="132" y="270"/>
                    </a:lnTo>
                    <a:lnTo>
                      <a:pt x="120" y="262"/>
                    </a:lnTo>
                    <a:lnTo>
                      <a:pt x="114" y="264"/>
                    </a:lnTo>
                    <a:lnTo>
                      <a:pt x="108" y="2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4" name="Freeform 216"/>
              <p:cNvSpPr>
                <a:spLocks/>
              </p:cNvSpPr>
              <p:nvPr/>
            </p:nvSpPr>
            <p:spPr bwMode="auto">
              <a:xfrm>
                <a:off x="6709402" y="3035694"/>
                <a:ext cx="55133" cy="30803"/>
              </a:xfrm>
              <a:custGeom>
                <a:avLst/>
                <a:gdLst/>
                <a:ahLst/>
                <a:cxnLst>
                  <a:cxn ang="0">
                    <a:pos x="8" y="6"/>
                  </a:cxn>
                  <a:cxn ang="0">
                    <a:pos x="16" y="4"/>
                  </a:cxn>
                  <a:cxn ang="0">
                    <a:pos x="24" y="4"/>
                  </a:cxn>
                  <a:cxn ang="0">
                    <a:pos x="30" y="0"/>
                  </a:cxn>
                  <a:cxn ang="0">
                    <a:pos x="22" y="8"/>
                  </a:cxn>
                  <a:cxn ang="0">
                    <a:pos x="18" y="12"/>
                  </a:cxn>
                  <a:cxn ang="0">
                    <a:pos x="12" y="16"/>
                  </a:cxn>
                  <a:cxn ang="0">
                    <a:pos x="4" y="16"/>
                  </a:cxn>
                  <a:cxn ang="0">
                    <a:pos x="0" y="12"/>
                  </a:cxn>
                  <a:cxn ang="0">
                    <a:pos x="0" y="6"/>
                  </a:cxn>
                  <a:cxn ang="0">
                    <a:pos x="8" y="6"/>
                  </a:cxn>
                </a:cxnLst>
                <a:rect l="0" t="0" r="r" b="b"/>
                <a:pathLst>
                  <a:path w="30" h="16">
                    <a:moveTo>
                      <a:pt x="8" y="6"/>
                    </a:moveTo>
                    <a:lnTo>
                      <a:pt x="16" y="4"/>
                    </a:lnTo>
                    <a:lnTo>
                      <a:pt x="24" y="4"/>
                    </a:lnTo>
                    <a:lnTo>
                      <a:pt x="30" y="0"/>
                    </a:lnTo>
                    <a:lnTo>
                      <a:pt x="22" y="8"/>
                    </a:lnTo>
                    <a:lnTo>
                      <a:pt x="18" y="12"/>
                    </a:lnTo>
                    <a:lnTo>
                      <a:pt x="12" y="16"/>
                    </a:lnTo>
                    <a:lnTo>
                      <a:pt x="4" y="16"/>
                    </a:lnTo>
                    <a:lnTo>
                      <a:pt x="0" y="12"/>
                    </a:lnTo>
                    <a:lnTo>
                      <a:pt x="0" y="6"/>
                    </a:lnTo>
                    <a:lnTo>
                      <a:pt x="8"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5" name="Freeform 217"/>
              <p:cNvSpPr>
                <a:spLocks/>
              </p:cNvSpPr>
              <p:nvPr/>
            </p:nvSpPr>
            <p:spPr bwMode="auto">
              <a:xfrm>
                <a:off x="6529296" y="2800831"/>
                <a:ext cx="536642" cy="215619"/>
              </a:xfrm>
              <a:custGeom>
                <a:avLst/>
                <a:gdLst/>
                <a:ahLst/>
                <a:cxnLst>
                  <a:cxn ang="0">
                    <a:pos x="0" y="46"/>
                  </a:cxn>
                  <a:cxn ang="0">
                    <a:pos x="6" y="34"/>
                  </a:cxn>
                  <a:cxn ang="0">
                    <a:pos x="26" y="34"/>
                  </a:cxn>
                  <a:cxn ang="0">
                    <a:pos x="46" y="34"/>
                  </a:cxn>
                  <a:cxn ang="0">
                    <a:pos x="52" y="26"/>
                  </a:cxn>
                  <a:cxn ang="0">
                    <a:pos x="52" y="22"/>
                  </a:cxn>
                  <a:cxn ang="0">
                    <a:pos x="46" y="16"/>
                  </a:cxn>
                  <a:cxn ang="0">
                    <a:pos x="82" y="18"/>
                  </a:cxn>
                  <a:cxn ang="0">
                    <a:pos x="110" y="0"/>
                  </a:cxn>
                  <a:cxn ang="0">
                    <a:pos x="146" y="12"/>
                  </a:cxn>
                  <a:cxn ang="0">
                    <a:pos x="160" y="16"/>
                  </a:cxn>
                  <a:cxn ang="0">
                    <a:pos x="182" y="22"/>
                  </a:cxn>
                  <a:cxn ang="0">
                    <a:pos x="218" y="22"/>
                  </a:cxn>
                  <a:cxn ang="0">
                    <a:pos x="242" y="10"/>
                  </a:cxn>
                  <a:cxn ang="0">
                    <a:pos x="252" y="14"/>
                  </a:cxn>
                  <a:cxn ang="0">
                    <a:pos x="262" y="10"/>
                  </a:cxn>
                  <a:cxn ang="0">
                    <a:pos x="274" y="20"/>
                  </a:cxn>
                  <a:cxn ang="0">
                    <a:pos x="274" y="42"/>
                  </a:cxn>
                  <a:cxn ang="0">
                    <a:pos x="292" y="46"/>
                  </a:cxn>
                  <a:cxn ang="0">
                    <a:pos x="282" y="52"/>
                  </a:cxn>
                  <a:cxn ang="0">
                    <a:pos x="286" y="68"/>
                  </a:cxn>
                  <a:cxn ang="0">
                    <a:pos x="292" y="88"/>
                  </a:cxn>
                  <a:cxn ang="0">
                    <a:pos x="282" y="90"/>
                  </a:cxn>
                  <a:cxn ang="0">
                    <a:pos x="252" y="92"/>
                  </a:cxn>
                  <a:cxn ang="0">
                    <a:pos x="214" y="100"/>
                  </a:cxn>
                  <a:cxn ang="0">
                    <a:pos x="190" y="96"/>
                  </a:cxn>
                  <a:cxn ang="0">
                    <a:pos x="182" y="100"/>
                  </a:cxn>
                  <a:cxn ang="0">
                    <a:pos x="164" y="96"/>
                  </a:cxn>
                  <a:cxn ang="0">
                    <a:pos x="154" y="112"/>
                  </a:cxn>
                  <a:cxn ang="0">
                    <a:pos x="156" y="96"/>
                  </a:cxn>
                  <a:cxn ang="0">
                    <a:pos x="146" y="100"/>
                  </a:cxn>
                  <a:cxn ang="0">
                    <a:pos x="128" y="100"/>
                  </a:cxn>
                  <a:cxn ang="0">
                    <a:pos x="110" y="110"/>
                  </a:cxn>
                  <a:cxn ang="0">
                    <a:pos x="92" y="104"/>
                  </a:cxn>
                  <a:cxn ang="0">
                    <a:pos x="72" y="96"/>
                  </a:cxn>
                  <a:cxn ang="0">
                    <a:pos x="68" y="104"/>
                  </a:cxn>
                  <a:cxn ang="0">
                    <a:pos x="50" y="108"/>
                  </a:cxn>
                  <a:cxn ang="0">
                    <a:pos x="34" y="96"/>
                  </a:cxn>
                  <a:cxn ang="0">
                    <a:pos x="16" y="84"/>
                  </a:cxn>
                  <a:cxn ang="0">
                    <a:pos x="6" y="74"/>
                  </a:cxn>
                  <a:cxn ang="0">
                    <a:pos x="14" y="62"/>
                  </a:cxn>
                  <a:cxn ang="0">
                    <a:pos x="10" y="48"/>
                  </a:cxn>
                </a:cxnLst>
                <a:rect l="0" t="0" r="r" b="b"/>
                <a:pathLst>
                  <a:path w="292" h="112">
                    <a:moveTo>
                      <a:pt x="10" y="48"/>
                    </a:moveTo>
                    <a:lnTo>
                      <a:pt x="0" y="46"/>
                    </a:lnTo>
                    <a:lnTo>
                      <a:pt x="0" y="42"/>
                    </a:lnTo>
                    <a:lnTo>
                      <a:pt x="6" y="34"/>
                    </a:lnTo>
                    <a:lnTo>
                      <a:pt x="12" y="32"/>
                    </a:lnTo>
                    <a:lnTo>
                      <a:pt x="26" y="34"/>
                    </a:lnTo>
                    <a:lnTo>
                      <a:pt x="38" y="34"/>
                    </a:lnTo>
                    <a:lnTo>
                      <a:pt x="46" y="34"/>
                    </a:lnTo>
                    <a:lnTo>
                      <a:pt x="46" y="28"/>
                    </a:lnTo>
                    <a:lnTo>
                      <a:pt x="52" y="26"/>
                    </a:lnTo>
                    <a:lnTo>
                      <a:pt x="58" y="26"/>
                    </a:lnTo>
                    <a:lnTo>
                      <a:pt x="52" y="22"/>
                    </a:lnTo>
                    <a:lnTo>
                      <a:pt x="46" y="22"/>
                    </a:lnTo>
                    <a:lnTo>
                      <a:pt x="46" y="16"/>
                    </a:lnTo>
                    <a:lnTo>
                      <a:pt x="68" y="18"/>
                    </a:lnTo>
                    <a:lnTo>
                      <a:pt x="82" y="18"/>
                    </a:lnTo>
                    <a:lnTo>
                      <a:pt x="90" y="10"/>
                    </a:lnTo>
                    <a:lnTo>
                      <a:pt x="110" y="0"/>
                    </a:lnTo>
                    <a:lnTo>
                      <a:pt x="140" y="0"/>
                    </a:lnTo>
                    <a:lnTo>
                      <a:pt x="146" y="12"/>
                    </a:lnTo>
                    <a:lnTo>
                      <a:pt x="154" y="10"/>
                    </a:lnTo>
                    <a:lnTo>
                      <a:pt x="160" y="16"/>
                    </a:lnTo>
                    <a:lnTo>
                      <a:pt x="168" y="18"/>
                    </a:lnTo>
                    <a:lnTo>
                      <a:pt x="182" y="22"/>
                    </a:lnTo>
                    <a:lnTo>
                      <a:pt x="200" y="22"/>
                    </a:lnTo>
                    <a:lnTo>
                      <a:pt x="218" y="22"/>
                    </a:lnTo>
                    <a:lnTo>
                      <a:pt x="234" y="18"/>
                    </a:lnTo>
                    <a:lnTo>
                      <a:pt x="242" y="10"/>
                    </a:lnTo>
                    <a:lnTo>
                      <a:pt x="248" y="12"/>
                    </a:lnTo>
                    <a:lnTo>
                      <a:pt x="252" y="14"/>
                    </a:lnTo>
                    <a:lnTo>
                      <a:pt x="254" y="8"/>
                    </a:lnTo>
                    <a:lnTo>
                      <a:pt x="262" y="10"/>
                    </a:lnTo>
                    <a:lnTo>
                      <a:pt x="268" y="16"/>
                    </a:lnTo>
                    <a:lnTo>
                      <a:pt x="274" y="20"/>
                    </a:lnTo>
                    <a:lnTo>
                      <a:pt x="274" y="30"/>
                    </a:lnTo>
                    <a:lnTo>
                      <a:pt x="274" y="42"/>
                    </a:lnTo>
                    <a:lnTo>
                      <a:pt x="286" y="42"/>
                    </a:lnTo>
                    <a:lnTo>
                      <a:pt x="292" y="46"/>
                    </a:lnTo>
                    <a:lnTo>
                      <a:pt x="284" y="48"/>
                    </a:lnTo>
                    <a:lnTo>
                      <a:pt x="282" y="52"/>
                    </a:lnTo>
                    <a:lnTo>
                      <a:pt x="284" y="60"/>
                    </a:lnTo>
                    <a:lnTo>
                      <a:pt x="286" y="68"/>
                    </a:lnTo>
                    <a:lnTo>
                      <a:pt x="288" y="78"/>
                    </a:lnTo>
                    <a:lnTo>
                      <a:pt x="292" y="88"/>
                    </a:lnTo>
                    <a:lnTo>
                      <a:pt x="290" y="92"/>
                    </a:lnTo>
                    <a:lnTo>
                      <a:pt x="282" y="90"/>
                    </a:lnTo>
                    <a:lnTo>
                      <a:pt x="262" y="86"/>
                    </a:lnTo>
                    <a:lnTo>
                      <a:pt x="252" y="92"/>
                    </a:lnTo>
                    <a:lnTo>
                      <a:pt x="226" y="92"/>
                    </a:lnTo>
                    <a:lnTo>
                      <a:pt x="214" y="100"/>
                    </a:lnTo>
                    <a:lnTo>
                      <a:pt x="196" y="102"/>
                    </a:lnTo>
                    <a:lnTo>
                      <a:pt x="190" y="96"/>
                    </a:lnTo>
                    <a:lnTo>
                      <a:pt x="184" y="96"/>
                    </a:lnTo>
                    <a:lnTo>
                      <a:pt x="182" y="100"/>
                    </a:lnTo>
                    <a:lnTo>
                      <a:pt x="170" y="100"/>
                    </a:lnTo>
                    <a:lnTo>
                      <a:pt x="164" y="96"/>
                    </a:lnTo>
                    <a:lnTo>
                      <a:pt x="162" y="104"/>
                    </a:lnTo>
                    <a:lnTo>
                      <a:pt x="154" y="112"/>
                    </a:lnTo>
                    <a:lnTo>
                      <a:pt x="152" y="104"/>
                    </a:lnTo>
                    <a:lnTo>
                      <a:pt x="156" y="96"/>
                    </a:lnTo>
                    <a:lnTo>
                      <a:pt x="150" y="96"/>
                    </a:lnTo>
                    <a:lnTo>
                      <a:pt x="146" y="100"/>
                    </a:lnTo>
                    <a:lnTo>
                      <a:pt x="132" y="98"/>
                    </a:lnTo>
                    <a:lnTo>
                      <a:pt x="128" y="100"/>
                    </a:lnTo>
                    <a:lnTo>
                      <a:pt x="120" y="108"/>
                    </a:lnTo>
                    <a:lnTo>
                      <a:pt x="110" y="110"/>
                    </a:lnTo>
                    <a:lnTo>
                      <a:pt x="100" y="110"/>
                    </a:lnTo>
                    <a:lnTo>
                      <a:pt x="92" y="104"/>
                    </a:lnTo>
                    <a:lnTo>
                      <a:pt x="80" y="100"/>
                    </a:lnTo>
                    <a:lnTo>
                      <a:pt x="72" y="96"/>
                    </a:lnTo>
                    <a:lnTo>
                      <a:pt x="66" y="98"/>
                    </a:lnTo>
                    <a:lnTo>
                      <a:pt x="68" y="104"/>
                    </a:lnTo>
                    <a:lnTo>
                      <a:pt x="66" y="108"/>
                    </a:lnTo>
                    <a:lnTo>
                      <a:pt x="50" y="108"/>
                    </a:lnTo>
                    <a:lnTo>
                      <a:pt x="40" y="100"/>
                    </a:lnTo>
                    <a:lnTo>
                      <a:pt x="34" y="96"/>
                    </a:lnTo>
                    <a:lnTo>
                      <a:pt x="20" y="92"/>
                    </a:lnTo>
                    <a:lnTo>
                      <a:pt x="16" y="84"/>
                    </a:lnTo>
                    <a:lnTo>
                      <a:pt x="16" y="78"/>
                    </a:lnTo>
                    <a:lnTo>
                      <a:pt x="6" y="74"/>
                    </a:lnTo>
                    <a:lnTo>
                      <a:pt x="10" y="68"/>
                    </a:lnTo>
                    <a:lnTo>
                      <a:pt x="14" y="62"/>
                    </a:lnTo>
                    <a:lnTo>
                      <a:pt x="12" y="54"/>
                    </a:lnTo>
                    <a:lnTo>
                      <a:pt x="1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6" name="Freeform 218"/>
              <p:cNvSpPr>
                <a:spLocks/>
              </p:cNvSpPr>
              <p:nvPr/>
            </p:nvSpPr>
            <p:spPr bwMode="auto">
              <a:xfrm>
                <a:off x="6782895" y="3066506"/>
                <a:ext cx="51458" cy="53905"/>
              </a:xfrm>
              <a:custGeom>
                <a:avLst/>
                <a:gdLst/>
                <a:ahLst/>
                <a:cxnLst>
                  <a:cxn ang="0">
                    <a:pos x="16" y="2"/>
                  </a:cxn>
                  <a:cxn ang="0">
                    <a:pos x="24" y="0"/>
                  </a:cxn>
                  <a:cxn ang="0">
                    <a:pos x="28" y="4"/>
                  </a:cxn>
                  <a:cxn ang="0">
                    <a:pos x="24" y="10"/>
                  </a:cxn>
                  <a:cxn ang="0">
                    <a:pos x="18" y="14"/>
                  </a:cxn>
                  <a:cxn ang="0">
                    <a:pos x="16" y="20"/>
                  </a:cxn>
                  <a:cxn ang="0">
                    <a:pos x="10" y="24"/>
                  </a:cxn>
                  <a:cxn ang="0">
                    <a:pos x="6" y="28"/>
                  </a:cxn>
                  <a:cxn ang="0">
                    <a:pos x="0" y="26"/>
                  </a:cxn>
                  <a:cxn ang="0">
                    <a:pos x="6" y="18"/>
                  </a:cxn>
                  <a:cxn ang="0">
                    <a:pos x="12" y="8"/>
                  </a:cxn>
                  <a:cxn ang="0">
                    <a:pos x="16" y="2"/>
                  </a:cxn>
                </a:cxnLst>
                <a:rect l="0" t="0" r="r" b="b"/>
                <a:pathLst>
                  <a:path w="28" h="28">
                    <a:moveTo>
                      <a:pt x="16" y="2"/>
                    </a:moveTo>
                    <a:lnTo>
                      <a:pt x="24" y="0"/>
                    </a:lnTo>
                    <a:lnTo>
                      <a:pt x="28" y="4"/>
                    </a:lnTo>
                    <a:lnTo>
                      <a:pt x="24" y="10"/>
                    </a:lnTo>
                    <a:lnTo>
                      <a:pt x="18" y="14"/>
                    </a:lnTo>
                    <a:lnTo>
                      <a:pt x="16" y="20"/>
                    </a:lnTo>
                    <a:lnTo>
                      <a:pt x="10" y="24"/>
                    </a:lnTo>
                    <a:lnTo>
                      <a:pt x="6" y="28"/>
                    </a:lnTo>
                    <a:lnTo>
                      <a:pt x="0" y="26"/>
                    </a:lnTo>
                    <a:lnTo>
                      <a:pt x="6" y="18"/>
                    </a:lnTo>
                    <a:lnTo>
                      <a:pt x="12" y="8"/>
                    </a:lnTo>
                    <a:lnTo>
                      <a:pt x="16"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7" name="Freeform 219"/>
              <p:cNvSpPr>
                <a:spLocks/>
              </p:cNvSpPr>
              <p:nvPr/>
            </p:nvSpPr>
            <p:spPr bwMode="auto">
              <a:xfrm>
                <a:off x="6793938" y="2977938"/>
                <a:ext cx="198486" cy="165563"/>
              </a:xfrm>
              <a:custGeom>
                <a:avLst/>
                <a:gdLst/>
                <a:ahLst/>
                <a:cxnLst>
                  <a:cxn ang="0">
                    <a:pos x="10" y="48"/>
                  </a:cxn>
                  <a:cxn ang="0">
                    <a:pos x="8" y="32"/>
                  </a:cxn>
                  <a:cxn ang="0">
                    <a:pos x="8" y="24"/>
                  </a:cxn>
                  <a:cxn ang="0">
                    <a:pos x="10" y="20"/>
                  </a:cxn>
                  <a:cxn ang="0">
                    <a:pos x="18" y="12"/>
                  </a:cxn>
                  <a:cxn ang="0">
                    <a:pos x="20" y="4"/>
                  </a:cxn>
                  <a:cxn ang="0">
                    <a:pos x="26" y="8"/>
                  </a:cxn>
                  <a:cxn ang="0">
                    <a:pos x="38" y="8"/>
                  </a:cxn>
                  <a:cxn ang="0">
                    <a:pos x="40" y="4"/>
                  </a:cxn>
                  <a:cxn ang="0">
                    <a:pos x="46" y="4"/>
                  </a:cxn>
                  <a:cxn ang="0">
                    <a:pos x="52" y="10"/>
                  </a:cxn>
                  <a:cxn ang="0">
                    <a:pos x="70" y="8"/>
                  </a:cxn>
                  <a:cxn ang="0">
                    <a:pos x="82" y="0"/>
                  </a:cxn>
                  <a:cxn ang="0">
                    <a:pos x="108" y="0"/>
                  </a:cxn>
                  <a:cxn ang="0">
                    <a:pos x="108" y="4"/>
                  </a:cxn>
                  <a:cxn ang="0">
                    <a:pos x="94" y="14"/>
                  </a:cxn>
                  <a:cxn ang="0">
                    <a:pos x="90" y="46"/>
                  </a:cxn>
                  <a:cxn ang="0">
                    <a:pos x="54" y="68"/>
                  </a:cxn>
                  <a:cxn ang="0">
                    <a:pos x="28" y="84"/>
                  </a:cxn>
                  <a:cxn ang="0">
                    <a:pos x="20" y="86"/>
                  </a:cxn>
                  <a:cxn ang="0">
                    <a:pos x="12" y="82"/>
                  </a:cxn>
                  <a:cxn ang="0">
                    <a:pos x="6" y="80"/>
                  </a:cxn>
                  <a:cxn ang="0">
                    <a:pos x="2" y="78"/>
                  </a:cxn>
                  <a:cxn ang="0">
                    <a:pos x="0" y="74"/>
                  </a:cxn>
                  <a:cxn ang="0">
                    <a:pos x="10" y="66"/>
                  </a:cxn>
                  <a:cxn ang="0">
                    <a:pos x="12" y="60"/>
                  </a:cxn>
                  <a:cxn ang="0">
                    <a:pos x="18" y="56"/>
                  </a:cxn>
                  <a:cxn ang="0">
                    <a:pos x="22" y="50"/>
                  </a:cxn>
                  <a:cxn ang="0">
                    <a:pos x="18" y="46"/>
                  </a:cxn>
                  <a:cxn ang="0">
                    <a:pos x="10" y="48"/>
                  </a:cxn>
                </a:cxnLst>
                <a:rect l="0" t="0" r="r" b="b"/>
                <a:pathLst>
                  <a:path w="108" h="86">
                    <a:moveTo>
                      <a:pt x="10" y="48"/>
                    </a:moveTo>
                    <a:lnTo>
                      <a:pt x="8" y="32"/>
                    </a:lnTo>
                    <a:lnTo>
                      <a:pt x="8" y="24"/>
                    </a:lnTo>
                    <a:lnTo>
                      <a:pt x="10" y="20"/>
                    </a:lnTo>
                    <a:lnTo>
                      <a:pt x="18" y="12"/>
                    </a:lnTo>
                    <a:lnTo>
                      <a:pt x="20" y="4"/>
                    </a:lnTo>
                    <a:lnTo>
                      <a:pt x="26" y="8"/>
                    </a:lnTo>
                    <a:lnTo>
                      <a:pt x="38" y="8"/>
                    </a:lnTo>
                    <a:lnTo>
                      <a:pt x="40" y="4"/>
                    </a:lnTo>
                    <a:lnTo>
                      <a:pt x="46" y="4"/>
                    </a:lnTo>
                    <a:lnTo>
                      <a:pt x="52" y="10"/>
                    </a:lnTo>
                    <a:lnTo>
                      <a:pt x="70" y="8"/>
                    </a:lnTo>
                    <a:lnTo>
                      <a:pt x="82" y="0"/>
                    </a:lnTo>
                    <a:lnTo>
                      <a:pt x="108" y="0"/>
                    </a:lnTo>
                    <a:lnTo>
                      <a:pt x="108" y="4"/>
                    </a:lnTo>
                    <a:lnTo>
                      <a:pt x="94" y="14"/>
                    </a:lnTo>
                    <a:lnTo>
                      <a:pt x="90" y="46"/>
                    </a:lnTo>
                    <a:lnTo>
                      <a:pt x="54" y="68"/>
                    </a:lnTo>
                    <a:lnTo>
                      <a:pt x="28" y="84"/>
                    </a:lnTo>
                    <a:lnTo>
                      <a:pt x="20" y="86"/>
                    </a:lnTo>
                    <a:lnTo>
                      <a:pt x="12" y="82"/>
                    </a:lnTo>
                    <a:lnTo>
                      <a:pt x="6" y="80"/>
                    </a:lnTo>
                    <a:lnTo>
                      <a:pt x="2" y="78"/>
                    </a:lnTo>
                    <a:lnTo>
                      <a:pt x="0" y="74"/>
                    </a:lnTo>
                    <a:lnTo>
                      <a:pt x="10" y="66"/>
                    </a:lnTo>
                    <a:lnTo>
                      <a:pt x="12" y="60"/>
                    </a:lnTo>
                    <a:lnTo>
                      <a:pt x="18" y="56"/>
                    </a:lnTo>
                    <a:lnTo>
                      <a:pt x="22" y="50"/>
                    </a:lnTo>
                    <a:lnTo>
                      <a:pt x="18" y="46"/>
                    </a:lnTo>
                    <a:lnTo>
                      <a:pt x="10" y="4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8" name="Freeform 220"/>
              <p:cNvSpPr>
                <a:spLocks/>
              </p:cNvSpPr>
              <p:nvPr/>
            </p:nvSpPr>
            <p:spPr bwMode="auto">
              <a:xfrm>
                <a:off x="6757187" y="3116566"/>
                <a:ext cx="44107" cy="123210"/>
              </a:xfrm>
              <a:custGeom>
                <a:avLst/>
                <a:gdLst/>
                <a:ahLst/>
                <a:cxnLst>
                  <a:cxn ang="0">
                    <a:pos x="16" y="14"/>
                  </a:cxn>
                  <a:cxn ang="0">
                    <a:pos x="22" y="14"/>
                  </a:cxn>
                  <a:cxn ang="0">
                    <a:pos x="24" y="8"/>
                  </a:cxn>
                  <a:cxn ang="0">
                    <a:pos x="22" y="6"/>
                  </a:cxn>
                  <a:cxn ang="0">
                    <a:pos x="20" y="2"/>
                  </a:cxn>
                  <a:cxn ang="0">
                    <a:pos x="14" y="0"/>
                  </a:cxn>
                  <a:cxn ang="0">
                    <a:pos x="14" y="6"/>
                  </a:cxn>
                  <a:cxn ang="0">
                    <a:pos x="12" y="14"/>
                  </a:cxn>
                  <a:cxn ang="0">
                    <a:pos x="10" y="20"/>
                  </a:cxn>
                  <a:cxn ang="0">
                    <a:pos x="6" y="26"/>
                  </a:cxn>
                  <a:cxn ang="0">
                    <a:pos x="4" y="30"/>
                  </a:cxn>
                  <a:cxn ang="0">
                    <a:pos x="0" y="36"/>
                  </a:cxn>
                  <a:cxn ang="0">
                    <a:pos x="2" y="40"/>
                  </a:cxn>
                  <a:cxn ang="0">
                    <a:pos x="6" y="48"/>
                  </a:cxn>
                  <a:cxn ang="0">
                    <a:pos x="10" y="58"/>
                  </a:cxn>
                  <a:cxn ang="0">
                    <a:pos x="12" y="64"/>
                  </a:cxn>
                  <a:cxn ang="0">
                    <a:pos x="18" y="52"/>
                  </a:cxn>
                  <a:cxn ang="0">
                    <a:pos x="20" y="42"/>
                  </a:cxn>
                  <a:cxn ang="0">
                    <a:pos x="20" y="30"/>
                  </a:cxn>
                  <a:cxn ang="0">
                    <a:pos x="16" y="30"/>
                  </a:cxn>
                  <a:cxn ang="0">
                    <a:pos x="14" y="18"/>
                  </a:cxn>
                  <a:cxn ang="0">
                    <a:pos x="16" y="14"/>
                  </a:cxn>
                </a:cxnLst>
                <a:rect l="0" t="0" r="r" b="b"/>
                <a:pathLst>
                  <a:path w="24" h="64">
                    <a:moveTo>
                      <a:pt x="16" y="14"/>
                    </a:moveTo>
                    <a:lnTo>
                      <a:pt x="22" y="14"/>
                    </a:lnTo>
                    <a:lnTo>
                      <a:pt x="24" y="8"/>
                    </a:lnTo>
                    <a:lnTo>
                      <a:pt x="22" y="6"/>
                    </a:lnTo>
                    <a:lnTo>
                      <a:pt x="20" y="2"/>
                    </a:lnTo>
                    <a:lnTo>
                      <a:pt x="14" y="0"/>
                    </a:lnTo>
                    <a:lnTo>
                      <a:pt x="14" y="6"/>
                    </a:lnTo>
                    <a:lnTo>
                      <a:pt x="12" y="14"/>
                    </a:lnTo>
                    <a:lnTo>
                      <a:pt x="10" y="20"/>
                    </a:lnTo>
                    <a:lnTo>
                      <a:pt x="6" y="26"/>
                    </a:lnTo>
                    <a:lnTo>
                      <a:pt x="4" y="30"/>
                    </a:lnTo>
                    <a:lnTo>
                      <a:pt x="0" y="36"/>
                    </a:lnTo>
                    <a:lnTo>
                      <a:pt x="2" y="40"/>
                    </a:lnTo>
                    <a:lnTo>
                      <a:pt x="6" y="48"/>
                    </a:lnTo>
                    <a:lnTo>
                      <a:pt x="10" y="58"/>
                    </a:lnTo>
                    <a:lnTo>
                      <a:pt x="12" y="64"/>
                    </a:lnTo>
                    <a:lnTo>
                      <a:pt x="18" y="52"/>
                    </a:lnTo>
                    <a:lnTo>
                      <a:pt x="20" y="42"/>
                    </a:lnTo>
                    <a:lnTo>
                      <a:pt x="20" y="30"/>
                    </a:lnTo>
                    <a:lnTo>
                      <a:pt x="16" y="30"/>
                    </a:lnTo>
                    <a:lnTo>
                      <a:pt x="14" y="18"/>
                    </a:lnTo>
                    <a:lnTo>
                      <a:pt x="16"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79" name="Freeform 221"/>
              <p:cNvSpPr>
                <a:spLocks/>
              </p:cNvSpPr>
              <p:nvPr/>
            </p:nvSpPr>
            <p:spPr bwMode="auto">
              <a:xfrm>
                <a:off x="6900517" y="2966389"/>
                <a:ext cx="260970" cy="284924"/>
              </a:xfrm>
              <a:custGeom>
                <a:avLst/>
                <a:gdLst/>
                <a:ahLst/>
                <a:cxnLst>
                  <a:cxn ang="0">
                    <a:pos x="90" y="2"/>
                  </a:cxn>
                  <a:cxn ang="0">
                    <a:pos x="94" y="10"/>
                  </a:cxn>
                  <a:cxn ang="0">
                    <a:pos x="106" y="28"/>
                  </a:cxn>
                  <a:cxn ang="0">
                    <a:pos x="114" y="30"/>
                  </a:cxn>
                  <a:cxn ang="0">
                    <a:pos x="110" y="36"/>
                  </a:cxn>
                  <a:cxn ang="0">
                    <a:pos x="112" y="44"/>
                  </a:cxn>
                  <a:cxn ang="0">
                    <a:pos x="106" y="48"/>
                  </a:cxn>
                  <a:cxn ang="0">
                    <a:pos x="100" y="62"/>
                  </a:cxn>
                  <a:cxn ang="0">
                    <a:pos x="112" y="74"/>
                  </a:cxn>
                  <a:cxn ang="0">
                    <a:pos x="118" y="84"/>
                  </a:cxn>
                  <a:cxn ang="0">
                    <a:pos x="132" y="90"/>
                  </a:cxn>
                  <a:cxn ang="0">
                    <a:pos x="140" y="98"/>
                  </a:cxn>
                  <a:cxn ang="0">
                    <a:pos x="136" y="112"/>
                  </a:cxn>
                  <a:cxn ang="0">
                    <a:pos x="142" y="124"/>
                  </a:cxn>
                  <a:cxn ang="0">
                    <a:pos x="140" y="130"/>
                  </a:cxn>
                  <a:cxn ang="0">
                    <a:pos x="132" y="132"/>
                  </a:cxn>
                  <a:cxn ang="0">
                    <a:pos x="122" y="140"/>
                  </a:cxn>
                  <a:cxn ang="0">
                    <a:pos x="122" y="148"/>
                  </a:cxn>
                  <a:cxn ang="0">
                    <a:pos x="90" y="148"/>
                  </a:cxn>
                  <a:cxn ang="0">
                    <a:pos x="76" y="136"/>
                  </a:cxn>
                  <a:cxn ang="0">
                    <a:pos x="68" y="136"/>
                  </a:cxn>
                  <a:cxn ang="0">
                    <a:pos x="58" y="120"/>
                  </a:cxn>
                  <a:cxn ang="0">
                    <a:pos x="22" y="100"/>
                  </a:cxn>
                  <a:cxn ang="0">
                    <a:pos x="2" y="96"/>
                  </a:cxn>
                  <a:cxn ang="0">
                    <a:pos x="0" y="72"/>
                  </a:cxn>
                  <a:cxn ang="0">
                    <a:pos x="32" y="52"/>
                  </a:cxn>
                  <a:cxn ang="0">
                    <a:pos x="36" y="20"/>
                  </a:cxn>
                  <a:cxn ang="0">
                    <a:pos x="50" y="10"/>
                  </a:cxn>
                  <a:cxn ang="0">
                    <a:pos x="50" y="6"/>
                  </a:cxn>
                  <a:cxn ang="0">
                    <a:pos x="60" y="0"/>
                  </a:cxn>
                  <a:cxn ang="0">
                    <a:pos x="88" y="6"/>
                  </a:cxn>
                  <a:cxn ang="0">
                    <a:pos x="90" y="2"/>
                  </a:cxn>
                </a:cxnLst>
                <a:rect l="0" t="0" r="r" b="b"/>
                <a:pathLst>
                  <a:path w="142" h="148">
                    <a:moveTo>
                      <a:pt x="90" y="2"/>
                    </a:moveTo>
                    <a:lnTo>
                      <a:pt x="94" y="10"/>
                    </a:lnTo>
                    <a:lnTo>
                      <a:pt x="106" y="28"/>
                    </a:lnTo>
                    <a:lnTo>
                      <a:pt x="114" y="30"/>
                    </a:lnTo>
                    <a:lnTo>
                      <a:pt x="110" y="36"/>
                    </a:lnTo>
                    <a:lnTo>
                      <a:pt x="112" y="44"/>
                    </a:lnTo>
                    <a:lnTo>
                      <a:pt x="106" y="48"/>
                    </a:lnTo>
                    <a:lnTo>
                      <a:pt x="100" y="62"/>
                    </a:lnTo>
                    <a:lnTo>
                      <a:pt x="112" y="74"/>
                    </a:lnTo>
                    <a:lnTo>
                      <a:pt x="118" y="84"/>
                    </a:lnTo>
                    <a:lnTo>
                      <a:pt x="132" y="90"/>
                    </a:lnTo>
                    <a:lnTo>
                      <a:pt x="140" y="98"/>
                    </a:lnTo>
                    <a:lnTo>
                      <a:pt x="136" y="112"/>
                    </a:lnTo>
                    <a:lnTo>
                      <a:pt x="142" y="124"/>
                    </a:lnTo>
                    <a:lnTo>
                      <a:pt x="140" y="130"/>
                    </a:lnTo>
                    <a:lnTo>
                      <a:pt x="132" y="132"/>
                    </a:lnTo>
                    <a:lnTo>
                      <a:pt x="122" y="140"/>
                    </a:lnTo>
                    <a:lnTo>
                      <a:pt x="122" y="148"/>
                    </a:lnTo>
                    <a:lnTo>
                      <a:pt x="90" y="148"/>
                    </a:lnTo>
                    <a:lnTo>
                      <a:pt x="76" y="136"/>
                    </a:lnTo>
                    <a:lnTo>
                      <a:pt x="68" y="136"/>
                    </a:lnTo>
                    <a:lnTo>
                      <a:pt x="58" y="120"/>
                    </a:lnTo>
                    <a:lnTo>
                      <a:pt x="22" y="100"/>
                    </a:lnTo>
                    <a:lnTo>
                      <a:pt x="2" y="96"/>
                    </a:lnTo>
                    <a:lnTo>
                      <a:pt x="0" y="72"/>
                    </a:lnTo>
                    <a:lnTo>
                      <a:pt x="32" y="52"/>
                    </a:lnTo>
                    <a:lnTo>
                      <a:pt x="36" y="20"/>
                    </a:lnTo>
                    <a:lnTo>
                      <a:pt x="50" y="10"/>
                    </a:lnTo>
                    <a:lnTo>
                      <a:pt x="50" y="6"/>
                    </a:lnTo>
                    <a:lnTo>
                      <a:pt x="60" y="0"/>
                    </a:lnTo>
                    <a:lnTo>
                      <a:pt x="88" y="6"/>
                    </a:lnTo>
                    <a:lnTo>
                      <a:pt x="9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0" name="Freeform 222"/>
              <p:cNvSpPr>
                <a:spLocks/>
              </p:cNvSpPr>
              <p:nvPr/>
            </p:nvSpPr>
            <p:spPr bwMode="auto">
              <a:xfrm>
                <a:off x="7124729" y="3216669"/>
                <a:ext cx="51458" cy="53905"/>
              </a:xfrm>
              <a:custGeom>
                <a:avLst/>
                <a:gdLst/>
                <a:ahLst/>
                <a:cxnLst>
                  <a:cxn ang="0">
                    <a:pos x="28" y="4"/>
                  </a:cxn>
                  <a:cxn ang="0">
                    <a:pos x="18" y="0"/>
                  </a:cxn>
                  <a:cxn ang="0">
                    <a:pos x="14" y="0"/>
                  </a:cxn>
                  <a:cxn ang="0">
                    <a:pos x="10" y="2"/>
                  </a:cxn>
                  <a:cxn ang="0">
                    <a:pos x="0" y="10"/>
                  </a:cxn>
                  <a:cxn ang="0">
                    <a:pos x="0" y="18"/>
                  </a:cxn>
                  <a:cxn ang="0">
                    <a:pos x="10" y="20"/>
                  </a:cxn>
                  <a:cxn ang="0">
                    <a:pos x="18" y="28"/>
                  </a:cxn>
                  <a:cxn ang="0">
                    <a:pos x="26" y="28"/>
                  </a:cxn>
                  <a:cxn ang="0">
                    <a:pos x="22" y="18"/>
                  </a:cxn>
                  <a:cxn ang="0">
                    <a:pos x="22" y="12"/>
                  </a:cxn>
                  <a:cxn ang="0">
                    <a:pos x="28" y="4"/>
                  </a:cxn>
                </a:cxnLst>
                <a:rect l="0" t="0" r="r" b="b"/>
                <a:pathLst>
                  <a:path w="28" h="28">
                    <a:moveTo>
                      <a:pt x="28" y="4"/>
                    </a:moveTo>
                    <a:lnTo>
                      <a:pt x="18" y="0"/>
                    </a:lnTo>
                    <a:lnTo>
                      <a:pt x="14" y="0"/>
                    </a:lnTo>
                    <a:lnTo>
                      <a:pt x="10" y="2"/>
                    </a:lnTo>
                    <a:lnTo>
                      <a:pt x="0" y="10"/>
                    </a:lnTo>
                    <a:lnTo>
                      <a:pt x="0" y="18"/>
                    </a:lnTo>
                    <a:lnTo>
                      <a:pt x="10" y="20"/>
                    </a:lnTo>
                    <a:lnTo>
                      <a:pt x="18" y="28"/>
                    </a:lnTo>
                    <a:lnTo>
                      <a:pt x="26" y="28"/>
                    </a:lnTo>
                    <a:lnTo>
                      <a:pt x="22" y="18"/>
                    </a:lnTo>
                    <a:lnTo>
                      <a:pt x="22" y="12"/>
                    </a:lnTo>
                    <a:lnTo>
                      <a:pt x="28"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1" name="Freeform 224"/>
              <p:cNvSpPr>
                <a:spLocks/>
              </p:cNvSpPr>
              <p:nvPr/>
            </p:nvSpPr>
            <p:spPr bwMode="auto">
              <a:xfrm>
                <a:off x="7279133" y="3405328"/>
                <a:ext cx="227890" cy="250269"/>
              </a:xfrm>
              <a:custGeom>
                <a:avLst/>
                <a:gdLst/>
                <a:ahLst/>
                <a:cxnLst>
                  <a:cxn ang="0">
                    <a:pos x="52" y="30"/>
                  </a:cxn>
                  <a:cxn ang="0">
                    <a:pos x="70" y="0"/>
                  </a:cxn>
                  <a:cxn ang="0">
                    <a:pos x="82" y="8"/>
                  </a:cxn>
                  <a:cxn ang="0">
                    <a:pos x="90" y="14"/>
                  </a:cxn>
                  <a:cxn ang="0">
                    <a:pos x="102" y="16"/>
                  </a:cxn>
                  <a:cxn ang="0">
                    <a:pos x="124" y="36"/>
                  </a:cxn>
                  <a:cxn ang="0">
                    <a:pos x="116" y="50"/>
                  </a:cxn>
                  <a:cxn ang="0">
                    <a:pos x="104" y="64"/>
                  </a:cxn>
                  <a:cxn ang="0">
                    <a:pos x="98" y="66"/>
                  </a:cxn>
                  <a:cxn ang="0">
                    <a:pos x="86" y="70"/>
                  </a:cxn>
                  <a:cxn ang="0">
                    <a:pos x="88" y="80"/>
                  </a:cxn>
                  <a:cxn ang="0">
                    <a:pos x="90" y="90"/>
                  </a:cxn>
                  <a:cxn ang="0">
                    <a:pos x="80" y="92"/>
                  </a:cxn>
                  <a:cxn ang="0">
                    <a:pos x="72" y="98"/>
                  </a:cxn>
                  <a:cxn ang="0">
                    <a:pos x="68" y="104"/>
                  </a:cxn>
                  <a:cxn ang="0">
                    <a:pos x="68" y="110"/>
                  </a:cxn>
                  <a:cxn ang="0">
                    <a:pos x="54" y="112"/>
                  </a:cxn>
                  <a:cxn ang="0">
                    <a:pos x="52" y="118"/>
                  </a:cxn>
                  <a:cxn ang="0">
                    <a:pos x="46" y="128"/>
                  </a:cxn>
                  <a:cxn ang="0">
                    <a:pos x="26" y="126"/>
                  </a:cxn>
                  <a:cxn ang="0">
                    <a:pos x="16" y="130"/>
                  </a:cxn>
                  <a:cxn ang="0">
                    <a:pos x="0" y="94"/>
                  </a:cxn>
                  <a:cxn ang="0">
                    <a:pos x="12" y="84"/>
                  </a:cxn>
                  <a:cxn ang="0">
                    <a:pos x="48" y="72"/>
                  </a:cxn>
                  <a:cxn ang="0">
                    <a:pos x="56" y="54"/>
                  </a:cxn>
                  <a:cxn ang="0">
                    <a:pos x="56" y="40"/>
                  </a:cxn>
                  <a:cxn ang="0">
                    <a:pos x="52" y="30"/>
                  </a:cxn>
                </a:cxnLst>
                <a:rect l="0" t="0" r="r" b="b"/>
                <a:pathLst>
                  <a:path w="124" h="130">
                    <a:moveTo>
                      <a:pt x="52" y="30"/>
                    </a:moveTo>
                    <a:lnTo>
                      <a:pt x="70" y="0"/>
                    </a:lnTo>
                    <a:lnTo>
                      <a:pt x="82" y="8"/>
                    </a:lnTo>
                    <a:lnTo>
                      <a:pt x="90" y="14"/>
                    </a:lnTo>
                    <a:lnTo>
                      <a:pt x="102" y="16"/>
                    </a:lnTo>
                    <a:lnTo>
                      <a:pt x="124" y="36"/>
                    </a:lnTo>
                    <a:lnTo>
                      <a:pt x="116" y="50"/>
                    </a:lnTo>
                    <a:lnTo>
                      <a:pt x="104" y="64"/>
                    </a:lnTo>
                    <a:lnTo>
                      <a:pt x="98" y="66"/>
                    </a:lnTo>
                    <a:lnTo>
                      <a:pt x="86" y="70"/>
                    </a:lnTo>
                    <a:lnTo>
                      <a:pt x="88" y="80"/>
                    </a:lnTo>
                    <a:lnTo>
                      <a:pt x="90" y="90"/>
                    </a:lnTo>
                    <a:lnTo>
                      <a:pt x="80" y="92"/>
                    </a:lnTo>
                    <a:lnTo>
                      <a:pt x="72" y="98"/>
                    </a:lnTo>
                    <a:lnTo>
                      <a:pt x="68" y="104"/>
                    </a:lnTo>
                    <a:lnTo>
                      <a:pt x="68" y="110"/>
                    </a:lnTo>
                    <a:lnTo>
                      <a:pt x="54" y="112"/>
                    </a:lnTo>
                    <a:lnTo>
                      <a:pt x="52" y="118"/>
                    </a:lnTo>
                    <a:lnTo>
                      <a:pt x="46" y="128"/>
                    </a:lnTo>
                    <a:lnTo>
                      <a:pt x="26" y="126"/>
                    </a:lnTo>
                    <a:lnTo>
                      <a:pt x="16" y="130"/>
                    </a:lnTo>
                    <a:lnTo>
                      <a:pt x="0" y="94"/>
                    </a:lnTo>
                    <a:lnTo>
                      <a:pt x="12" y="84"/>
                    </a:lnTo>
                    <a:lnTo>
                      <a:pt x="48" y="72"/>
                    </a:lnTo>
                    <a:lnTo>
                      <a:pt x="56" y="54"/>
                    </a:lnTo>
                    <a:lnTo>
                      <a:pt x="56" y="40"/>
                    </a:lnTo>
                    <a:lnTo>
                      <a:pt x="52" y="3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2" name="Freeform 225"/>
              <p:cNvSpPr>
                <a:spLocks/>
              </p:cNvSpPr>
              <p:nvPr/>
            </p:nvSpPr>
            <p:spPr bwMode="auto">
              <a:xfrm>
                <a:off x="7010806" y="3586288"/>
                <a:ext cx="297727" cy="192516"/>
              </a:xfrm>
              <a:custGeom>
                <a:avLst/>
                <a:gdLst/>
                <a:ahLst/>
                <a:cxnLst>
                  <a:cxn ang="0">
                    <a:pos x="50" y="86"/>
                  </a:cxn>
                  <a:cxn ang="0">
                    <a:pos x="42" y="92"/>
                  </a:cxn>
                  <a:cxn ang="0">
                    <a:pos x="36" y="100"/>
                  </a:cxn>
                  <a:cxn ang="0">
                    <a:pos x="16" y="100"/>
                  </a:cxn>
                  <a:cxn ang="0">
                    <a:pos x="8" y="96"/>
                  </a:cxn>
                  <a:cxn ang="0">
                    <a:pos x="0" y="66"/>
                  </a:cxn>
                  <a:cxn ang="0">
                    <a:pos x="0" y="42"/>
                  </a:cxn>
                  <a:cxn ang="0">
                    <a:pos x="8" y="24"/>
                  </a:cxn>
                  <a:cxn ang="0">
                    <a:pos x="42" y="22"/>
                  </a:cxn>
                  <a:cxn ang="0">
                    <a:pos x="72" y="28"/>
                  </a:cxn>
                  <a:cxn ang="0">
                    <a:pos x="98" y="4"/>
                  </a:cxn>
                  <a:cxn ang="0">
                    <a:pos x="128" y="0"/>
                  </a:cxn>
                  <a:cxn ang="0">
                    <a:pos x="146" y="0"/>
                  </a:cxn>
                  <a:cxn ang="0">
                    <a:pos x="162" y="36"/>
                  </a:cxn>
                  <a:cxn ang="0">
                    <a:pos x="150" y="42"/>
                  </a:cxn>
                  <a:cxn ang="0">
                    <a:pos x="142" y="48"/>
                  </a:cxn>
                  <a:cxn ang="0">
                    <a:pos x="142" y="56"/>
                  </a:cxn>
                  <a:cxn ang="0">
                    <a:pos x="136" y="60"/>
                  </a:cxn>
                  <a:cxn ang="0">
                    <a:pos x="114" y="66"/>
                  </a:cxn>
                  <a:cxn ang="0">
                    <a:pos x="104" y="68"/>
                  </a:cxn>
                  <a:cxn ang="0">
                    <a:pos x="96" y="80"/>
                  </a:cxn>
                  <a:cxn ang="0">
                    <a:pos x="78" y="78"/>
                  </a:cxn>
                  <a:cxn ang="0">
                    <a:pos x="70" y="88"/>
                  </a:cxn>
                  <a:cxn ang="0">
                    <a:pos x="56" y="88"/>
                  </a:cxn>
                  <a:cxn ang="0">
                    <a:pos x="50" y="86"/>
                  </a:cxn>
                </a:cxnLst>
                <a:rect l="0" t="0" r="r" b="b"/>
                <a:pathLst>
                  <a:path w="162" h="100">
                    <a:moveTo>
                      <a:pt x="50" y="86"/>
                    </a:moveTo>
                    <a:lnTo>
                      <a:pt x="42" y="92"/>
                    </a:lnTo>
                    <a:lnTo>
                      <a:pt x="36" y="100"/>
                    </a:lnTo>
                    <a:lnTo>
                      <a:pt x="16" y="100"/>
                    </a:lnTo>
                    <a:lnTo>
                      <a:pt x="8" y="96"/>
                    </a:lnTo>
                    <a:lnTo>
                      <a:pt x="0" y="66"/>
                    </a:lnTo>
                    <a:lnTo>
                      <a:pt x="0" y="42"/>
                    </a:lnTo>
                    <a:lnTo>
                      <a:pt x="8" y="24"/>
                    </a:lnTo>
                    <a:lnTo>
                      <a:pt x="42" y="22"/>
                    </a:lnTo>
                    <a:lnTo>
                      <a:pt x="72" y="28"/>
                    </a:lnTo>
                    <a:lnTo>
                      <a:pt x="98" y="4"/>
                    </a:lnTo>
                    <a:lnTo>
                      <a:pt x="128" y="0"/>
                    </a:lnTo>
                    <a:lnTo>
                      <a:pt x="146" y="0"/>
                    </a:lnTo>
                    <a:lnTo>
                      <a:pt x="162" y="36"/>
                    </a:lnTo>
                    <a:lnTo>
                      <a:pt x="150" y="42"/>
                    </a:lnTo>
                    <a:lnTo>
                      <a:pt x="142" y="48"/>
                    </a:lnTo>
                    <a:lnTo>
                      <a:pt x="142" y="56"/>
                    </a:lnTo>
                    <a:lnTo>
                      <a:pt x="136" y="60"/>
                    </a:lnTo>
                    <a:lnTo>
                      <a:pt x="114" y="66"/>
                    </a:lnTo>
                    <a:lnTo>
                      <a:pt x="104" y="68"/>
                    </a:lnTo>
                    <a:lnTo>
                      <a:pt x="96" y="80"/>
                    </a:lnTo>
                    <a:lnTo>
                      <a:pt x="78" y="78"/>
                    </a:lnTo>
                    <a:lnTo>
                      <a:pt x="70" y="88"/>
                    </a:lnTo>
                    <a:lnTo>
                      <a:pt x="56" y="88"/>
                    </a:lnTo>
                    <a:lnTo>
                      <a:pt x="50" y="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3" name="Freeform 226"/>
              <p:cNvSpPr>
                <a:spLocks/>
              </p:cNvSpPr>
              <p:nvPr/>
            </p:nvSpPr>
            <p:spPr bwMode="auto">
              <a:xfrm>
                <a:off x="7047557" y="2885559"/>
                <a:ext cx="562370" cy="496689"/>
              </a:xfrm>
              <a:custGeom>
                <a:avLst/>
                <a:gdLst/>
                <a:ahLst/>
                <a:cxnLst>
                  <a:cxn ang="0">
                    <a:pos x="80" y="38"/>
                  </a:cxn>
                  <a:cxn ang="0">
                    <a:pos x="112" y="56"/>
                  </a:cxn>
                  <a:cxn ang="0">
                    <a:pos x="156" y="48"/>
                  </a:cxn>
                  <a:cxn ang="0">
                    <a:pos x="204" y="28"/>
                  </a:cxn>
                  <a:cxn ang="0">
                    <a:pos x="256" y="52"/>
                  </a:cxn>
                  <a:cxn ang="0">
                    <a:pos x="274" y="78"/>
                  </a:cxn>
                  <a:cxn ang="0">
                    <a:pos x="262" y="126"/>
                  </a:cxn>
                  <a:cxn ang="0">
                    <a:pos x="282" y="150"/>
                  </a:cxn>
                  <a:cxn ang="0">
                    <a:pos x="266" y="176"/>
                  </a:cxn>
                  <a:cxn ang="0">
                    <a:pos x="286" y="202"/>
                  </a:cxn>
                  <a:cxn ang="0">
                    <a:pos x="298" y="224"/>
                  </a:cxn>
                  <a:cxn ang="0">
                    <a:pos x="306" y="232"/>
                  </a:cxn>
                  <a:cxn ang="0">
                    <a:pos x="278" y="242"/>
                  </a:cxn>
                  <a:cxn ang="0">
                    <a:pos x="236" y="254"/>
                  </a:cxn>
                  <a:cxn ang="0">
                    <a:pos x="206" y="230"/>
                  </a:cxn>
                  <a:cxn ang="0">
                    <a:pos x="188" y="224"/>
                  </a:cxn>
                  <a:cxn ang="0">
                    <a:pos x="164" y="234"/>
                  </a:cxn>
                  <a:cxn ang="0">
                    <a:pos x="118" y="206"/>
                  </a:cxn>
                  <a:cxn ang="0">
                    <a:pos x="98" y="176"/>
                  </a:cxn>
                  <a:cxn ang="0">
                    <a:pos x="70" y="176"/>
                  </a:cxn>
                  <a:cxn ang="0">
                    <a:pos x="62" y="166"/>
                  </a:cxn>
                  <a:cxn ang="0">
                    <a:pos x="60" y="140"/>
                  </a:cxn>
                  <a:cxn ang="0">
                    <a:pos x="38" y="126"/>
                  </a:cxn>
                  <a:cxn ang="0">
                    <a:pos x="26" y="90"/>
                  </a:cxn>
                  <a:cxn ang="0">
                    <a:pos x="30" y="78"/>
                  </a:cxn>
                  <a:cxn ang="0">
                    <a:pos x="26" y="70"/>
                  </a:cxn>
                  <a:cxn ang="0">
                    <a:pos x="10" y="44"/>
                  </a:cxn>
                  <a:cxn ang="0">
                    <a:pos x="4" y="24"/>
                  </a:cxn>
                  <a:cxn ang="0">
                    <a:pos x="0" y="8"/>
                  </a:cxn>
                  <a:cxn ang="0">
                    <a:pos x="10" y="2"/>
                  </a:cxn>
                  <a:cxn ang="0">
                    <a:pos x="32" y="18"/>
                  </a:cxn>
                  <a:cxn ang="0">
                    <a:pos x="42" y="14"/>
                  </a:cxn>
                  <a:cxn ang="0">
                    <a:pos x="60" y="0"/>
                  </a:cxn>
                  <a:cxn ang="0">
                    <a:pos x="64" y="10"/>
                  </a:cxn>
                  <a:cxn ang="0">
                    <a:pos x="62" y="18"/>
                  </a:cxn>
                  <a:cxn ang="0">
                    <a:pos x="76" y="24"/>
                  </a:cxn>
                </a:cxnLst>
                <a:rect l="0" t="0" r="r" b="b"/>
                <a:pathLst>
                  <a:path w="306" h="258">
                    <a:moveTo>
                      <a:pt x="76" y="24"/>
                    </a:moveTo>
                    <a:lnTo>
                      <a:pt x="80" y="38"/>
                    </a:lnTo>
                    <a:lnTo>
                      <a:pt x="100" y="48"/>
                    </a:lnTo>
                    <a:lnTo>
                      <a:pt x="112" y="56"/>
                    </a:lnTo>
                    <a:lnTo>
                      <a:pt x="142" y="56"/>
                    </a:lnTo>
                    <a:lnTo>
                      <a:pt x="156" y="48"/>
                    </a:lnTo>
                    <a:lnTo>
                      <a:pt x="178" y="32"/>
                    </a:lnTo>
                    <a:lnTo>
                      <a:pt x="204" y="28"/>
                    </a:lnTo>
                    <a:lnTo>
                      <a:pt x="226" y="36"/>
                    </a:lnTo>
                    <a:lnTo>
                      <a:pt x="256" y="52"/>
                    </a:lnTo>
                    <a:lnTo>
                      <a:pt x="272" y="56"/>
                    </a:lnTo>
                    <a:lnTo>
                      <a:pt x="274" y="78"/>
                    </a:lnTo>
                    <a:lnTo>
                      <a:pt x="264" y="98"/>
                    </a:lnTo>
                    <a:lnTo>
                      <a:pt x="262" y="126"/>
                    </a:lnTo>
                    <a:lnTo>
                      <a:pt x="268" y="150"/>
                    </a:lnTo>
                    <a:lnTo>
                      <a:pt x="282" y="150"/>
                    </a:lnTo>
                    <a:lnTo>
                      <a:pt x="280" y="162"/>
                    </a:lnTo>
                    <a:lnTo>
                      <a:pt x="266" y="176"/>
                    </a:lnTo>
                    <a:lnTo>
                      <a:pt x="272" y="186"/>
                    </a:lnTo>
                    <a:lnTo>
                      <a:pt x="286" y="202"/>
                    </a:lnTo>
                    <a:lnTo>
                      <a:pt x="298" y="212"/>
                    </a:lnTo>
                    <a:lnTo>
                      <a:pt x="298" y="224"/>
                    </a:lnTo>
                    <a:lnTo>
                      <a:pt x="306" y="224"/>
                    </a:lnTo>
                    <a:lnTo>
                      <a:pt x="306" y="232"/>
                    </a:lnTo>
                    <a:lnTo>
                      <a:pt x="292" y="234"/>
                    </a:lnTo>
                    <a:lnTo>
                      <a:pt x="278" y="242"/>
                    </a:lnTo>
                    <a:lnTo>
                      <a:pt x="278" y="258"/>
                    </a:lnTo>
                    <a:lnTo>
                      <a:pt x="236" y="254"/>
                    </a:lnTo>
                    <a:lnTo>
                      <a:pt x="208" y="246"/>
                    </a:lnTo>
                    <a:lnTo>
                      <a:pt x="206" y="230"/>
                    </a:lnTo>
                    <a:lnTo>
                      <a:pt x="196" y="222"/>
                    </a:lnTo>
                    <a:lnTo>
                      <a:pt x="188" y="224"/>
                    </a:lnTo>
                    <a:lnTo>
                      <a:pt x="178" y="232"/>
                    </a:lnTo>
                    <a:lnTo>
                      <a:pt x="164" y="234"/>
                    </a:lnTo>
                    <a:lnTo>
                      <a:pt x="138" y="224"/>
                    </a:lnTo>
                    <a:lnTo>
                      <a:pt x="118" y="206"/>
                    </a:lnTo>
                    <a:lnTo>
                      <a:pt x="104" y="188"/>
                    </a:lnTo>
                    <a:lnTo>
                      <a:pt x="98" y="176"/>
                    </a:lnTo>
                    <a:lnTo>
                      <a:pt x="80" y="172"/>
                    </a:lnTo>
                    <a:lnTo>
                      <a:pt x="70" y="176"/>
                    </a:lnTo>
                    <a:lnTo>
                      <a:pt x="60" y="172"/>
                    </a:lnTo>
                    <a:lnTo>
                      <a:pt x="62" y="166"/>
                    </a:lnTo>
                    <a:lnTo>
                      <a:pt x="56" y="154"/>
                    </a:lnTo>
                    <a:lnTo>
                      <a:pt x="60" y="140"/>
                    </a:lnTo>
                    <a:lnTo>
                      <a:pt x="48" y="130"/>
                    </a:lnTo>
                    <a:lnTo>
                      <a:pt x="38" y="126"/>
                    </a:lnTo>
                    <a:lnTo>
                      <a:pt x="20" y="104"/>
                    </a:lnTo>
                    <a:lnTo>
                      <a:pt x="26" y="90"/>
                    </a:lnTo>
                    <a:lnTo>
                      <a:pt x="32" y="86"/>
                    </a:lnTo>
                    <a:lnTo>
                      <a:pt x="30" y="78"/>
                    </a:lnTo>
                    <a:lnTo>
                      <a:pt x="34" y="72"/>
                    </a:lnTo>
                    <a:lnTo>
                      <a:pt x="26" y="70"/>
                    </a:lnTo>
                    <a:lnTo>
                      <a:pt x="16" y="54"/>
                    </a:lnTo>
                    <a:lnTo>
                      <a:pt x="10" y="44"/>
                    </a:lnTo>
                    <a:lnTo>
                      <a:pt x="6" y="34"/>
                    </a:lnTo>
                    <a:lnTo>
                      <a:pt x="4" y="24"/>
                    </a:lnTo>
                    <a:lnTo>
                      <a:pt x="2" y="16"/>
                    </a:lnTo>
                    <a:lnTo>
                      <a:pt x="0" y="8"/>
                    </a:lnTo>
                    <a:lnTo>
                      <a:pt x="2" y="4"/>
                    </a:lnTo>
                    <a:lnTo>
                      <a:pt x="10" y="2"/>
                    </a:lnTo>
                    <a:lnTo>
                      <a:pt x="24" y="14"/>
                    </a:lnTo>
                    <a:lnTo>
                      <a:pt x="32" y="18"/>
                    </a:lnTo>
                    <a:lnTo>
                      <a:pt x="34" y="12"/>
                    </a:lnTo>
                    <a:lnTo>
                      <a:pt x="42" y="14"/>
                    </a:lnTo>
                    <a:lnTo>
                      <a:pt x="48" y="10"/>
                    </a:lnTo>
                    <a:lnTo>
                      <a:pt x="60" y="0"/>
                    </a:lnTo>
                    <a:lnTo>
                      <a:pt x="64" y="2"/>
                    </a:lnTo>
                    <a:lnTo>
                      <a:pt x="64" y="10"/>
                    </a:lnTo>
                    <a:lnTo>
                      <a:pt x="68" y="16"/>
                    </a:lnTo>
                    <a:lnTo>
                      <a:pt x="62" y="18"/>
                    </a:lnTo>
                    <a:lnTo>
                      <a:pt x="68" y="24"/>
                    </a:lnTo>
                    <a:lnTo>
                      <a:pt x="76" y="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4" name="Freeform 227"/>
              <p:cNvSpPr>
                <a:spLocks/>
              </p:cNvSpPr>
              <p:nvPr/>
            </p:nvSpPr>
            <p:spPr bwMode="auto">
              <a:xfrm>
                <a:off x="7529047" y="2927887"/>
                <a:ext cx="415347" cy="311877"/>
              </a:xfrm>
              <a:custGeom>
                <a:avLst/>
                <a:gdLst/>
                <a:ahLst/>
                <a:cxnLst>
                  <a:cxn ang="0">
                    <a:pos x="12" y="56"/>
                  </a:cxn>
                  <a:cxn ang="0">
                    <a:pos x="24" y="56"/>
                  </a:cxn>
                  <a:cxn ang="0">
                    <a:pos x="34" y="60"/>
                  </a:cxn>
                  <a:cxn ang="0">
                    <a:pos x="44" y="48"/>
                  </a:cxn>
                  <a:cxn ang="0">
                    <a:pos x="56" y="44"/>
                  </a:cxn>
                  <a:cxn ang="0">
                    <a:pos x="68" y="26"/>
                  </a:cxn>
                  <a:cxn ang="0">
                    <a:pos x="84" y="20"/>
                  </a:cxn>
                  <a:cxn ang="0">
                    <a:pos x="96" y="20"/>
                  </a:cxn>
                  <a:cxn ang="0">
                    <a:pos x="116" y="26"/>
                  </a:cxn>
                  <a:cxn ang="0">
                    <a:pos x="126" y="30"/>
                  </a:cxn>
                  <a:cxn ang="0">
                    <a:pos x="146" y="18"/>
                  </a:cxn>
                  <a:cxn ang="0">
                    <a:pos x="154" y="16"/>
                  </a:cxn>
                  <a:cxn ang="0">
                    <a:pos x="164" y="0"/>
                  </a:cxn>
                  <a:cxn ang="0">
                    <a:pos x="172" y="6"/>
                  </a:cxn>
                  <a:cxn ang="0">
                    <a:pos x="174" y="18"/>
                  </a:cxn>
                  <a:cxn ang="0">
                    <a:pos x="172" y="26"/>
                  </a:cxn>
                  <a:cxn ang="0">
                    <a:pos x="172" y="32"/>
                  </a:cxn>
                  <a:cxn ang="0">
                    <a:pos x="182" y="30"/>
                  </a:cxn>
                  <a:cxn ang="0">
                    <a:pos x="190" y="26"/>
                  </a:cxn>
                  <a:cxn ang="0">
                    <a:pos x="198" y="20"/>
                  </a:cxn>
                  <a:cxn ang="0">
                    <a:pos x="226" y="20"/>
                  </a:cxn>
                  <a:cxn ang="0">
                    <a:pos x="226" y="28"/>
                  </a:cxn>
                  <a:cxn ang="0">
                    <a:pos x="214" y="30"/>
                  </a:cxn>
                  <a:cxn ang="0">
                    <a:pos x="198" y="30"/>
                  </a:cxn>
                  <a:cxn ang="0">
                    <a:pos x="190" y="30"/>
                  </a:cxn>
                  <a:cxn ang="0">
                    <a:pos x="186" y="32"/>
                  </a:cxn>
                  <a:cxn ang="0">
                    <a:pos x="174" y="40"/>
                  </a:cxn>
                  <a:cxn ang="0">
                    <a:pos x="168" y="46"/>
                  </a:cxn>
                  <a:cxn ang="0">
                    <a:pos x="172" y="52"/>
                  </a:cxn>
                  <a:cxn ang="0">
                    <a:pos x="174" y="58"/>
                  </a:cxn>
                  <a:cxn ang="0">
                    <a:pos x="172" y="68"/>
                  </a:cxn>
                  <a:cxn ang="0">
                    <a:pos x="168" y="78"/>
                  </a:cxn>
                  <a:cxn ang="0">
                    <a:pos x="152" y="84"/>
                  </a:cxn>
                  <a:cxn ang="0">
                    <a:pos x="148" y="96"/>
                  </a:cxn>
                  <a:cxn ang="0">
                    <a:pos x="142" y="100"/>
                  </a:cxn>
                  <a:cxn ang="0">
                    <a:pos x="138" y="110"/>
                  </a:cxn>
                  <a:cxn ang="0">
                    <a:pos x="138" y="124"/>
                  </a:cxn>
                  <a:cxn ang="0">
                    <a:pos x="114" y="124"/>
                  </a:cxn>
                  <a:cxn ang="0">
                    <a:pos x="110" y="132"/>
                  </a:cxn>
                  <a:cxn ang="0">
                    <a:pos x="94" y="132"/>
                  </a:cxn>
                  <a:cxn ang="0">
                    <a:pos x="90" y="138"/>
                  </a:cxn>
                  <a:cxn ang="0">
                    <a:pos x="88" y="156"/>
                  </a:cxn>
                  <a:cxn ang="0">
                    <a:pos x="78" y="158"/>
                  </a:cxn>
                  <a:cxn ang="0">
                    <a:pos x="42" y="162"/>
                  </a:cxn>
                  <a:cxn ang="0">
                    <a:pos x="24" y="162"/>
                  </a:cxn>
                  <a:cxn ang="0">
                    <a:pos x="18" y="156"/>
                  </a:cxn>
                  <a:cxn ang="0">
                    <a:pos x="8" y="160"/>
                  </a:cxn>
                  <a:cxn ang="0">
                    <a:pos x="4" y="154"/>
                  </a:cxn>
                  <a:cxn ang="0">
                    <a:pos x="18" y="140"/>
                  </a:cxn>
                  <a:cxn ang="0">
                    <a:pos x="20" y="128"/>
                  </a:cxn>
                  <a:cxn ang="0">
                    <a:pos x="6" y="128"/>
                  </a:cxn>
                  <a:cxn ang="0">
                    <a:pos x="4" y="114"/>
                  </a:cxn>
                  <a:cxn ang="0">
                    <a:pos x="0" y="104"/>
                  </a:cxn>
                  <a:cxn ang="0">
                    <a:pos x="2" y="76"/>
                  </a:cxn>
                  <a:cxn ang="0">
                    <a:pos x="12" y="56"/>
                  </a:cxn>
                </a:cxnLst>
                <a:rect l="0" t="0" r="r" b="b"/>
                <a:pathLst>
                  <a:path w="226" h="162">
                    <a:moveTo>
                      <a:pt x="12" y="56"/>
                    </a:moveTo>
                    <a:lnTo>
                      <a:pt x="24" y="56"/>
                    </a:lnTo>
                    <a:lnTo>
                      <a:pt x="34" y="60"/>
                    </a:lnTo>
                    <a:lnTo>
                      <a:pt x="44" y="48"/>
                    </a:lnTo>
                    <a:lnTo>
                      <a:pt x="56" y="44"/>
                    </a:lnTo>
                    <a:lnTo>
                      <a:pt x="68" y="26"/>
                    </a:lnTo>
                    <a:lnTo>
                      <a:pt x="84" y="20"/>
                    </a:lnTo>
                    <a:lnTo>
                      <a:pt x="96" y="20"/>
                    </a:lnTo>
                    <a:lnTo>
                      <a:pt x="116" y="26"/>
                    </a:lnTo>
                    <a:lnTo>
                      <a:pt x="126" y="30"/>
                    </a:lnTo>
                    <a:lnTo>
                      <a:pt x="146" y="18"/>
                    </a:lnTo>
                    <a:lnTo>
                      <a:pt x="154" y="16"/>
                    </a:lnTo>
                    <a:lnTo>
                      <a:pt x="164" y="0"/>
                    </a:lnTo>
                    <a:lnTo>
                      <a:pt x="172" y="6"/>
                    </a:lnTo>
                    <a:lnTo>
                      <a:pt x="174" y="18"/>
                    </a:lnTo>
                    <a:lnTo>
                      <a:pt x="172" y="26"/>
                    </a:lnTo>
                    <a:lnTo>
                      <a:pt x="172" y="32"/>
                    </a:lnTo>
                    <a:lnTo>
                      <a:pt x="182" y="30"/>
                    </a:lnTo>
                    <a:lnTo>
                      <a:pt x="190" y="26"/>
                    </a:lnTo>
                    <a:lnTo>
                      <a:pt x="198" y="20"/>
                    </a:lnTo>
                    <a:lnTo>
                      <a:pt x="226" y="20"/>
                    </a:lnTo>
                    <a:lnTo>
                      <a:pt x="226" y="28"/>
                    </a:lnTo>
                    <a:lnTo>
                      <a:pt x="214" y="30"/>
                    </a:lnTo>
                    <a:lnTo>
                      <a:pt x="198" y="30"/>
                    </a:lnTo>
                    <a:lnTo>
                      <a:pt x="190" y="30"/>
                    </a:lnTo>
                    <a:lnTo>
                      <a:pt x="186" y="32"/>
                    </a:lnTo>
                    <a:lnTo>
                      <a:pt x="174" y="40"/>
                    </a:lnTo>
                    <a:lnTo>
                      <a:pt x="168" y="46"/>
                    </a:lnTo>
                    <a:lnTo>
                      <a:pt x="172" y="52"/>
                    </a:lnTo>
                    <a:lnTo>
                      <a:pt x="174" y="58"/>
                    </a:lnTo>
                    <a:lnTo>
                      <a:pt x="172" y="68"/>
                    </a:lnTo>
                    <a:lnTo>
                      <a:pt x="168" y="78"/>
                    </a:lnTo>
                    <a:lnTo>
                      <a:pt x="152" y="84"/>
                    </a:lnTo>
                    <a:lnTo>
                      <a:pt x="148" y="96"/>
                    </a:lnTo>
                    <a:lnTo>
                      <a:pt x="142" y="100"/>
                    </a:lnTo>
                    <a:lnTo>
                      <a:pt x="138" y="110"/>
                    </a:lnTo>
                    <a:lnTo>
                      <a:pt x="138" y="124"/>
                    </a:lnTo>
                    <a:lnTo>
                      <a:pt x="114" y="124"/>
                    </a:lnTo>
                    <a:lnTo>
                      <a:pt x="110" y="132"/>
                    </a:lnTo>
                    <a:lnTo>
                      <a:pt x="94" y="132"/>
                    </a:lnTo>
                    <a:lnTo>
                      <a:pt x="90" y="138"/>
                    </a:lnTo>
                    <a:lnTo>
                      <a:pt x="88" y="156"/>
                    </a:lnTo>
                    <a:lnTo>
                      <a:pt x="78" y="158"/>
                    </a:lnTo>
                    <a:lnTo>
                      <a:pt x="42" y="162"/>
                    </a:lnTo>
                    <a:lnTo>
                      <a:pt x="24" y="162"/>
                    </a:lnTo>
                    <a:lnTo>
                      <a:pt x="18" y="156"/>
                    </a:lnTo>
                    <a:lnTo>
                      <a:pt x="8" y="160"/>
                    </a:lnTo>
                    <a:lnTo>
                      <a:pt x="4" y="154"/>
                    </a:lnTo>
                    <a:lnTo>
                      <a:pt x="18" y="140"/>
                    </a:lnTo>
                    <a:lnTo>
                      <a:pt x="20" y="128"/>
                    </a:lnTo>
                    <a:lnTo>
                      <a:pt x="6" y="128"/>
                    </a:lnTo>
                    <a:lnTo>
                      <a:pt x="4" y="114"/>
                    </a:lnTo>
                    <a:lnTo>
                      <a:pt x="0" y="104"/>
                    </a:lnTo>
                    <a:lnTo>
                      <a:pt x="2" y="76"/>
                    </a:lnTo>
                    <a:lnTo>
                      <a:pt x="12"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5" name="Freeform 228"/>
              <p:cNvSpPr>
                <a:spLocks/>
              </p:cNvSpPr>
              <p:nvPr/>
            </p:nvSpPr>
            <p:spPr bwMode="auto">
              <a:xfrm>
                <a:off x="7543765" y="2981790"/>
                <a:ext cx="470482" cy="446636"/>
              </a:xfrm>
              <a:custGeom>
                <a:avLst/>
                <a:gdLst/>
                <a:ahLst/>
                <a:cxnLst>
                  <a:cxn ang="0">
                    <a:pos x="8" y="192"/>
                  </a:cxn>
                  <a:cxn ang="0">
                    <a:pos x="36" y="182"/>
                  </a:cxn>
                  <a:cxn ang="0">
                    <a:pos x="28" y="174"/>
                  </a:cxn>
                  <a:cxn ang="0">
                    <a:pos x="16" y="152"/>
                  </a:cxn>
                  <a:cxn ang="0">
                    <a:pos x="10" y="128"/>
                  </a:cxn>
                  <a:cxn ang="0">
                    <a:pos x="34" y="134"/>
                  </a:cxn>
                  <a:cxn ang="0">
                    <a:pos x="70" y="130"/>
                  </a:cxn>
                  <a:cxn ang="0">
                    <a:pos x="82" y="110"/>
                  </a:cxn>
                  <a:cxn ang="0">
                    <a:pos x="102" y="104"/>
                  </a:cxn>
                  <a:cxn ang="0">
                    <a:pos x="130" y="96"/>
                  </a:cxn>
                  <a:cxn ang="0">
                    <a:pos x="134" y="72"/>
                  </a:cxn>
                  <a:cxn ang="0">
                    <a:pos x="144" y="56"/>
                  </a:cxn>
                  <a:cxn ang="0">
                    <a:pos x="166" y="30"/>
                  </a:cxn>
                  <a:cxn ang="0">
                    <a:pos x="166" y="12"/>
                  </a:cxn>
                  <a:cxn ang="0">
                    <a:pos x="190" y="2"/>
                  </a:cxn>
                  <a:cxn ang="0">
                    <a:pos x="218" y="0"/>
                  </a:cxn>
                  <a:cxn ang="0">
                    <a:pos x="236" y="6"/>
                  </a:cxn>
                  <a:cxn ang="0">
                    <a:pos x="256" y="24"/>
                  </a:cxn>
                  <a:cxn ang="0">
                    <a:pos x="250" y="42"/>
                  </a:cxn>
                  <a:cxn ang="0">
                    <a:pos x="204" y="42"/>
                  </a:cxn>
                  <a:cxn ang="0">
                    <a:pos x="214" y="78"/>
                  </a:cxn>
                  <a:cxn ang="0">
                    <a:pos x="216" y="92"/>
                  </a:cxn>
                  <a:cxn ang="0">
                    <a:pos x="172" y="160"/>
                  </a:cxn>
                  <a:cxn ang="0">
                    <a:pos x="150" y="160"/>
                  </a:cxn>
                  <a:cxn ang="0">
                    <a:pos x="132" y="172"/>
                  </a:cxn>
                  <a:cxn ang="0">
                    <a:pos x="140" y="182"/>
                  </a:cxn>
                  <a:cxn ang="0">
                    <a:pos x="150" y="202"/>
                  </a:cxn>
                  <a:cxn ang="0">
                    <a:pos x="156" y="220"/>
                  </a:cxn>
                  <a:cxn ang="0">
                    <a:pos x="138" y="226"/>
                  </a:cxn>
                  <a:cxn ang="0">
                    <a:pos x="122" y="220"/>
                  </a:cxn>
                  <a:cxn ang="0">
                    <a:pos x="104" y="228"/>
                  </a:cxn>
                  <a:cxn ang="0">
                    <a:pos x="86" y="200"/>
                  </a:cxn>
                  <a:cxn ang="0">
                    <a:pos x="34" y="210"/>
                  </a:cxn>
                </a:cxnLst>
                <a:rect l="0" t="0" r="r" b="b"/>
                <a:pathLst>
                  <a:path w="256" h="232">
                    <a:moveTo>
                      <a:pt x="8" y="208"/>
                    </a:moveTo>
                    <a:lnTo>
                      <a:pt x="8" y="192"/>
                    </a:lnTo>
                    <a:lnTo>
                      <a:pt x="22" y="184"/>
                    </a:lnTo>
                    <a:lnTo>
                      <a:pt x="36" y="182"/>
                    </a:lnTo>
                    <a:lnTo>
                      <a:pt x="36" y="174"/>
                    </a:lnTo>
                    <a:lnTo>
                      <a:pt x="28" y="174"/>
                    </a:lnTo>
                    <a:lnTo>
                      <a:pt x="28" y="162"/>
                    </a:lnTo>
                    <a:lnTo>
                      <a:pt x="16" y="152"/>
                    </a:lnTo>
                    <a:lnTo>
                      <a:pt x="0" y="132"/>
                    </a:lnTo>
                    <a:lnTo>
                      <a:pt x="10" y="128"/>
                    </a:lnTo>
                    <a:lnTo>
                      <a:pt x="16" y="134"/>
                    </a:lnTo>
                    <a:lnTo>
                      <a:pt x="34" y="134"/>
                    </a:lnTo>
                    <a:lnTo>
                      <a:pt x="54" y="132"/>
                    </a:lnTo>
                    <a:lnTo>
                      <a:pt x="70" y="130"/>
                    </a:lnTo>
                    <a:lnTo>
                      <a:pt x="80" y="128"/>
                    </a:lnTo>
                    <a:lnTo>
                      <a:pt x="82" y="110"/>
                    </a:lnTo>
                    <a:lnTo>
                      <a:pt x="86" y="104"/>
                    </a:lnTo>
                    <a:lnTo>
                      <a:pt x="102" y="104"/>
                    </a:lnTo>
                    <a:lnTo>
                      <a:pt x="106" y="96"/>
                    </a:lnTo>
                    <a:lnTo>
                      <a:pt x="130" y="96"/>
                    </a:lnTo>
                    <a:lnTo>
                      <a:pt x="130" y="82"/>
                    </a:lnTo>
                    <a:lnTo>
                      <a:pt x="134" y="72"/>
                    </a:lnTo>
                    <a:lnTo>
                      <a:pt x="140" y="68"/>
                    </a:lnTo>
                    <a:lnTo>
                      <a:pt x="144" y="56"/>
                    </a:lnTo>
                    <a:lnTo>
                      <a:pt x="160" y="50"/>
                    </a:lnTo>
                    <a:lnTo>
                      <a:pt x="166" y="30"/>
                    </a:lnTo>
                    <a:lnTo>
                      <a:pt x="160" y="18"/>
                    </a:lnTo>
                    <a:lnTo>
                      <a:pt x="166" y="12"/>
                    </a:lnTo>
                    <a:lnTo>
                      <a:pt x="182" y="2"/>
                    </a:lnTo>
                    <a:lnTo>
                      <a:pt x="190" y="2"/>
                    </a:lnTo>
                    <a:lnTo>
                      <a:pt x="206" y="2"/>
                    </a:lnTo>
                    <a:lnTo>
                      <a:pt x="218" y="0"/>
                    </a:lnTo>
                    <a:lnTo>
                      <a:pt x="224" y="2"/>
                    </a:lnTo>
                    <a:lnTo>
                      <a:pt x="236" y="6"/>
                    </a:lnTo>
                    <a:lnTo>
                      <a:pt x="236" y="16"/>
                    </a:lnTo>
                    <a:lnTo>
                      <a:pt x="256" y="24"/>
                    </a:lnTo>
                    <a:lnTo>
                      <a:pt x="254" y="30"/>
                    </a:lnTo>
                    <a:lnTo>
                      <a:pt x="250" y="42"/>
                    </a:lnTo>
                    <a:lnTo>
                      <a:pt x="234" y="46"/>
                    </a:lnTo>
                    <a:lnTo>
                      <a:pt x="204" y="42"/>
                    </a:lnTo>
                    <a:lnTo>
                      <a:pt x="206" y="72"/>
                    </a:lnTo>
                    <a:lnTo>
                      <a:pt x="214" y="78"/>
                    </a:lnTo>
                    <a:lnTo>
                      <a:pt x="222" y="86"/>
                    </a:lnTo>
                    <a:lnTo>
                      <a:pt x="216" y="92"/>
                    </a:lnTo>
                    <a:lnTo>
                      <a:pt x="214" y="106"/>
                    </a:lnTo>
                    <a:lnTo>
                      <a:pt x="172" y="160"/>
                    </a:lnTo>
                    <a:lnTo>
                      <a:pt x="158" y="164"/>
                    </a:lnTo>
                    <a:lnTo>
                      <a:pt x="150" y="160"/>
                    </a:lnTo>
                    <a:lnTo>
                      <a:pt x="142" y="160"/>
                    </a:lnTo>
                    <a:lnTo>
                      <a:pt x="132" y="172"/>
                    </a:lnTo>
                    <a:lnTo>
                      <a:pt x="132" y="182"/>
                    </a:lnTo>
                    <a:lnTo>
                      <a:pt x="140" y="182"/>
                    </a:lnTo>
                    <a:lnTo>
                      <a:pt x="144" y="196"/>
                    </a:lnTo>
                    <a:lnTo>
                      <a:pt x="150" y="202"/>
                    </a:lnTo>
                    <a:lnTo>
                      <a:pt x="156" y="210"/>
                    </a:lnTo>
                    <a:lnTo>
                      <a:pt x="156" y="220"/>
                    </a:lnTo>
                    <a:lnTo>
                      <a:pt x="142" y="220"/>
                    </a:lnTo>
                    <a:lnTo>
                      <a:pt x="138" y="226"/>
                    </a:lnTo>
                    <a:lnTo>
                      <a:pt x="130" y="220"/>
                    </a:lnTo>
                    <a:lnTo>
                      <a:pt x="122" y="220"/>
                    </a:lnTo>
                    <a:lnTo>
                      <a:pt x="116" y="232"/>
                    </a:lnTo>
                    <a:lnTo>
                      <a:pt x="104" y="228"/>
                    </a:lnTo>
                    <a:lnTo>
                      <a:pt x="86" y="204"/>
                    </a:lnTo>
                    <a:lnTo>
                      <a:pt x="86" y="200"/>
                    </a:lnTo>
                    <a:lnTo>
                      <a:pt x="38" y="204"/>
                    </a:lnTo>
                    <a:lnTo>
                      <a:pt x="34" y="210"/>
                    </a:lnTo>
                    <a:lnTo>
                      <a:pt x="8" y="20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6" name="Freeform 229"/>
              <p:cNvSpPr>
                <a:spLocks/>
              </p:cNvSpPr>
              <p:nvPr/>
            </p:nvSpPr>
            <p:spPr bwMode="auto">
              <a:xfrm>
                <a:off x="6779217" y="3105004"/>
                <a:ext cx="124973" cy="146313"/>
              </a:xfrm>
              <a:custGeom>
                <a:avLst/>
                <a:gdLst/>
                <a:ahLst/>
                <a:cxnLst>
                  <a:cxn ang="0">
                    <a:pos x="66" y="0"/>
                  </a:cxn>
                  <a:cxn ang="0">
                    <a:pos x="68" y="24"/>
                  </a:cxn>
                  <a:cxn ang="0">
                    <a:pos x="66" y="30"/>
                  </a:cxn>
                  <a:cxn ang="0">
                    <a:pos x="38" y="34"/>
                  </a:cxn>
                  <a:cxn ang="0">
                    <a:pos x="50" y="50"/>
                  </a:cxn>
                  <a:cxn ang="0">
                    <a:pos x="44" y="56"/>
                  </a:cxn>
                  <a:cxn ang="0">
                    <a:pos x="42" y="62"/>
                  </a:cxn>
                  <a:cxn ang="0">
                    <a:pos x="30" y="64"/>
                  </a:cxn>
                  <a:cxn ang="0">
                    <a:pos x="24" y="72"/>
                  </a:cxn>
                  <a:cxn ang="0">
                    <a:pos x="20" y="76"/>
                  </a:cxn>
                  <a:cxn ang="0">
                    <a:pos x="0" y="70"/>
                  </a:cxn>
                  <a:cxn ang="0">
                    <a:pos x="6" y="58"/>
                  </a:cxn>
                  <a:cxn ang="0">
                    <a:pos x="8" y="48"/>
                  </a:cxn>
                  <a:cxn ang="0">
                    <a:pos x="8" y="36"/>
                  </a:cxn>
                  <a:cxn ang="0">
                    <a:pos x="10" y="28"/>
                  </a:cxn>
                  <a:cxn ang="0">
                    <a:pos x="10" y="20"/>
                  </a:cxn>
                  <a:cxn ang="0">
                    <a:pos x="12" y="14"/>
                  </a:cxn>
                  <a:cxn ang="0">
                    <a:pos x="16" y="16"/>
                  </a:cxn>
                  <a:cxn ang="0">
                    <a:pos x="20" y="16"/>
                  </a:cxn>
                  <a:cxn ang="0">
                    <a:pos x="28" y="20"/>
                  </a:cxn>
                  <a:cxn ang="0">
                    <a:pos x="36" y="18"/>
                  </a:cxn>
                  <a:cxn ang="0">
                    <a:pos x="66" y="0"/>
                  </a:cxn>
                </a:cxnLst>
                <a:rect l="0" t="0" r="r" b="b"/>
                <a:pathLst>
                  <a:path w="68" h="76">
                    <a:moveTo>
                      <a:pt x="66" y="0"/>
                    </a:moveTo>
                    <a:lnTo>
                      <a:pt x="68" y="24"/>
                    </a:lnTo>
                    <a:lnTo>
                      <a:pt x="66" y="30"/>
                    </a:lnTo>
                    <a:lnTo>
                      <a:pt x="38" y="34"/>
                    </a:lnTo>
                    <a:lnTo>
                      <a:pt x="50" y="50"/>
                    </a:lnTo>
                    <a:lnTo>
                      <a:pt x="44" y="56"/>
                    </a:lnTo>
                    <a:lnTo>
                      <a:pt x="42" y="62"/>
                    </a:lnTo>
                    <a:lnTo>
                      <a:pt x="30" y="64"/>
                    </a:lnTo>
                    <a:lnTo>
                      <a:pt x="24" y="72"/>
                    </a:lnTo>
                    <a:lnTo>
                      <a:pt x="20" y="76"/>
                    </a:lnTo>
                    <a:lnTo>
                      <a:pt x="0" y="70"/>
                    </a:lnTo>
                    <a:lnTo>
                      <a:pt x="6" y="58"/>
                    </a:lnTo>
                    <a:lnTo>
                      <a:pt x="8" y="48"/>
                    </a:lnTo>
                    <a:lnTo>
                      <a:pt x="8" y="36"/>
                    </a:lnTo>
                    <a:lnTo>
                      <a:pt x="10" y="28"/>
                    </a:lnTo>
                    <a:lnTo>
                      <a:pt x="10" y="20"/>
                    </a:lnTo>
                    <a:lnTo>
                      <a:pt x="12" y="14"/>
                    </a:lnTo>
                    <a:lnTo>
                      <a:pt x="16" y="16"/>
                    </a:lnTo>
                    <a:lnTo>
                      <a:pt x="20" y="16"/>
                    </a:lnTo>
                    <a:lnTo>
                      <a:pt x="28" y="20"/>
                    </a:lnTo>
                    <a:lnTo>
                      <a:pt x="36" y="18"/>
                    </a:lnTo>
                    <a:lnTo>
                      <a:pt x="6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7" name="Freeform 231"/>
              <p:cNvSpPr>
                <a:spLocks/>
              </p:cNvSpPr>
              <p:nvPr/>
            </p:nvSpPr>
            <p:spPr bwMode="auto">
              <a:xfrm>
                <a:off x="6782894" y="3143505"/>
                <a:ext cx="14702" cy="30803"/>
              </a:xfrm>
              <a:custGeom>
                <a:avLst/>
                <a:gdLst/>
                <a:ahLst/>
                <a:cxnLst>
                  <a:cxn ang="0">
                    <a:pos x="8" y="0"/>
                  </a:cxn>
                  <a:cxn ang="0">
                    <a:pos x="2" y="0"/>
                  </a:cxn>
                  <a:cxn ang="0">
                    <a:pos x="0" y="4"/>
                  </a:cxn>
                  <a:cxn ang="0">
                    <a:pos x="0" y="10"/>
                  </a:cxn>
                  <a:cxn ang="0">
                    <a:pos x="2" y="16"/>
                  </a:cxn>
                  <a:cxn ang="0">
                    <a:pos x="6" y="16"/>
                  </a:cxn>
                  <a:cxn ang="0">
                    <a:pos x="8" y="8"/>
                  </a:cxn>
                  <a:cxn ang="0">
                    <a:pos x="8" y="2"/>
                  </a:cxn>
                  <a:cxn ang="0">
                    <a:pos x="8" y="0"/>
                  </a:cxn>
                </a:cxnLst>
                <a:rect l="0" t="0" r="r" b="b"/>
                <a:pathLst>
                  <a:path w="8" h="16">
                    <a:moveTo>
                      <a:pt x="8" y="0"/>
                    </a:moveTo>
                    <a:lnTo>
                      <a:pt x="2" y="0"/>
                    </a:lnTo>
                    <a:lnTo>
                      <a:pt x="0" y="4"/>
                    </a:lnTo>
                    <a:lnTo>
                      <a:pt x="0" y="10"/>
                    </a:lnTo>
                    <a:lnTo>
                      <a:pt x="2" y="16"/>
                    </a:lnTo>
                    <a:lnTo>
                      <a:pt x="6" y="16"/>
                    </a:lnTo>
                    <a:lnTo>
                      <a:pt x="8" y="8"/>
                    </a:lnTo>
                    <a:lnTo>
                      <a:pt x="8"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8" name="Freeform 232"/>
              <p:cNvSpPr>
                <a:spLocks/>
              </p:cNvSpPr>
              <p:nvPr/>
            </p:nvSpPr>
            <p:spPr bwMode="auto">
              <a:xfrm>
                <a:off x="7246048" y="3355296"/>
                <a:ext cx="18378" cy="50053"/>
              </a:xfrm>
              <a:custGeom>
                <a:avLst/>
                <a:gdLst/>
                <a:ahLst/>
                <a:cxnLst>
                  <a:cxn ang="0">
                    <a:pos x="0" y="22"/>
                  </a:cxn>
                  <a:cxn ang="0">
                    <a:pos x="0" y="10"/>
                  </a:cxn>
                  <a:cxn ang="0">
                    <a:pos x="4" y="0"/>
                  </a:cxn>
                  <a:cxn ang="0">
                    <a:pos x="8" y="0"/>
                  </a:cxn>
                  <a:cxn ang="0">
                    <a:pos x="10" y="8"/>
                  </a:cxn>
                  <a:cxn ang="0">
                    <a:pos x="10" y="14"/>
                  </a:cxn>
                  <a:cxn ang="0">
                    <a:pos x="8" y="22"/>
                  </a:cxn>
                  <a:cxn ang="0">
                    <a:pos x="4" y="26"/>
                  </a:cxn>
                  <a:cxn ang="0">
                    <a:pos x="0" y="22"/>
                  </a:cxn>
                </a:cxnLst>
                <a:rect l="0" t="0" r="r" b="b"/>
                <a:pathLst>
                  <a:path w="10" h="26">
                    <a:moveTo>
                      <a:pt x="0" y="22"/>
                    </a:moveTo>
                    <a:lnTo>
                      <a:pt x="0" y="10"/>
                    </a:lnTo>
                    <a:lnTo>
                      <a:pt x="4" y="0"/>
                    </a:lnTo>
                    <a:lnTo>
                      <a:pt x="8" y="0"/>
                    </a:lnTo>
                    <a:lnTo>
                      <a:pt x="10" y="8"/>
                    </a:lnTo>
                    <a:lnTo>
                      <a:pt x="10" y="14"/>
                    </a:lnTo>
                    <a:lnTo>
                      <a:pt x="8" y="22"/>
                    </a:lnTo>
                    <a:lnTo>
                      <a:pt x="4" y="26"/>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89" name="Freeform 233"/>
              <p:cNvSpPr>
                <a:spLocks/>
              </p:cNvSpPr>
              <p:nvPr/>
            </p:nvSpPr>
            <p:spPr bwMode="auto">
              <a:xfrm>
                <a:off x="7231318" y="3339872"/>
                <a:ext cx="14702" cy="23102"/>
              </a:xfrm>
              <a:custGeom>
                <a:avLst/>
                <a:gdLst/>
                <a:ahLst/>
                <a:cxnLst>
                  <a:cxn ang="0">
                    <a:pos x="0" y="0"/>
                  </a:cxn>
                  <a:cxn ang="0">
                    <a:pos x="8" y="2"/>
                  </a:cxn>
                  <a:cxn ang="0">
                    <a:pos x="4" y="12"/>
                  </a:cxn>
                  <a:cxn ang="0">
                    <a:pos x="0" y="0"/>
                  </a:cxn>
                </a:cxnLst>
                <a:rect l="0" t="0" r="r" b="b"/>
                <a:pathLst>
                  <a:path w="8" h="12">
                    <a:moveTo>
                      <a:pt x="0" y="0"/>
                    </a:moveTo>
                    <a:lnTo>
                      <a:pt x="8" y="2"/>
                    </a:lnTo>
                    <a:lnTo>
                      <a:pt x="4"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5" name="Freeform 96"/>
              <p:cNvSpPr>
                <a:spLocks/>
              </p:cNvSpPr>
              <p:nvPr/>
            </p:nvSpPr>
            <p:spPr bwMode="auto">
              <a:xfrm>
                <a:off x="6481483" y="3162695"/>
                <a:ext cx="316104" cy="331121"/>
              </a:xfrm>
              <a:custGeom>
                <a:avLst/>
                <a:gdLst/>
                <a:ahLst/>
                <a:cxnLst>
                  <a:cxn ang="0">
                    <a:pos x="6" y="0"/>
                  </a:cxn>
                  <a:cxn ang="0">
                    <a:pos x="16" y="4"/>
                  </a:cxn>
                  <a:cxn ang="0">
                    <a:pos x="24" y="2"/>
                  </a:cxn>
                  <a:cxn ang="0">
                    <a:pos x="48" y="12"/>
                  </a:cxn>
                  <a:cxn ang="0">
                    <a:pos x="66" y="16"/>
                  </a:cxn>
                  <a:cxn ang="0">
                    <a:pos x="80" y="14"/>
                  </a:cxn>
                  <a:cxn ang="0">
                    <a:pos x="90" y="8"/>
                  </a:cxn>
                  <a:cxn ang="0">
                    <a:pos x="112" y="6"/>
                  </a:cxn>
                  <a:cxn ang="0">
                    <a:pos x="122" y="12"/>
                  </a:cxn>
                  <a:cxn ang="0">
                    <a:pos x="134" y="10"/>
                  </a:cxn>
                  <a:cxn ang="0">
                    <a:pos x="150" y="12"/>
                  </a:cxn>
                  <a:cxn ang="0">
                    <a:pos x="154" y="20"/>
                  </a:cxn>
                  <a:cxn ang="0">
                    <a:pos x="162" y="40"/>
                  </a:cxn>
                  <a:cxn ang="0">
                    <a:pos x="158" y="44"/>
                  </a:cxn>
                  <a:cxn ang="0">
                    <a:pos x="152" y="56"/>
                  </a:cxn>
                  <a:cxn ang="0">
                    <a:pos x="150" y="66"/>
                  </a:cxn>
                  <a:cxn ang="0">
                    <a:pos x="146" y="70"/>
                  </a:cxn>
                  <a:cxn ang="0">
                    <a:pos x="140" y="60"/>
                  </a:cxn>
                  <a:cxn ang="0">
                    <a:pos x="136" y="48"/>
                  </a:cxn>
                  <a:cxn ang="0">
                    <a:pos x="130" y="40"/>
                  </a:cxn>
                  <a:cxn ang="0">
                    <a:pos x="126" y="28"/>
                  </a:cxn>
                  <a:cxn ang="0">
                    <a:pos x="122" y="16"/>
                  </a:cxn>
                  <a:cxn ang="0">
                    <a:pos x="122" y="24"/>
                  </a:cxn>
                  <a:cxn ang="0">
                    <a:pos x="124" y="42"/>
                  </a:cxn>
                  <a:cxn ang="0">
                    <a:pos x="128" y="54"/>
                  </a:cxn>
                  <a:cxn ang="0">
                    <a:pos x="136" y="64"/>
                  </a:cxn>
                  <a:cxn ang="0">
                    <a:pos x="142" y="72"/>
                  </a:cxn>
                  <a:cxn ang="0">
                    <a:pos x="150" y="96"/>
                  </a:cxn>
                  <a:cxn ang="0">
                    <a:pos x="170" y="130"/>
                  </a:cxn>
                  <a:cxn ang="0">
                    <a:pos x="172" y="136"/>
                  </a:cxn>
                  <a:cxn ang="0">
                    <a:pos x="172" y="152"/>
                  </a:cxn>
                  <a:cxn ang="0">
                    <a:pos x="164" y="152"/>
                  </a:cxn>
                  <a:cxn ang="0">
                    <a:pos x="144" y="172"/>
                  </a:cxn>
                  <a:cxn ang="0">
                    <a:pos x="134" y="166"/>
                  </a:cxn>
                  <a:cxn ang="0">
                    <a:pos x="6" y="164"/>
                  </a:cxn>
                  <a:cxn ang="0">
                    <a:pos x="6" y="38"/>
                  </a:cxn>
                  <a:cxn ang="0">
                    <a:pos x="2" y="36"/>
                  </a:cxn>
                  <a:cxn ang="0">
                    <a:pos x="0" y="24"/>
                  </a:cxn>
                  <a:cxn ang="0">
                    <a:pos x="6" y="20"/>
                  </a:cxn>
                  <a:cxn ang="0">
                    <a:pos x="6" y="0"/>
                  </a:cxn>
                </a:cxnLst>
                <a:rect l="0" t="0" r="r" b="b"/>
                <a:pathLst>
                  <a:path w="172" h="172">
                    <a:moveTo>
                      <a:pt x="6" y="0"/>
                    </a:moveTo>
                    <a:lnTo>
                      <a:pt x="16" y="4"/>
                    </a:lnTo>
                    <a:lnTo>
                      <a:pt x="24" y="2"/>
                    </a:lnTo>
                    <a:lnTo>
                      <a:pt x="48" y="12"/>
                    </a:lnTo>
                    <a:lnTo>
                      <a:pt x="66" y="16"/>
                    </a:lnTo>
                    <a:lnTo>
                      <a:pt x="80" y="14"/>
                    </a:lnTo>
                    <a:lnTo>
                      <a:pt x="90" y="8"/>
                    </a:lnTo>
                    <a:lnTo>
                      <a:pt x="112" y="6"/>
                    </a:lnTo>
                    <a:lnTo>
                      <a:pt x="122" y="12"/>
                    </a:lnTo>
                    <a:lnTo>
                      <a:pt x="134" y="10"/>
                    </a:lnTo>
                    <a:lnTo>
                      <a:pt x="150" y="12"/>
                    </a:lnTo>
                    <a:lnTo>
                      <a:pt x="154" y="20"/>
                    </a:lnTo>
                    <a:lnTo>
                      <a:pt x="162" y="40"/>
                    </a:lnTo>
                    <a:lnTo>
                      <a:pt x="158" y="44"/>
                    </a:lnTo>
                    <a:lnTo>
                      <a:pt x="152" y="56"/>
                    </a:lnTo>
                    <a:lnTo>
                      <a:pt x="150" y="66"/>
                    </a:lnTo>
                    <a:lnTo>
                      <a:pt x="146" y="70"/>
                    </a:lnTo>
                    <a:lnTo>
                      <a:pt x="140" y="60"/>
                    </a:lnTo>
                    <a:lnTo>
                      <a:pt x="136" y="48"/>
                    </a:lnTo>
                    <a:lnTo>
                      <a:pt x="130" y="40"/>
                    </a:lnTo>
                    <a:lnTo>
                      <a:pt x="126" y="28"/>
                    </a:lnTo>
                    <a:lnTo>
                      <a:pt x="122" y="16"/>
                    </a:lnTo>
                    <a:lnTo>
                      <a:pt x="122" y="24"/>
                    </a:lnTo>
                    <a:lnTo>
                      <a:pt x="124" y="42"/>
                    </a:lnTo>
                    <a:lnTo>
                      <a:pt x="128" y="54"/>
                    </a:lnTo>
                    <a:lnTo>
                      <a:pt x="136" y="64"/>
                    </a:lnTo>
                    <a:lnTo>
                      <a:pt x="142" y="72"/>
                    </a:lnTo>
                    <a:lnTo>
                      <a:pt x="150" y="96"/>
                    </a:lnTo>
                    <a:lnTo>
                      <a:pt x="170" y="130"/>
                    </a:lnTo>
                    <a:lnTo>
                      <a:pt x="172" y="136"/>
                    </a:lnTo>
                    <a:lnTo>
                      <a:pt x="172" y="152"/>
                    </a:lnTo>
                    <a:lnTo>
                      <a:pt x="164" y="152"/>
                    </a:lnTo>
                    <a:lnTo>
                      <a:pt x="144" y="172"/>
                    </a:lnTo>
                    <a:lnTo>
                      <a:pt x="134" y="166"/>
                    </a:lnTo>
                    <a:lnTo>
                      <a:pt x="6" y="164"/>
                    </a:lnTo>
                    <a:lnTo>
                      <a:pt x="6" y="38"/>
                    </a:lnTo>
                    <a:lnTo>
                      <a:pt x="2" y="36"/>
                    </a:lnTo>
                    <a:lnTo>
                      <a:pt x="0" y="24"/>
                    </a:lnTo>
                    <a:lnTo>
                      <a:pt x="6" y="20"/>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6" name="Freeform 97"/>
              <p:cNvSpPr>
                <a:spLocks/>
              </p:cNvSpPr>
              <p:nvPr/>
            </p:nvSpPr>
            <p:spPr bwMode="auto">
              <a:xfrm>
                <a:off x="6034875" y="3116508"/>
                <a:ext cx="457615" cy="427378"/>
              </a:xfrm>
              <a:custGeom>
                <a:avLst/>
                <a:gdLst/>
                <a:ahLst/>
                <a:cxnLst>
                  <a:cxn ang="0">
                    <a:pos x="35" y="0"/>
                  </a:cxn>
                  <a:cxn ang="0">
                    <a:pos x="51" y="4"/>
                  </a:cxn>
                  <a:cxn ang="0">
                    <a:pos x="79" y="8"/>
                  </a:cxn>
                  <a:cxn ang="0">
                    <a:pos x="93" y="16"/>
                  </a:cxn>
                  <a:cxn ang="0">
                    <a:pos x="99" y="28"/>
                  </a:cxn>
                  <a:cxn ang="0">
                    <a:pos x="107" y="34"/>
                  </a:cxn>
                  <a:cxn ang="0">
                    <a:pos x="125" y="34"/>
                  </a:cxn>
                  <a:cxn ang="0">
                    <a:pos x="137" y="42"/>
                  </a:cxn>
                  <a:cxn ang="0">
                    <a:pos x="157" y="54"/>
                  </a:cxn>
                  <a:cxn ang="0">
                    <a:pos x="171" y="40"/>
                  </a:cxn>
                  <a:cxn ang="0">
                    <a:pos x="173" y="30"/>
                  </a:cxn>
                  <a:cxn ang="0">
                    <a:pos x="167" y="22"/>
                  </a:cxn>
                  <a:cxn ang="0">
                    <a:pos x="177" y="12"/>
                  </a:cxn>
                  <a:cxn ang="0">
                    <a:pos x="191" y="6"/>
                  </a:cxn>
                  <a:cxn ang="0">
                    <a:pos x="209" y="8"/>
                  </a:cxn>
                  <a:cxn ang="0">
                    <a:pos x="223" y="16"/>
                  </a:cxn>
                  <a:cxn ang="0">
                    <a:pos x="237" y="22"/>
                  </a:cxn>
                  <a:cxn ang="0">
                    <a:pos x="249" y="24"/>
                  </a:cxn>
                  <a:cxn ang="0">
                    <a:pos x="249" y="44"/>
                  </a:cxn>
                  <a:cxn ang="0">
                    <a:pos x="243" y="48"/>
                  </a:cxn>
                  <a:cxn ang="0">
                    <a:pos x="245" y="60"/>
                  </a:cxn>
                  <a:cxn ang="0">
                    <a:pos x="249" y="62"/>
                  </a:cxn>
                  <a:cxn ang="0">
                    <a:pos x="249" y="188"/>
                  </a:cxn>
                  <a:cxn ang="0">
                    <a:pos x="249" y="222"/>
                  </a:cxn>
                  <a:cxn ang="0">
                    <a:pos x="231" y="222"/>
                  </a:cxn>
                  <a:cxn ang="0">
                    <a:pos x="97" y="168"/>
                  </a:cxn>
                  <a:cxn ang="0">
                    <a:pos x="91" y="174"/>
                  </a:cxn>
                  <a:cxn ang="0">
                    <a:pos x="79" y="180"/>
                  </a:cxn>
                  <a:cxn ang="0">
                    <a:pos x="69" y="172"/>
                  </a:cxn>
                  <a:cxn ang="0">
                    <a:pos x="59" y="168"/>
                  </a:cxn>
                  <a:cxn ang="0">
                    <a:pos x="43" y="164"/>
                  </a:cxn>
                  <a:cxn ang="0">
                    <a:pos x="37" y="158"/>
                  </a:cxn>
                  <a:cxn ang="0">
                    <a:pos x="33" y="150"/>
                  </a:cxn>
                  <a:cxn ang="0">
                    <a:pos x="14" y="148"/>
                  </a:cxn>
                  <a:cxn ang="0">
                    <a:pos x="8" y="136"/>
                  </a:cxn>
                  <a:cxn ang="0">
                    <a:pos x="4" y="126"/>
                  </a:cxn>
                  <a:cxn ang="0">
                    <a:pos x="0" y="116"/>
                  </a:cxn>
                  <a:cxn ang="0">
                    <a:pos x="8" y="112"/>
                  </a:cxn>
                  <a:cxn ang="0">
                    <a:pos x="8" y="66"/>
                  </a:cxn>
                  <a:cxn ang="0">
                    <a:pos x="4" y="48"/>
                  </a:cxn>
                  <a:cxn ang="0">
                    <a:pos x="12" y="42"/>
                  </a:cxn>
                  <a:cxn ang="0">
                    <a:pos x="12" y="26"/>
                  </a:cxn>
                  <a:cxn ang="0">
                    <a:pos x="33" y="12"/>
                  </a:cxn>
                  <a:cxn ang="0">
                    <a:pos x="35" y="10"/>
                  </a:cxn>
                  <a:cxn ang="0">
                    <a:pos x="35" y="0"/>
                  </a:cxn>
                </a:cxnLst>
                <a:rect l="0" t="0" r="r" b="b"/>
                <a:pathLst>
                  <a:path w="249" h="222">
                    <a:moveTo>
                      <a:pt x="35" y="0"/>
                    </a:moveTo>
                    <a:lnTo>
                      <a:pt x="51" y="4"/>
                    </a:lnTo>
                    <a:lnTo>
                      <a:pt x="79" y="8"/>
                    </a:lnTo>
                    <a:lnTo>
                      <a:pt x="93" y="16"/>
                    </a:lnTo>
                    <a:lnTo>
                      <a:pt x="99" y="28"/>
                    </a:lnTo>
                    <a:lnTo>
                      <a:pt x="107" y="34"/>
                    </a:lnTo>
                    <a:lnTo>
                      <a:pt x="125" y="34"/>
                    </a:lnTo>
                    <a:lnTo>
                      <a:pt x="137" y="42"/>
                    </a:lnTo>
                    <a:lnTo>
                      <a:pt x="157" y="54"/>
                    </a:lnTo>
                    <a:lnTo>
                      <a:pt x="171" y="40"/>
                    </a:lnTo>
                    <a:lnTo>
                      <a:pt x="173" y="30"/>
                    </a:lnTo>
                    <a:lnTo>
                      <a:pt x="167" y="22"/>
                    </a:lnTo>
                    <a:lnTo>
                      <a:pt x="177" y="12"/>
                    </a:lnTo>
                    <a:lnTo>
                      <a:pt x="191" y="6"/>
                    </a:lnTo>
                    <a:lnTo>
                      <a:pt x="209" y="8"/>
                    </a:lnTo>
                    <a:lnTo>
                      <a:pt x="223" y="16"/>
                    </a:lnTo>
                    <a:lnTo>
                      <a:pt x="237" y="22"/>
                    </a:lnTo>
                    <a:lnTo>
                      <a:pt x="249" y="24"/>
                    </a:lnTo>
                    <a:lnTo>
                      <a:pt x="249" y="44"/>
                    </a:lnTo>
                    <a:lnTo>
                      <a:pt x="243" y="48"/>
                    </a:lnTo>
                    <a:lnTo>
                      <a:pt x="245" y="60"/>
                    </a:lnTo>
                    <a:lnTo>
                      <a:pt x="249" y="62"/>
                    </a:lnTo>
                    <a:lnTo>
                      <a:pt x="249" y="188"/>
                    </a:lnTo>
                    <a:lnTo>
                      <a:pt x="249" y="222"/>
                    </a:lnTo>
                    <a:lnTo>
                      <a:pt x="231" y="222"/>
                    </a:lnTo>
                    <a:lnTo>
                      <a:pt x="97" y="168"/>
                    </a:lnTo>
                    <a:lnTo>
                      <a:pt x="91" y="174"/>
                    </a:lnTo>
                    <a:lnTo>
                      <a:pt x="79" y="180"/>
                    </a:lnTo>
                    <a:lnTo>
                      <a:pt x="69" y="172"/>
                    </a:lnTo>
                    <a:lnTo>
                      <a:pt x="59" y="168"/>
                    </a:lnTo>
                    <a:lnTo>
                      <a:pt x="43" y="164"/>
                    </a:lnTo>
                    <a:lnTo>
                      <a:pt x="37" y="158"/>
                    </a:lnTo>
                    <a:lnTo>
                      <a:pt x="33" y="150"/>
                    </a:lnTo>
                    <a:lnTo>
                      <a:pt x="14" y="148"/>
                    </a:lnTo>
                    <a:lnTo>
                      <a:pt x="8" y="136"/>
                    </a:lnTo>
                    <a:lnTo>
                      <a:pt x="4" y="126"/>
                    </a:lnTo>
                    <a:lnTo>
                      <a:pt x="0" y="116"/>
                    </a:lnTo>
                    <a:lnTo>
                      <a:pt x="8" y="112"/>
                    </a:lnTo>
                    <a:lnTo>
                      <a:pt x="8" y="66"/>
                    </a:lnTo>
                    <a:lnTo>
                      <a:pt x="4" y="48"/>
                    </a:lnTo>
                    <a:lnTo>
                      <a:pt x="12" y="42"/>
                    </a:lnTo>
                    <a:lnTo>
                      <a:pt x="12" y="26"/>
                    </a:lnTo>
                    <a:lnTo>
                      <a:pt x="33" y="12"/>
                    </a:lnTo>
                    <a:lnTo>
                      <a:pt x="35" y="10"/>
                    </a:lnTo>
                    <a:lnTo>
                      <a:pt x="35"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7" name="Freeform 98"/>
              <p:cNvSpPr>
                <a:spLocks/>
              </p:cNvSpPr>
              <p:nvPr/>
            </p:nvSpPr>
            <p:spPr bwMode="auto">
              <a:xfrm>
                <a:off x="5979770" y="2974040"/>
                <a:ext cx="119457" cy="234864"/>
              </a:xfrm>
              <a:custGeom>
                <a:avLst/>
                <a:gdLst/>
                <a:ahLst/>
                <a:cxnLst>
                  <a:cxn ang="0">
                    <a:pos x="16" y="6"/>
                  </a:cxn>
                  <a:cxn ang="0">
                    <a:pos x="30" y="0"/>
                  </a:cxn>
                  <a:cxn ang="0">
                    <a:pos x="38" y="0"/>
                  </a:cxn>
                  <a:cxn ang="0">
                    <a:pos x="42" y="8"/>
                  </a:cxn>
                  <a:cxn ang="0">
                    <a:pos x="48" y="10"/>
                  </a:cxn>
                  <a:cxn ang="0">
                    <a:pos x="54" y="6"/>
                  </a:cxn>
                  <a:cxn ang="0">
                    <a:pos x="58" y="8"/>
                  </a:cxn>
                  <a:cxn ang="0">
                    <a:pos x="56" y="14"/>
                  </a:cxn>
                  <a:cxn ang="0">
                    <a:pos x="50" y="16"/>
                  </a:cxn>
                  <a:cxn ang="0">
                    <a:pos x="46" y="24"/>
                  </a:cxn>
                  <a:cxn ang="0">
                    <a:pos x="50" y="28"/>
                  </a:cxn>
                  <a:cxn ang="0">
                    <a:pos x="58" y="32"/>
                  </a:cxn>
                  <a:cxn ang="0">
                    <a:pos x="58" y="38"/>
                  </a:cxn>
                  <a:cxn ang="0">
                    <a:pos x="52" y="44"/>
                  </a:cxn>
                  <a:cxn ang="0">
                    <a:pos x="46" y="46"/>
                  </a:cxn>
                  <a:cxn ang="0">
                    <a:pos x="40" y="54"/>
                  </a:cxn>
                  <a:cxn ang="0">
                    <a:pos x="44" y="64"/>
                  </a:cxn>
                  <a:cxn ang="0">
                    <a:pos x="54" y="64"/>
                  </a:cxn>
                  <a:cxn ang="0">
                    <a:pos x="58" y="70"/>
                  </a:cxn>
                  <a:cxn ang="0">
                    <a:pos x="65" y="74"/>
                  </a:cxn>
                  <a:cxn ang="0">
                    <a:pos x="65" y="84"/>
                  </a:cxn>
                  <a:cxn ang="0">
                    <a:pos x="42" y="100"/>
                  </a:cxn>
                  <a:cxn ang="0">
                    <a:pos x="42" y="116"/>
                  </a:cxn>
                  <a:cxn ang="0">
                    <a:pos x="34" y="122"/>
                  </a:cxn>
                  <a:cxn ang="0">
                    <a:pos x="28" y="120"/>
                  </a:cxn>
                  <a:cxn ang="0">
                    <a:pos x="26" y="108"/>
                  </a:cxn>
                  <a:cxn ang="0">
                    <a:pos x="24" y="92"/>
                  </a:cxn>
                  <a:cxn ang="0">
                    <a:pos x="10" y="76"/>
                  </a:cxn>
                  <a:cxn ang="0">
                    <a:pos x="0" y="64"/>
                  </a:cxn>
                  <a:cxn ang="0">
                    <a:pos x="0" y="56"/>
                  </a:cxn>
                  <a:cxn ang="0">
                    <a:pos x="12" y="46"/>
                  </a:cxn>
                  <a:cxn ang="0">
                    <a:pos x="12" y="10"/>
                  </a:cxn>
                  <a:cxn ang="0">
                    <a:pos x="16" y="6"/>
                  </a:cxn>
                </a:cxnLst>
                <a:rect l="0" t="0" r="r" b="b"/>
                <a:pathLst>
                  <a:path w="65" h="122">
                    <a:moveTo>
                      <a:pt x="16" y="6"/>
                    </a:moveTo>
                    <a:lnTo>
                      <a:pt x="30" y="0"/>
                    </a:lnTo>
                    <a:lnTo>
                      <a:pt x="38" y="0"/>
                    </a:lnTo>
                    <a:lnTo>
                      <a:pt x="42" y="8"/>
                    </a:lnTo>
                    <a:lnTo>
                      <a:pt x="48" y="10"/>
                    </a:lnTo>
                    <a:lnTo>
                      <a:pt x="54" y="6"/>
                    </a:lnTo>
                    <a:lnTo>
                      <a:pt x="58" y="8"/>
                    </a:lnTo>
                    <a:lnTo>
                      <a:pt x="56" y="14"/>
                    </a:lnTo>
                    <a:lnTo>
                      <a:pt x="50" y="16"/>
                    </a:lnTo>
                    <a:lnTo>
                      <a:pt x="46" y="24"/>
                    </a:lnTo>
                    <a:lnTo>
                      <a:pt x="50" y="28"/>
                    </a:lnTo>
                    <a:lnTo>
                      <a:pt x="58" y="32"/>
                    </a:lnTo>
                    <a:lnTo>
                      <a:pt x="58" y="38"/>
                    </a:lnTo>
                    <a:lnTo>
                      <a:pt x="52" y="44"/>
                    </a:lnTo>
                    <a:lnTo>
                      <a:pt x="46" y="46"/>
                    </a:lnTo>
                    <a:lnTo>
                      <a:pt x="40" y="54"/>
                    </a:lnTo>
                    <a:lnTo>
                      <a:pt x="44" y="64"/>
                    </a:lnTo>
                    <a:lnTo>
                      <a:pt x="54" y="64"/>
                    </a:lnTo>
                    <a:lnTo>
                      <a:pt x="58" y="70"/>
                    </a:lnTo>
                    <a:lnTo>
                      <a:pt x="65" y="74"/>
                    </a:lnTo>
                    <a:lnTo>
                      <a:pt x="65" y="84"/>
                    </a:lnTo>
                    <a:lnTo>
                      <a:pt x="42" y="100"/>
                    </a:lnTo>
                    <a:lnTo>
                      <a:pt x="42" y="116"/>
                    </a:lnTo>
                    <a:lnTo>
                      <a:pt x="34" y="122"/>
                    </a:lnTo>
                    <a:lnTo>
                      <a:pt x="28" y="120"/>
                    </a:lnTo>
                    <a:lnTo>
                      <a:pt x="26" y="108"/>
                    </a:lnTo>
                    <a:lnTo>
                      <a:pt x="24" y="92"/>
                    </a:lnTo>
                    <a:lnTo>
                      <a:pt x="10" y="76"/>
                    </a:lnTo>
                    <a:lnTo>
                      <a:pt x="0" y="64"/>
                    </a:lnTo>
                    <a:lnTo>
                      <a:pt x="0" y="56"/>
                    </a:lnTo>
                    <a:lnTo>
                      <a:pt x="12" y="46"/>
                    </a:lnTo>
                    <a:lnTo>
                      <a:pt x="12" y="10"/>
                    </a:lnTo>
                    <a:lnTo>
                      <a:pt x="1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8" name="Freeform 99"/>
              <p:cNvSpPr>
                <a:spLocks/>
              </p:cNvSpPr>
              <p:nvPr/>
            </p:nvSpPr>
            <p:spPr bwMode="auto">
              <a:xfrm>
                <a:off x="5505585" y="2985591"/>
                <a:ext cx="608315" cy="596788"/>
              </a:xfrm>
              <a:custGeom>
                <a:avLst/>
                <a:gdLst/>
                <a:ahLst/>
                <a:cxnLst>
                  <a:cxn ang="0">
                    <a:pos x="0" y="164"/>
                  </a:cxn>
                  <a:cxn ang="0">
                    <a:pos x="0" y="146"/>
                  </a:cxn>
                  <a:cxn ang="0">
                    <a:pos x="32" y="126"/>
                  </a:cxn>
                  <a:cxn ang="0">
                    <a:pos x="54" y="124"/>
                  </a:cxn>
                  <a:cxn ang="0">
                    <a:pos x="78" y="104"/>
                  </a:cxn>
                  <a:cxn ang="0">
                    <a:pos x="80" y="96"/>
                  </a:cxn>
                  <a:cxn ang="0">
                    <a:pos x="96" y="86"/>
                  </a:cxn>
                  <a:cxn ang="0">
                    <a:pos x="120" y="84"/>
                  </a:cxn>
                  <a:cxn ang="0">
                    <a:pos x="120" y="76"/>
                  </a:cxn>
                  <a:cxn ang="0">
                    <a:pos x="112" y="66"/>
                  </a:cxn>
                  <a:cxn ang="0">
                    <a:pos x="112" y="40"/>
                  </a:cxn>
                  <a:cxn ang="0">
                    <a:pos x="110" y="34"/>
                  </a:cxn>
                  <a:cxn ang="0">
                    <a:pos x="126" y="22"/>
                  </a:cxn>
                  <a:cxn ang="0">
                    <a:pos x="138" y="20"/>
                  </a:cxn>
                  <a:cxn ang="0">
                    <a:pos x="154" y="10"/>
                  </a:cxn>
                  <a:cxn ang="0">
                    <a:pos x="180" y="6"/>
                  </a:cxn>
                  <a:cxn ang="0">
                    <a:pos x="204" y="2"/>
                  </a:cxn>
                  <a:cxn ang="0">
                    <a:pos x="218" y="4"/>
                  </a:cxn>
                  <a:cxn ang="0">
                    <a:pos x="226" y="6"/>
                  </a:cxn>
                  <a:cxn ang="0">
                    <a:pos x="238" y="0"/>
                  </a:cxn>
                  <a:cxn ang="0">
                    <a:pos x="254" y="0"/>
                  </a:cxn>
                  <a:cxn ang="0">
                    <a:pos x="262" y="0"/>
                  </a:cxn>
                  <a:cxn ang="0">
                    <a:pos x="270" y="4"/>
                  </a:cxn>
                  <a:cxn ang="0">
                    <a:pos x="270" y="40"/>
                  </a:cxn>
                  <a:cxn ang="0">
                    <a:pos x="258" y="50"/>
                  </a:cxn>
                  <a:cxn ang="0">
                    <a:pos x="258" y="58"/>
                  </a:cxn>
                  <a:cxn ang="0">
                    <a:pos x="282" y="86"/>
                  </a:cxn>
                  <a:cxn ang="0">
                    <a:pos x="286" y="114"/>
                  </a:cxn>
                  <a:cxn ang="0">
                    <a:pos x="292" y="116"/>
                  </a:cxn>
                  <a:cxn ang="0">
                    <a:pos x="294" y="132"/>
                  </a:cxn>
                  <a:cxn ang="0">
                    <a:pos x="296" y="180"/>
                  </a:cxn>
                  <a:cxn ang="0">
                    <a:pos x="288" y="184"/>
                  </a:cxn>
                  <a:cxn ang="0">
                    <a:pos x="292" y="194"/>
                  </a:cxn>
                  <a:cxn ang="0">
                    <a:pos x="302" y="216"/>
                  </a:cxn>
                  <a:cxn ang="0">
                    <a:pos x="321" y="218"/>
                  </a:cxn>
                  <a:cxn ang="0">
                    <a:pos x="325" y="226"/>
                  </a:cxn>
                  <a:cxn ang="0">
                    <a:pos x="331" y="232"/>
                  </a:cxn>
                  <a:cxn ang="0">
                    <a:pos x="264" y="272"/>
                  </a:cxn>
                  <a:cxn ang="0">
                    <a:pos x="226" y="304"/>
                  </a:cxn>
                  <a:cxn ang="0">
                    <a:pos x="206" y="308"/>
                  </a:cxn>
                  <a:cxn ang="0">
                    <a:pos x="188" y="310"/>
                  </a:cxn>
                  <a:cxn ang="0">
                    <a:pos x="190" y="294"/>
                  </a:cxn>
                  <a:cxn ang="0">
                    <a:pos x="170" y="286"/>
                  </a:cxn>
                  <a:cxn ang="0">
                    <a:pos x="160" y="276"/>
                  </a:cxn>
                  <a:cxn ang="0">
                    <a:pos x="0" y="164"/>
                  </a:cxn>
                </a:cxnLst>
                <a:rect l="0" t="0" r="r" b="b"/>
                <a:pathLst>
                  <a:path w="331" h="310">
                    <a:moveTo>
                      <a:pt x="0" y="164"/>
                    </a:moveTo>
                    <a:lnTo>
                      <a:pt x="0" y="146"/>
                    </a:lnTo>
                    <a:lnTo>
                      <a:pt x="32" y="126"/>
                    </a:lnTo>
                    <a:lnTo>
                      <a:pt x="54" y="124"/>
                    </a:lnTo>
                    <a:lnTo>
                      <a:pt x="78" y="104"/>
                    </a:lnTo>
                    <a:lnTo>
                      <a:pt x="80" y="96"/>
                    </a:lnTo>
                    <a:lnTo>
                      <a:pt x="96" y="86"/>
                    </a:lnTo>
                    <a:lnTo>
                      <a:pt x="120" y="84"/>
                    </a:lnTo>
                    <a:lnTo>
                      <a:pt x="120" y="76"/>
                    </a:lnTo>
                    <a:lnTo>
                      <a:pt x="112" y="66"/>
                    </a:lnTo>
                    <a:lnTo>
                      <a:pt x="112" y="40"/>
                    </a:lnTo>
                    <a:lnTo>
                      <a:pt x="110" y="34"/>
                    </a:lnTo>
                    <a:lnTo>
                      <a:pt x="126" y="22"/>
                    </a:lnTo>
                    <a:lnTo>
                      <a:pt x="138" y="20"/>
                    </a:lnTo>
                    <a:lnTo>
                      <a:pt x="154" y="10"/>
                    </a:lnTo>
                    <a:lnTo>
                      <a:pt x="180" y="6"/>
                    </a:lnTo>
                    <a:lnTo>
                      <a:pt x="204" y="2"/>
                    </a:lnTo>
                    <a:lnTo>
                      <a:pt x="218" y="4"/>
                    </a:lnTo>
                    <a:lnTo>
                      <a:pt x="226" y="6"/>
                    </a:lnTo>
                    <a:lnTo>
                      <a:pt x="238" y="0"/>
                    </a:lnTo>
                    <a:lnTo>
                      <a:pt x="254" y="0"/>
                    </a:lnTo>
                    <a:lnTo>
                      <a:pt x="262" y="0"/>
                    </a:lnTo>
                    <a:lnTo>
                      <a:pt x="270" y="4"/>
                    </a:lnTo>
                    <a:lnTo>
                      <a:pt x="270" y="40"/>
                    </a:lnTo>
                    <a:lnTo>
                      <a:pt x="258" y="50"/>
                    </a:lnTo>
                    <a:lnTo>
                      <a:pt x="258" y="58"/>
                    </a:lnTo>
                    <a:lnTo>
                      <a:pt x="282" y="86"/>
                    </a:lnTo>
                    <a:lnTo>
                      <a:pt x="286" y="114"/>
                    </a:lnTo>
                    <a:lnTo>
                      <a:pt x="292" y="116"/>
                    </a:lnTo>
                    <a:lnTo>
                      <a:pt x="294" y="132"/>
                    </a:lnTo>
                    <a:lnTo>
                      <a:pt x="296" y="180"/>
                    </a:lnTo>
                    <a:lnTo>
                      <a:pt x="288" y="184"/>
                    </a:lnTo>
                    <a:lnTo>
                      <a:pt x="292" y="194"/>
                    </a:lnTo>
                    <a:lnTo>
                      <a:pt x="302" y="216"/>
                    </a:lnTo>
                    <a:lnTo>
                      <a:pt x="321" y="218"/>
                    </a:lnTo>
                    <a:lnTo>
                      <a:pt x="325" y="226"/>
                    </a:lnTo>
                    <a:lnTo>
                      <a:pt x="331" y="232"/>
                    </a:lnTo>
                    <a:lnTo>
                      <a:pt x="264" y="272"/>
                    </a:lnTo>
                    <a:lnTo>
                      <a:pt x="226" y="304"/>
                    </a:lnTo>
                    <a:lnTo>
                      <a:pt x="206" y="308"/>
                    </a:lnTo>
                    <a:lnTo>
                      <a:pt x="188" y="310"/>
                    </a:lnTo>
                    <a:lnTo>
                      <a:pt x="190" y="294"/>
                    </a:lnTo>
                    <a:lnTo>
                      <a:pt x="170" y="286"/>
                    </a:lnTo>
                    <a:lnTo>
                      <a:pt x="160" y="276"/>
                    </a:lnTo>
                    <a:lnTo>
                      <a:pt x="0" y="16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19" name="Freeform 100"/>
              <p:cNvSpPr>
                <a:spLocks/>
              </p:cNvSpPr>
              <p:nvPr/>
            </p:nvSpPr>
            <p:spPr bwMode="auto">
              <a:xfrm>
                <a:off x="5380611" y="3024114"/>
                <a:ext cx="345510" cy="277219"/>
              </a:xfrm>
              <a:custGeom>
                <a:avLst/>
                <a:gdLst/>
                <a:ahLst/>
                <a:cxnLst>
                  <a:cxn ang="0">
                    <a:pos x="68" y="144"/>
                  </a:cxn>
                  <a:cxn ang="0">
                    <a:pos x="0" y="144"/>
                  </a:cxn>
                  <a:cxn ang="0">
                    <a:pos x="10" y="138"/>
                  </a:cxn>
                  <a:cxn ang="0">
                    <a:pos x="28" y="128"/>
                  </a:cxn>
                  <a:cxn ang="0">
                    <a:pos x="50" y="110"/>
                  </a:cxn>
                  <a:cxn ang="0">
                    <a:pos x="52" y="104"/>
                  </a:cxn>
                  <a:cxn ang="0">
                    <a:pos x="52" y="68"/>
                  </a:cxn>
                  <a:cxn ang="0">
                    <a:pos x="62" y="56"/>
                  </a:cxn>
                  <a:cxn ang="0">
                    <a:pos x="74" y="44"/>
                  </a:cxn>
                  <a:cxn ang="0">
                    <a:pos x="88" y="40"/>
                  </a:cxn>
                  <a:cxn ang="0">
                    <a:pos x="102" y="30"/>
                  </a:cxn>
                  <a:cxn ang="0">
                    <a:pos x="108" y="14"/>
                  </a:cxn>
                  <a:cxn ang="0">
                    <a:pos x="112" y="4"/>
                  </a:cxn>
                  <a:cxn ang="0">
                    <a:pos x="116" y="0"/>
                  </a:cxn>
                  <a:cxn ang="0">
                    <a:pos x="122" y="0"/>
                  </a:cxn>
                  <a:cxn ang="0">
                    <a:pos x="126" y="8"/>
                  </a:cxn>
                  <a:cxn ang="0">
                    <a:pos x="132" y="12"/>
                  </a:cxn>
                  <a:cxn ang="0">
                    <a:pos x="154" y="10"/>
                  </a:cxn>
                  <a:cxn ang="0">
                    <a:pos x="164" y="10"/>
                  </a:cxn>
                  <a:cxn ang="0">
                    <a:pos x="168" y="14"/>
                  </a:cxn>
                  <a:cxn ang="0">
                    <a:pos x="178" y="14"/>
                  </a:cxn>
                  <a:cxn ang="0">
                    <a:pos x="180" y="20"/>
                  </a:cxn>
                  <a:cxn ang="0">
                    <a:pos x="180" y="46"/>
                  </a:cxn>
                  <a:cxn ang="0">
                    <a:pos x="188" y="56"/>
                  </a:cxn>
                  <a:cxn ang="0">
                    <a:pos x="188" y="64"/>
                  </a:cxn>
                  <a:cxn ang="0">
                    <a:pos x="164" y="66"/>
                  </a:cxn>
                  <a:cxn ang="0">
                    <a:pos x="148" y="76"/>
                  </a:cxn>
                  <a:cxn ang="0">
                    <a:pos x="146" y="84"/>
                  </a:cxn>
                  <a:cxn ang="0">
                    <a:pos x="122" y="104"/>
                  </a:cxn>
                  <a:cxn ang="0">
                    <a:pos x="100" y="106"/>
                  </a:cxn>
                  <a:cxn ang="0">
                    <a:pos x="68" y="126"/>
                  </a:cxn>
                  <a:cxn ang="0">
                    <a:pos x="68" y="144"/>
                  </a:cxn>
                </a:cxnLst>
                <a:rect l="0" t="0" r="r" b="b"/>
                <a:pathLst>
                  <a:path w="188" h="144">
                    <a:moveTo>
                      <a:pt x="68" y="144"/>
                    </a:moveTo>
                    <a:lnTo>
                      <a:pt x="0" y="144"/>
                    </a:lnTo>
                    <a:lnTo>
                      <a:pt x="10" y="138"/>
                    </a:lnTo>
                    <a:lnTo>
                      <a:pt x="28" y="128"/>
                    </a:lnTo>
                    <a:lnTo>
                      <a:pt x="50" y="110"/>
                    </a:lnTo>
                    <a:lnTo>
                      <a:pt x="52" y="104"/>
                    </a:lnTo>
                    <a:lnTo>
                      <a:pt x="52" y="68"/>
                    </a:lnTo>
                    <a:lnTo>
                      <a:pt x="62" y="56"/>
                    </a:lnTo>
                    <a:lnTo>
                      <a:pt x="74" y="44"/>
                    </a:lnTo>
                    <a:lnTo>
                      <a:pt x="88" y="40"/>
                    </a:lnTo>
                    <a:lnTo>
                      <a:pt x="102" y="30"/>
                    </a:lnTo>
                    <a:lnTo>
                      <a:pt x="108" y="14"/>
                    </a:lnTo>
                    <a:lnTo>
                      <a:pt x="112" y="4"/>
                    </a:lnTo>
                    <a:lnTo>
                      <a:pt x="116" y="0"/>
                    </a:lnTo>
                    <a:lnTo>
                      <a:pt x="122" y="0"/>
                    </a:lnTo>
                    <a:lnTo>
                      <a:pt x="126" y="8"/>
                    </a:lnTo>
                    <a:lnTo>
                      <a:pt x="132" y="12"/>
                    </a:lnTo>
                    <a:lnTo>
                      <a:pt x="154" y="10"/>
                    </a:lnTo>
                    <a:lnTo>
                      <a:pt x="164" y="10"/>
                    </a:lnTo>
                    <a:lnTo>
                      <a:pt x="168" y="14"/>
                    </a:lnTo>
                    <a:lnTo>
                      <a:pt x="178" y="14"/>
                    </a:lnTo>
                    <a:lnTo>
                      <a:pt x="180" y="20"/>
                    </a:lnTo>
                    <a:lnTo>
                      <a:pt x="180" y="46"/>
                    </a:lnTo>
                    <a:lnTo>
                      <a:pt x="188" y="56"/>
                    </a:lnTo>
                    <a:lnTo>
                      <a:pt x="188" y="64"/>
                    </a:lnTo>
                    <a:lnTo>
                      <a:pt x="164" y="66"/>
                    </a:lnTo>
                    <a:lnTo>
                      <a:pt x="148" y="76"/>
                    </a:lnTo>
                    <a:lnTo>
                      <a:pt x="146" y="84"/>
                    </a:lnTo>
                    <a:lnTo>
                      <a:pt x="122" y="104"/>
                    </a:lnTo>
                    <a:lnTo>
                      <a:pt x="100" y="106"/>
                    </a:lnTo>
                    <a:lnTo>
                      <a:pt x="68" y="126"/>
                    </a:lnTo>
                    <a:lnTo>
                      <a:pt x="68" y="14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0" name="Freeform 101"/>
              <p:cNvSpPr>
                <a:spLocks/>
              </p:cNvSpPr>
              <p:nvPr/>
            </p:nvSpPr>
            <p:spPr bwMode="auto">
              <a:xfrm>
                <a:off x="5263023" y="3301306"/>
                <a:ext cx="242591" cy="204064"/>
              </a:xfrm>
              <a:custGeom>
                <a:avLst/>
                <a:gdLst/>
                <a:ahLst/>
                <a:cxnLst>
                  <a:cxn ang="0">
                    <a:pos x="0" y="106"/>
                  </a:cxn>
                  <a:cxn ang="0">
                    <a:pos x="4" y="94"/>
                  </a:cxn>
                  <a:cxn ang="0">
                    <a:pos x="14" y="78"/>
                  </a:cxn>
                  <a:cxn ang="0">
                    <a:pos x="20" y="62"/>
                  </a:cxn>
                  <a:cxn ang="0">
                    <a:pos x="30" y="54"/>
                  </a:cxn>
                  <a:cxn ang="0">
                    <a:pos x="36" y="38"/>
                  </a:cxn>
                  <a:cxn ang="0">
                    <a:pos x="46" y="24"/>
                  </a:cxn>
                  <a:cxn ang="0">
                    <a:pos x="52" y="18"/>
                  </a:cxn>
                  <a:cxn ang="0">
                    <a:pos x="60" y="8"/>
                  </a:cxn>
                  <a:cxn ang="0">
                    <a:pos x="64" y="0"/>
                  </a:cxn>
                  <a:cxn ang="0">
                    <a:pos x="132" y="0"/>
                  </a:cxn>
                  <a:cxn ang="0">
                    <a:pos x="132" y="28"/>
                  </a:cxn>
                  <a:cxn ang="0">
                    <a:pos x="82" y="28"/>
                  </a:cxn>
                  <a:cxn ang="0">
                    <a:pos x="82" y="70"/>
                  </a:cxn>
                  <a:cxn ang="0">
                    <a:pos x="72" y="70"/>
                  </a:cxn>
                  <a:cxn ang="0">
                    <a:pos x="64" y="74"/>
                  </a:cxn>
                  <a:cxn ang="0">
                    <a:pos x="64" y="82"/>
                  </a:cxn>
                  <a:cxn ang="0">
                    <a:pos x="64" y="106"/>
                  </a:cxn>
                  <a:cxn ang="0">
                    <a:pos x="0" y="106"/>
                  </a:cxn>
                </a:cxnLst>
                <a:rect l="0" t="0" r="r" b="b"/>
                <a:pathLst>
                  <a:path w="132" h="106">
                    <a:moveTo>
                      <a:pt x="0" y="106"/>
                    </a:moveTo>
                    <a:lnTo>
                      <a:pt x="4" y="94"/>
                    </a:lnTo>
                    <a:lnTo>
                      <a:pt x="14" y="78"/>
                    </a:lnTo>
                    <a:lnTo>
                      <a:pt x="20" y="62"/>
                    </a:lnTo>
                    <a:lnTo>
                      <a:pt x="30" y="54"/>
                    </a:lnTo>
                    <a:lnTo>
                      <a:pt x="36" y="38"/>
                    </a:lnTo>
                    <a:lnTo>
                      <a:pt x="46" y="24"/>
                    </a:lnTo>
                    <a:lnTo>
                      <a:pt x="52" y="18"/>
                    </a:lnTo>
                    <a:lnTo>
                      <a:pt x="60" y="8"/>
                    </a:lnTo>
                    <a:lnTo>
                      <a:pt x="64" y="0"/>
                    </a:lnTo>
                    <a:lnTo>
                      <a:pt x="132" y="0"/>
                    </a:lnTo>
                    <a:lnTo>
                      <a:pt x="132" y="28"/>
                    </a:lnTo>
                    <a:lnTo>
                      <a:pt x="82" y="28"/>
                    </a:lnTo>
                    <a:lnTo>
                      <a:pt x="82" y="70"/>
                    </a:lnTo>
                    <a:lnTo>
                      <a:pt x="72" y="70"/>
                    </a:lnTo>
                    <a:lnTo>
                      <a:pt x="64" y="74"/>
                    </a:lnTo>
                    <a:lnTo>
                      <a:pt x="64" y="82"/>
                    </a:lnTo>
                    <a:lnTo>
                      <a:pt x="64" y="106"/>
                    </a:lnTo>
                    <a:lnTo>
                      <a:pt x="0" y="10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1" name="Freeform 102"/>
              <p:cNvSpPr>
                <a:spLocks/>
              </p:cNvSpPr>
              <p:nvPr/>
            </p:nvSpPr>
            <p:spPr bwMode="auto">
              <a:xfrm>
                <a:off x="5277696" y="3774891"/>
                <a:ext cx="88214" cy="53903"/>
              </a:xfrm>
              <a:custGeom>
                <a:avLst/>
                <a:gdLst/>
                <a:ahLst/>
                <a:cxnLst>
                  <a:cxn ang="0">
                    <a:pos x="0" y="6"/>
                  </a:cxn>
                  <a:cxn ang="0">
                    <a:pos x="18" y="4"/>
                  </a:cxn>
                  <a:cxn ang="0">
                    <a:pos x="22" y="0"/>
                  </a:cxn>
                  <a:cxn ang="0">
                    <a:pos x="48" y="0"/>
                  </a:cxn>
                  <a:cxn ang="0">
                    <a:pos x="44" y="10"/>
                  </a:cxn>
                  <a:cxn ang="0">
                    <a:pos x="42" y="16"/>
                  </a:cxn>
                  <a:cxn ang="0">
                    <a:pos x="30" y="20"/>
                  </a:cxn>
                  <a:cxn ang="0">
                    <a:pos x="22" y="28"/>
                  </a:cxn>
                  <a:cxn ang="0">
                    <a:pos x="16" y="22"/>
                  </a:cxn>
                  <a:cxn ang="0">
                    <a:pos x="8" y="14"/>
                  </a:cxn>
                  <a:cxn ang="0">
                    <a:pos x="6" y="12"/>
                  </a:cxn>
                  <a:cxn ang="0">
                    <a:pos x="0" y="6"/>
                  </a:cxn>
                </a:cxnLst>
                <a:rect l="0" t="0" r="r" b="b"/>
                <a:pathLst>
                  <a:path w="48" h="28">
                    <a:moveTo>
                      <a:pt x="0" y="6"/>
                    </a:moveTo>
                    <a:lnTo>
                      <a:pt x="18" y="4"/>
                    </a:lnTo>
                    <a:lnTo>
                      <a:pt x="22" y="0"/>
                    </a:lnTo>
                    <a:lnTo>
                      <a:pt x="48" y="0"/>
                    </a:lnTo>
                    <a:lnTo>
                      <a:pt x="44" y="10"/>
                    </a:lnTo>
                    <a:lnTo>
                      <a:pt x="42" y="16"/>
                    </a:lnTo>
                    <a:lnTo>
                      <a:pt x="30" y="20"/>
                    </a:lnTo>
                    <a:lnTo>
                      <a:pt x="22" y="28"/>
                    </a:lnTo>
                    <a:lnTo>
                      <a:pt x="16" y="22"/>
                    </a:lnTo>
                    <a:lnTo>
                      <a:pt x="8" y="14"/>
                    </a:lnTo>
                    <a:lnTo>
                      <a:pt x="6" y="12"/>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2" name="Freeform 103"/>
              <p:cNvSpPr>
                <a:spLocks/>
              </p:cNvSpPr>
              <p:nvPr/>
            </p:nvSpPr>
            <p:spPr bwMode="auto">
              <a:xfrm>
                <a:off x="5376945" y="3859596"/>
                <a:ext cx="80864" cy="92407"/>
              </a:xfrm>
              <a:custGeom>
                <a:avLst/>
                <a:gdLst/>
                <a:ahLst/>
                <a:cxnLst>
                  <a:cxn ang="0">
                    <a:pos x="0" y="16"/>
                  </a:cxn>
                  <a:cxn ang="0">
                    <a:pos x="8" y="8"/>
                  </a:cxn>
                  <a:cxn ang="0">
                    <a:pos x="16" y="2"/>
                  </a:cxn>
                  <a:cxn ang="0">
                    <a:pos x="30" y="0"/>
                  </a:cxn>
                  <a:cxn ang="0">
                    <a:pos x="38" y="8"/>
                  </a:cxn>
                  <a:cxn ang="0">
                    <a:pos x="44" y="16"/>
                  </a:cxn>
                  <a:cxn ang="0">
                    <a:pos x="42" y="24"/>
                  </a:cxn>
                  <a:cxn ang="0">
                    <a:pos x="40" y="32"/>
                  </a:cxn>
                  <a:cxn ang="0">
                    <a:pos x="34" y="40"/>
                  </a:cxn>
                  <a:cxn ang="0">
                    <a:pos x="24" y="48"/>
                  </a:cxn>
                  <a:cxn ang="0">
                    <a:pos x="16" y="44"/>
                  </a:cxn>
                  <a:cxn ang="0">
                    <a:pos x="4" y="32"/>
                  </a:cxn>
                  <a:cxn ang="0">
                    <a:pos x="0" y="24"/>
                  </a:cxn>
                  <a:cxn ang="0">
                    <a:pos x="0" y="16"/>
                  </a:cxn>
                </a:cxnLst>
                <a:rect l="0" t="0" r="r" b="b"/>
                <a:pathLst>
                  <a:path w="44" h="48">
                    <a:moveTo>
                      <a:pt x="0" y="16"/>
                    </a:moveTo>
                    <a:lnTo>
                      <a:pt x="8" y="8"/>
                    </a:lnTo>
                    <a:lnTo>
                      <a:pt x="16" y="2"/>
                    </a:lnTo>
                    <a:lnTo>
                      <a:pt x="30" y="0"/>
                    </a:lnTo>
                    <a:lnTo>
                      <a:pt x="38" y="8"/>
                    </a:lnTo>
                    <a:lnTo>
                      <a:pt x="44" y="16"/>
                    </a:lnTo>
                    <a:lnTo>
                      <a:pt x="42" y="24"/>
                    </a:lnTo>
                    <a:lnTo>
                      <a:pt x="40" y="32"/>
                    </a:lnTo>
                    <a:lnTo>
                      <a:pt x="34" y="40"/>
                    </a:lnTo>
                    <a:lnTo>
                      <a:pt x="24" y="48"/>
                    </a:lnTo>
                    <a:lnTo>
                      <a:pt x="16" y="44"/>
                    </a:lnTo>
                    <a:lnTo>
                      <a:pt x="4" y="32"/>
                    </a:lnTo>
                    <a:lnTo>
                      <a:pt x="0" y="24"/>
                    </a:lnTo>
                    <a:lnTo>
                      <a:pt x="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3" name="Freeform 104"/>
              <p:cNvSpPr>
                <a:spLocks/>
              </p:cNvSpPr>
              <p:nvPr/>
            </p:nvSpPr>
            <p:spPr bwMode="auto">
              <a:xfrm>
                <a:off x="5262992" y="3301324"/>
                <a:ext cx="363886" cy="411976"/>
              </a:xfrm>
              <a:custGeom>
                <a:avLst/>
                <a:gdLst/>
                <a:ahLst/>
                <a:cxnLst>
                  <a:cxn ang="0">
                    <a:pos x="0" y="106"/>
                  </a:cxn>
                  <a:cxn ang="0">
                    <a:pos x="64" y="106"/>
                  </a:cxn>
                  <a:cxn ang="0">
                    <a:pos x="64" y="82"/>
                  </a:cxn>
                  <a:cxn ang="0">
                    <a:pos x="64" y="74"/>
                  </a:cxn>
                  <a:cxn ang="0">
                    <a:pos x="68" y="72"/>
                  </a:cxn>
                  <a:cxn ang="0">
                    <a:pos x="72" y="70"/>
                  </a:cxn>
                  <a:cxn ang="0">
                    <a:pos x="82" y="70"/>
                  </a:cxn>
                  <a:cxn ang="0">
                    <a:pos x="82" y="28"/>
                  </a:cxn>
                  <a:cxn ang="0">
                    <a:pos x="132" y="28"/>
                  </a:cxn>
                  <a:cxn ang="0">
                    <a:pos x="132" y="0"/>
                  </a:cxn>
                  <a:cxn ang="0">
                    <a:pos x="198" y="48"/>
                  </a:cxn>
                  <a:cxn ang="0">
                    <a:pos x="168" y="48"/>
                  </a:cxn>
                  <a:cxn ang="0">
                    <a:pos x="180" y="184"/>
                  </a:cxn>
                  <a:cxn ang="0">
                    <a:pos x="186" y="192"/>
                  </a:cxn>
                  <a:cxn ang="0">
                    <a:pos x="184" y="202"/>
                  </a:cxn>
                  <a:cxn ang="0">
                    <a:pos x="84" y="200"/>
                  </a:cxn>
                  <a:cxn ang="0">
                    <a:pos x="78" y="214"/>
                  </a:cxn>
                  <a:cxn ang="0">
                    <a:pos x="68" y="206"/>
                  </a:cxn>
                  <a:cxn ang="0">
                    <a:pos x="60" y="194"/>
                  </a:cxn>
                  <a:cxn ang="0">
                    <a:pos x="52" y="188"/>
                  </a:cxn>
                  <a:cxn ang="0">
                    <a:pos x="40" y="182"/>
                  </a:cxn>
                  <a:cxn ang="0">
                    <a:pos x="26" y="182"/>
                  </a:cxn>
                  <a:cxn ang="0">
                    <a:pos x="12" y="184"/>
                  </a:cxn>
                  <a:cxn ang="0">
                    <a:pos x="12" y="172"/>
                  </a:cxn>
                  <a:cxn ang="0">
                    <a:pos x="18" y="152"/>
                  </a:cxn>
                  <a:cxn ang="0">
                    <a:pos x="12" y="144"/>
                  </a:cxn>
                  <a:cxn ang="0">
                    <a:pos x="8" y="138"/>
                  </a:cxn>
                  <a:cxn ang="0">
                    <a:pos x="12" y="130"/>
                  </a:cxn>
                  <a:cxn ang="0">
                    <a:pos x="12" y="122"/>
                  </a:cxn>
                  <a:cxn ang="0">
                    <a:pos x="8" y="116"/>
                  </a:cxn>
                  <a:cxn ang="0">
                    <a:pos x="0" y="112"/>
                  </a:cxn>
                  <a:cxn ang="0">
                    <a:pos x="0" y="106"/>
                  </a:cxn>
                </a:cxnLst>
                <a:rect l="0" t="0" r="r" b="b"/>
                <a:pathLst>
                  <a:path w="198" h="214">
                    <a:moveTo>
                      <a:pt x="0" y="106"/>
                    </a:moveTo>
                    <a:lnTo>
                      <a:pt x="64" y="106"/>
                    </a:lnTo>
                    <a:lnTo>
                      <a:pt x="64" y="82"/>
                    </a:lnTo>
                    <a:lnTo>
                      <a:pt x="64" y="74"/>
                    </a:lnTo>
                    <a:lnTo>
                      <a:pt x="68" y="72"/>
                    </a:lnTo>
                    <a:lnTo>
                      <a:pt x="72" y="70"/>
                    </a:lnTo>
                    <a:lnTo>
                      <a:pt x="82" y="70"/>
                    </a:lnTo>
                    <a:lnTo>
                      <a:pt x="82" y="28"/>
                    </a:lnTo>
                    <a:lnTo>
                      <a:pt x="132" y="28"/>
                    </a:lnTo>
                    <a:lnTo>
                      <a:pt x="132" y="0"/>
                    </a:lnTo>
                    <a:lnTo>
                      <a:pt x="198" y="48"/>
                    </a:lnTo>
                    <a:lnTo>
                      <a:pt x="168" y="48"/>
                    </a:lnTo>
                    <a:lnTo>
                      <a:pt x="180" y="184"/>
                    </a:lnTo>
                    <a:lnTo>
                      <a:pt x="186" y="192"/>
                    </a:lnTo>
                    <a:lnTo>
                      <a:pt x="184" y="202"/>
                    </a:lnTo>
                    <a:lnTo>
                      <a:pt x="84" y="200"/>
                    </a:lnTo>
                    <a:lnTo>
                      <a:pt x="78" y="214"/>
                    </a:lnTo>
                    <a:lnTo>
                      <a:pt x="68" y="206"/>
                    </a:lnTo>
                    <a:lnTo>
                      <a:pt x="60" y="194"/>
                    </a:lnTo>
                    <a:lnTo>
                      <a:pt x="52" y="188"/>
                    </a:lnTo>
                    <a:lnTo>
                      <a:pt x="40" y="182"/>
                    </a:lnTo>
                    <a:lnTo>
                      <a:pt x="26" y="182"/>
                    </a:lnTo>
                    <a:lnTo>
                      <a:pt x="12" y="184"/>
                    </a:lnTo>
                    <a:lnTo>
                      <a:pt x="12" y="172"/>
                    </a:lnTo>
                    <a:lnTo>
                      <a:pt x="18" y="152"/>
                    </a:lnTo>
                    <a:lnTo>
                      <a:pt x="12" y="144"/>
                    </a:lnTo>
                    <a:lnTo>
                      <a:pt x="8" y="138"/>
                    </a:lnTo>
                    <a:lnTo>
                      <a:pt x="12" y="130"/>
                    </a:lnTo>
                    <a:lnTo>
                      <a:pt x="12" y="122"/>
                    </a:lnTo>
                    <a:lnTo>
                      <a:pt x="8" y="116"/>
                    </a:lnTo>
                    <a:lnTo>
                      <a:pt x="0" y="112"/>
                    </a:lnTo>
                    <a:lnTo>
                      <a:pt x="0" y="10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4" name="Freeform 105"/>
              <p:cNvSpPr>
                <a:spLocks/>
              </p:cNvSpPr>
              <p:nvPr/>
            </p:nvSpPr>
            <p:spPr bwMode="auto">
              <a:xfrm>
                <a:off x="5318127" y="3774887"/>
                <a:ext cx="213186" cy="169412"/>
              </a:xfrm>
              <a:custGeom>
                <a:avLst/>
                <a:gdLst/>
                <a:ahLst/>
                <a:cxnLst>
                  <a:cxn ang="0">
                    <a:pos x="60" y="6"/>
                  </a:cxn>
                  <a:cxn ang="0">
                    <a:pos x="60" y="8"/>
                  </a:cxn>
                  <a:cxn ang="0">
                    <a:pos x="72" y="12"/>
                  </a:cxn>
                  <a:cxn ang="0">
                    <a:pos x="84" y="8"/>
                  </a:cxn>
                  <a:cxn ang="0">
                    <a:pos x="98" y="6"/>
                  </a:cxn>
                  <a:cxn ang="0">
                    <a:pos x="100" y="14"/>
                  </a:cxn>
                  <a:cxn ang="0">
                    <a:pos x="106" y="24"/>
                  </a:cxn>
                  <a:cxn ang="0">
                    <a:pos x="112" y="38"/>
                  </a:cxn>
                  <a:cxn ang="0">
                    <a:pos x="110" y="46"/>
                  </a:cxn>
                  <a:cxn ang="0">
                    <a:pos x="112" y="50"/>
                  </a:cxn>
                  <a:cxn ang="0">
                    <a:pos x="114" y="54"/>
                  </a:cxn>
                  <a:cxn ang="0">
                    <a:pos x="116" y="68"/>
                  </a:cxn>
                  <a:cxn ang="0">
                    <a:pos x="110" y="70"/>
                  </a:cxn>
                  <a:cxn ang="0">
                    <a:pos x="112" y="80"/>
                  </a:cxn>
                  <a:cxn ang="0">
                    <a:pos x="106" y="84"/>
                  </a:cxn>
                  <a:cxn ang="0">
                    <a:pos x="100" y="82"/>
                  </a:cxn>
                  <a:cxn ang="0">
                    <a:pos x="96" y="88"/>
                  </a:cxn>
                  <a:cxn ang="0">
                    <a:pos x="90" y="86"/>
                  </a:cxn>
                  <a:cxn ang="0">
                    <a:pos x="88" y="72"/>
                  </a:cxn>
                  <a:cxn ang="0">
                    <a:pos x="82" y="70"/>
                  </a:cxn>
                  <a:cxn ang="0">
                    <a:pos x="74" y="68"/>
                  </a:cxn>
                  <a:cxn ang="0">
                    <a:pos x="76" y="60"/>
                  </a:cxn>
                  <a:cxn ang="0">
                    <a:pos x="70" y="52"/>
                  </a:cxn>
                  <a:cxn ang="0">
                    <a:pos x="62" y="44"/>
                  </a:cxn>
                  <a:cxn ang="0">
                    <a:pos x="48" y="46"/>
                  </a:cxn>
                  <a:cxn ang="0">
                    <a:pos x="40" y="52"/>
                  </a:cxn>
                  <a:cxn ang="0">
                    <a:pos x="32" y="60"/>
                  </a:cxn>
                  <a:cxn ang="0">
                    <a:pos x="24" y="50"/>
                  </a:cxn>
                  <a:cxn ang="0">
                    <a:pos x="14" y="40"/>
                  </a:cxn>
                  <a:cxn ang="0">
                    <a:pos x="6" y="38"/>
                  </a:cxn>
                  <a:cxn ang="0">
                    <a:pos x="0" y="28"/>
                  </a:cxn>
                  <a:cxn ang="0">
                    <a:pos x="8" y="20"/>
                  </a:cxn>
                  <a:cxn ang="0">
                    <a:pos x="20" y="16"/>
                  </a:cxn>
                  <a:cxn ang="0">
                    <a:pos x="22" y="10"/>
                  </a:cxn>
                  <a:cxn ang="0">
                    <a:pos x="26" y="0"/>
                  </a:cxn>
                  <a:cxn ang="0">
                    <a:pos x="32" y="0"/>
                  </a:cxn>
                  <a:cxn ang="0">
                    <a:pos x="38" y="4"/>
                  </a:cxn>
                  <a:cxn ang="0">
                    <a:pos x="50" y="4"/>
                  </a:cxn>
                  <a:cxn ang="0">
                    <a:pos x="60" y="6"/>
                  </a:cxn>
                </a:cxnLst>
                <a:rect l="0" t="0" r="r" b="b"/>
                <a:pathLst>
                  <a:path w="116" h="88">
                    <a:moveTo>
                      <a:pt x="60" y="6"/>
                    </a:moveTo>
                    <a:lnTo>
                      <a:pt x="60" y="8"/>
                    </a:lnTo>
                    <a:lnTo>
                      <a:pt x="72" y="12"/>
                    </a:lnTo>
                    <a:lnTo>
                      <a:pt x="84" y="8"/>
                    </a:lnTo>
                    <a:lnTo>
                      <a:pt x="98" y="6"/>
                    </a:lnTo>
                    <a:lnTo>
                      <a:pt x="100" y="14"/>
                    </a:lnTo>
                    <a:lnTo>
                      <a:pt x="106" y="24"/>
                    </a:lnTo>
                    <a:lnTo>
                      <a:pt x="112" y="38"/>
                    </a:lnTo>
                    <a:lnTo>
                      <a:pt x="110" y="46"/>
                    </a:lnTo>
                    <a:lnTo>
                      <a:pt x="112" y="50"/>
                    </a:lnTo>
                    <a:lnTo>
                      <a:pt x="114" y="54"/>
                    </a:lnTo>
                    <a:lnTo>
                      <a:pt x="116" y="68"/>
                    </a:lnTo>
                    <a:lnTo>
                      <a:pt x="110" y="70"/>
                    </a:lnTo>
                    <a:lnTo>
                      <a:pt x="112" y="80"/>
                    </a:lnTo>
                    <a:lnTo>
                      <a:pt x="106" y="84"/>
                    </a:lnTo>
                    <a:lnTo>
                      <a:pt x="100" y="82"/>
                    </a:lnTo>
                    <a:lnTo>
                      <a:pt x="96" y="88"/>
                    </a:lnTo>
                    <a:lnTo>
                      <a:pt x="90" y="86"/>
                    </a:lnTo>
                    <a:lnTo>
                      <a:pt x="88" y="72"/>
                    </a:lnTo>
                    <a:lnTo>
                      <a:pt x="82" y="70"/>
                    </a:lnTo>
                    <a:lnTo>
                      <a:pt x="74" y="68"/>
                    </a:lnTo>
                    <a:lnTo>
                      <a:pt x="76" y="60"/>
                    </a:lnTo>
                    <a:lnTo>
                      <a:pt x="70" y="52"/>
                    </a:lnTo>
                    <a:lnTo>
                      <a:pt x="62" y="44"/>
                    </a:lnTo>
                    <a:lnTo>
                      <a:pt x="48" y="46"/>
                    </a:lnTo>
                    <a:lnTo>
                      <a:pt x="40" y="52"/>
                    </a:lnTo>
                    <a:lnTo>
                      <a:pt x="32" y="60"/>
                    </a:lnTo>
                    <a:lnTo>
                      <a:pt x="24" y="50"/>
                    </a:lnTo>
                    <a:lnTo>
                      <a:pt x="14" y="40"/>
                    </a:lnTo>
                    <a:lnTo>
                      <a:pt x="6" y="38"/>
                    </a:lnTo>
                    <a:lnTo>
                      <a:pt x="0" y="28"/>
                    </a:lnTo>
                    <a:lnTo>
                      <a:pt x="8" y="20"/>
                    </a:lnTo>
                    <a:lnTo>
                      <a:pt x="20" y="16"/>
                    </a:lnTo>
                    <a:lnTo>
                      <a:pt x="22" y="10"/>
                    </a:lnTo>
                    <a:lnTo>
                      <a:pt x="26" y="0"/>
                    </a:lnTo>
                    <a:lnTo>
                      <a:pt x="32" y="0"/>
                    </a:lnTo>
                    <a:lnTo>
                      <a:pt x="38" y="4"/>
                    </a:lnTo>
                    <a:lnTo>
                      <a:pt x="50" y="4"/>
                    </a:lnTo>
                    <a:lnTo>
                      <a:pt x="6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5" name="Freeform 106"/>
              <p:cNvSpPr>
                <a:spLocks/>
              </p:cNvSpPr>
              <p:nvPr/>
            </p:nvSpPr>
            <p:spPr bwMode="auto">
              <a:xfrm>
                <a:off x="5421075" y="3905798"/>
                <a:ext cx="121297" cy="127059"/>
              </a:xfrm>
              <a:custGeom>
                <a:avLst/>
                <a:gdLst/>
                <a:ahLst/>
                <a:cxnLst>
                  <a:cxn ang="0">
                    <a:pos x="50" y="16"/>
                  </a:cxn>
                  <a:cxn ang="0">
                    <a:pos x="50" y="26"/>
                  </a:cxn>
                  <a:cxn ang="0">
                    <a:pos x="50" y="34"/>
                  </a:cxn>
                  <a:cxn ang="0">
                    <a:pos x="58" y="36"/>
                  </a:cxn>
                  <a:cxn ang="0">
                    <a:pos x="64" y="40"/>
                  </a:cxn>
                  <a:cxn ang="0">
                    <a:pos x="66" y="46"/>
                  </a:cxn>
                  <a:cxn ang="0">
                    <a:pos x="66" y="54"/>
                  </a:cxn>
                  <a:cxn ang="0">
                    <a:pos x="62" y="66"/>
                  </a:cxn>
                  <a:cxn ang="0">
                    <a:pos x="50" y="62"/>
                  </a:cxn>
                  <a:cxn ang="0">
                    <a:pos x="38" y="54"/>
                  </a:cxn>
                  <a:cxn ang="0">
                    <a:pos x="30" y="44"/>
                  </a:cxn>
                  <a:cxn ang="0">
                    <a:pos x="18" y="36"/>
                  </a:cxn>
                  <a:cxn ang="0">
                    <a:pos x="8" y="32"/>
                  </a:cxn>
                  <a:cxn ang="0">
                    <a:pos x="0" y="24"/>
                  </a:cxn>
                  <a:cxn ang="0">
                    <a:pos x="16" y="8"/>
                  </a:cxn>
                  <a:cxn ang="0">
                    <a:pos x="18" y="0"/>
                  </a:cxn>
                  <a:cxn ang="0">
                    <a:pos x="24" y="0"/>
                  </a:cxn>
                  <a:cxn ang="0">
                    <a:pos x="32" y="4"/>
                  </a:cxn>
                  <a:cxn ang="0">
                    <a:pos x="34" y="18"/>
                  </a:cxn>
                  <a:cxn ang="0">
                    <a:pos x="40" y="20"/>
                  </a:cxn>
                  <a:cxn ang="0">
                    <a:pos x="44" y="14"/>
                  </a:cxn>
                  <a:cxn ang="0">
                    <a:pos x="50" y="16"/>
                  </a:cxn>
                </a:cxnLst>
                <a:rect l="0" t="0" r="r" b="b"/>
                <a:pathLst>
                  <a:path w="66" h="66">
                    <a:moveTo>
                      <a:pt x="50" y="16"/>
                    </a:moveTo>
                    <a:lnTo>
                      <a:pt x="50" y="26"/>
                    </a:lnTo>
                    <a:lnTo>
                      <a:pt x="50" y="34"/>
                    </a:lnTo>
                    <a:lnTo>
                      <a:pt x="58" y="36"/>
                    </a:lnTo>
                    <a:lnTo>
                      <a:pt x="64" y="40"/>
                    </a:lnTo>
                    <a:lnTo>
                      <a:pt x="66" y="46"/>
                    </a:lnTo>
                    <a:lnTo>
                      <a:pt x="66" y="54"/>
                    </a:lnTo>
                    <a:lnTo>
                      <a:pt x="62" y="66"/>
                    </a:lnTo>
                    <a:lnTo>
                      <a:pt x="50" y="62"/>
                    </a:lnTo>
                    <a:lnTo>
                      <a:pt x="38" y="54"/>
                    </a:lnTo>
                    <a:lnTo>
                      <a:pt x="30" y="44"/>
                    </a:lnTo>
                    <a:lnTo>
                      <a:pt x="18" y="36"/>
                    </a:lnTo>
                    <a:lnTo>
                      <a:pt x="8" y="32"/>
                    </a:lnTo>
                    <a:lnTo>
                      <a:pt x="0" y="24"/>
                    </a:lnTo>
                    <a:lnTo>
                      <a:pt x="16" y="8"/>
                    </a:lnTo>
                    <a:lnTo>
                      <a:pt x="18" y="0"/>
                    </a:lnTo>
                    <a:lnTo>
                      <a:pt x="24" y="0"/>
                    </a:lnTo>
                    <a:lnTo>
                      <a:pt x="32" y="4"/>
                    </a:lnTo>
                    <a:lnTo>
                      <a:pt x="34" y="18"/>
                    </a:lnTo>
                    <a:lnTo>
                      <a:pt x="40" y="20"/>
                    </a:lnTo>
                    <a:lnTo>
                      <a:pt x="44" y="14"/>
                    </a:lnTo>
                    <a:lnTo>
                      <a:pt x="5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6" name="Freeform 107"/>
              <p:cNvSpPr>
                <a:spLocks/>
              </p:cNvSpPr>
              <p:nvPr/>
            </p:nvSpPr>
            <p:spPr bwMode="auto">
              <a:xfrm>
                <a:off x="6150657" y="3439922"/>
                <a:ext cx="308753" cy="496682"/>
              </a:xfrm>
              <a:custGeom>
                <a:avLst/>
                <a:gdLst/>
                <a:ahLst/>
                <a:cxnLst>
                  <a:cxn ang="0">
                    <a:pos x="166" y="128"/>
                  </a:cxn>
                  <a:cxn ang="0">
                    <a:pos x="152" y="130"/>
                  </a:cxn>
                  <a:cxn ang="0">
                    <a:pos x="148" y="142"/>
                  </a:cxn>
                  <a:cxn ang="0">
                    <a:pos x="136" y="170"/>
                  </a:cxn>
                  <a:cxn ang="0">
                    <a:pos x="144" y="178"/>
                  </a:cxn>
                  <a:cxn ang="0">
                    <a:pos x="148" y="204"/>
                  </a:cxn>
                  <a:cxn ang="0">
                    <a:pos x="136" y="206"/>
                  </a:cxn>
                  <a:cxn ang="0">
                    <a:pos x="112" y="230"/>
                  </a:cxn>
                  <a:cxn ang="0">
                    <a:pos x="88" y="234"/>
                  </a:cxn>
                  <a:cxn ang="0">
                    <a:pos x="86" y="246"/>
                  </a:cxn>
                  <a:cxn ang="0">
                    <a:pos x="40" y="258"/>
                  </a:cxn>
                  <a:cxn ang="0">
                    <a:pos x="30" y="246"/>
                  </a:cxn>
                  <a:cxn ang="0">
                    <a:pos x="10" y="226"/>
                  </a:cxn>
                  <a:cxn ang="0">
                    <a:pos x="12" y="216"/>
                  </a:cxn>
                  <a:cxn ang="0">
                    <a:pos x="32" y="216"/>
                  </a:cxn>
                  <a:cxn ang="0">
                    <a:pos x="26" y="206"/>
                  </a:cxn>
                  <a:cxn ang="0">
                    <a:pos x="24" y="182"/>
                  </a:cxn>
                  <a:cxn ang="0">
                    <a:pos x="16" y="170"/>
                  </a:cxn>
                  <a:cxn ang="0">
                    <a:pos x="2" y="156"/>
                  </a:cxn>
                  <a:cxn ang="0">
                    <a:pos x="0" y="144"/>
                  </a:cxn>
                  <a:cxn ang="0">
                    <a:pos x="32" y="106"/>
                  </a:cxn>
                  <a:cxn ang="0">
                    <a:pos x="36" y="66"/>
                  </a:cxn>
                  <a:cxn ang="0">
                    <a:pos x="40" y="50"/>
                  </a:cxn>
                  <a:cxn ang="0">
                    <a:pos x="28" y="6"/>
                  </a:cxn>
                  <a:cxn ang="0">
                    <a:pos x="34" y="0"/>
                  </a:cxn>
                  <a:cxn ang="0">
                    <a:pos x="168" y="54"/>
                  </a:cxn>
                  <a:cxn ang="0">
                    <a:pos x="166" y="128"/>
                  </a:cxn>
                </a:cxnLst>
                <a:rect l="0" t="0" r="r" b="b"/>
                <a:pathLst>
                  <a:path w="168" h="258">
                    <a:moveTo>
                      <a:pt x="166" y="128"/>
                    </a:moveTo>
                    <a:lnTo>
                      <a:pt x="152" y="130"/>
                    </a:lnTo>
                    <a:lnTo>
                      <a:pt x="148" y="142"/>
                    </a:lnTo>
                    <a:lnTo>
                      <a:pt x="136" y="170"/>
                    </a:lnTo>
                    <a:lnTo>
                      <a:pt x="144" y="178"/>
                    </a:lnTo>
                    <a:lnTo>
                      <a:pt x="148" y="204"/>
                    </a:lnTo>
                    <a:lnTo>
                      <a:pt x="136" y="206"/>
                    </a:lnTo>
                    <a:lnTo>
                      <a:pt x="112" y="230"/>
                    </a:lnTo>
                    <a:lnTo>
                      <a:pt x="88" y="234"/>
                    </a:lnTo>
                    <a:lnTo>
                      <a:pt x="86" y="246"/>
                    </a:lnTo>
                    <a:lnTo>
                      <a:pt x="40" y="258"/>
                    </a:lnTo>
                    <a:lnTo>
                      <a:pt x="30" y="246"/>
                    </a:lnTo>
                    <a:lnTo>
                      <a:pt x="10" y="226"/>
                    </a:lnTo>
                    <a:lnTo>
                      <a:pt x="12" y="216"/>
                    </a:lnTo>
                    <a:lnTo>
                      <a:pt x="32" y="216"/>
                    </a:lnTo>
                    <a:lnTo>
                      <a:pt x="26" y="206"/>
                    </a:lnTo>
                    <a:lnTo>
                      <a:pt x="24" y="182"/>
                    </a:lnTo>
                    <a:lnTo>
                      <a:pt x="16" y="170"/>
                    </a:lnTo>
                    <a:lnTo>
                      <a:pt x="2" y="156"/>
                    </a:lnTo>
                    <a:lnTo>
                      <a:pt x="0" y="144"/>
                    </a:lnTo>
                    <a:lnTo>
                      <a:pt x="32" y="106"/>
                    </a:lnTo>
                    <a:lnTo>
                      <a:pt x="36" y="66"/>
                    </a:lnTo>
                    <a:lnTo>
                      <a:pt x="40" y="50"/>
                    </a:lnTo>
                    <a:lnTo>
                      <a:pt x="28" y="6"/>
                    </a:lnTo>
                    <a:lnTo>
                      <a:pt x="34" y="0"/>
                    </a:lnTo>
                    <a:lnTo>
                      <a:pt x="168" y="54"/>
                    </a:lnTo>
                    <a:lnTo>
                      <a:pt x="166" y="1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7" name="Freeform 108"/>
              <p:cNvSpPr>
                <a:spLocks/>
              </p:cNvSpPr>
              <p:nvPr/>
            </p:nvSpPr>
            <p:spPr bwMode="auto">
              <a:xfrm>
                <a:off x="5762875" y="3432216"/>
                <a:ext cx="461291" cy="373475"/>
              </a:xfrm>
              <a:custGeom>
                <a:avLst/>
                <a:gdLst/>
                <a:ahLst/>
                <a:cxnLst>
                  <a:cxn ang="0">
                    <a:pos x="4" y="142"/>
                  </a:cxn>
                  <a:cxn ang="0">
                    <a:pos x="18" y="142"/>
                  </a:cxn>
                  <a:cxn ang="0">
                    <a:pos x="52" y="136"/>
                  </a:cxn>
                  <a:cxn ang="0">
                    <a:pos x="64" y="118"/>
                  </a:cxn>
                  <a:cxn ang="0">
                    <a:pos x="66" y="76"/>
                  </a:cxn>
                  <a:cxn ang="0">
                    <a:pos x="86" y="72"/>
                  </a:cxn>
                  <a:cxn ang="0">
                    <a:pos x="124" y="40"/>
                  </a:cxn>
                  <a:cxn ang="0">
                    <a:pos x="191" y="0"/>
                  </a:cxn>
                  <a:cxn ang="0">
                    <a:pos x="199" y="2"/>
                  </a:cxn>
                  <a:cxn ang="0">
                    <a:pos x="207" y="4"/>
                  </a:cxn>
                  <a:cxn ang="0">
                    <a:pos x="217" y="8"/>
                  </a:cxn>
                  <a:cxn ang="0">
                    <a:pos x="227" y="16"/>
                  </a:cxn>
                  <a:cxn ang="0">
                    <a:pos x="239" y="10"/>
                  </a:cxn>
                  <a:cxn ang="0">
                    <a:pos x="251" y="54"/>
                  </a:cxn>
                  <a:cxn ang="0">
                    <a:pos x="247" y="70"/>
                  </a:cxn>
                  <a:cxn ang="0">
                    <a:pos x="243" y="110"/>
                  </a:cxn>
                  <a:cxn ang="0">
                    <a:pos x="211" y="148"/>
                  </a:cxn>
                  <a:cxn ang="0">
                    <a:pos x="213" y="160"/>
                  </a:cxn>
                  <a:cxn ang="0">
                    <a:pos x="191" y="174"/>
                  </a:cxn>
                  <a:cxn ang="0">
                    <a:pos x="156" y="170"/>
                  </a:cxn>
                  <a:cxn ang="0">
                    <a:pos x="150" y="178"/>
                  </a:cxn>
                  <a:cxn ang="0">
                    <a:pos x="122" y="168"/>
                  </a:cxn>
                  <a:cxn ang="0">
                    <a:pos x="112" y="174"/>
                  </a:cxn>
                  <a:cxn ang="0">
                    <a:pos x="96" y="162"/>
                  </a:cxn>
                  <a:cxn ang="0">
                    <a:pos x="66" y="162"/>
                  </a:cxn>
                  <a:cxn ang="0">
                    <a:pos x="54" y="194"/>
                  </a:cxn>
                  <a:cxn ang="0">
                    <a:pos x="44" y="184"/>
                  </a:cxn>
                  <a:cxn ang="0">
                    <a:pos x="30" y="186"/>
                  </a:cxn>
                  <a:cxn ang="0">
                    <a:pos x="16" y="178"/>
                  </a:cxn>
                  <a:cxn ang="0">
                    <a:pos x="12" y="176"/>
                  </a:cxn>
                  <a:cxn ang="0">
                    <a:pos x="14" y="170"/>
                  </a:cxn>
                  <a:cxn ang="0">
                    <a:pos x="4" y="158"/>
                  </a:cxn>
                  <a:cxn ang="0">
                    <a:pos x="0" y="150"/>
                  </a:cxn>
                  <a:cxn ang="0">
                    <a:pos x="4" y="142"/>
                  </a:cxn>
                </a:cxnLst>
                <a:rect l="0" t="0" r="r" b="b"/>
                <a:pathLst>
                  <a:path w="251" h="194">
                    <a:moveTo>
                      <a:pt x="4" y="142"/>
                    </a:moveTo>
                    <a:lnTo>
                      <a:pt x="18" y="142"/>
                    </a:lnTo>
                    <a:lnTo>
                      <a:pt x="52" y="136"/>
                    </a:lnTo>
                    <a:lnTo>
                      <a:pt x="64" y="118"/>
                    </a:lnTo>
                    <a:lnTo>
                      <a:pt x="66" y="76"/>
                    </a:lnTo>
                    <a:lnTo>
                      <a:pt x="86" y="72"/>
                    </a:lnTo>
                    <a:lnTo>
                      <a:pt x="124" y="40"/>
                    </a:lnTo>
                    <a:lnTo>
                      <a:pt x="191" y="0"/>
                    </a:lnTo>
                    <a:lnTo>
                      <a:pt x="199" y="2"/>
                    </a:lnTo>
                    <a:lnTo>
                      <a:pt x="207" y="4"/>
                    </a:lnTo>
                    <a:lnTo>
                      <a:pt x="217" y="8"/>
                    </a:lnTo>
                    <a:lnTo>
                      <a:pt x="227" y="16"/>
                    </a:lnTo>
                    <a:lnTo>
                      <a:pt x="239" y="10"/>
                    </a:lnTo>
                    <a:lnTo>
                      <a:pt x="251" y="54"/>
                    </a:lnTo>
                    <a:lnTo>
                      <a:pt x="247" y="70"/>
                    </a:lnTo>
                    <a:lnTo>
                      <a:pt x="243" y="110"/>
                    </a:lnTo>
                    <a:lnTo>
                      <a:pt x="211" y="148"/>
                    </a:lnTo>
                    <a:lnTo>
                      <a:pt x="213" y="160"/>
                    </a:lnTo>
                    <a:lnTo>
                      <a:pt x="191" y="174"/>
                    </a:lnTo>
                    <a:lnTo>
                      <a:pt x="156" y="170"/>
                    </a:lnTo>
                    <a:lnTo>
                      <a:pt x="150" y="178"/>
                    </a:lnTo>
                    <a:lnTo>
                      <a:pt x="122" y="168"/>
                    </a:lnTo>
                    <a:lnTo>
                      <a:pt x="112" y="174"/>
                    </a:lnTo>
                    <a:lnTo>
                      <a:pt x="96" y="162"/>
                    </a:lnTo>
                    <a:lnTo>
                      <a:pt x="66" y="162"/>
                    </a:lnTo>
                    <a:lnTo>
                      <a:pt x="54" y="194"/>
                    </a:lnTo>
                    <a:lnTo>
                      <a:pt x="44" y="184"/>
                    </a:lnTo>
                    <a:lnTo>
                      <a:pt x="30" y="186"/>
                    </a:lnTo>
                    <a:lnTo>
                      <a:pt x="16" y="178"/>
                    </a:lnTo>
                    <a:lnTo>
                      <a:pt x="12" y="176"/>
                    </a:lnTo>
                    <a:lnTo>
                      <a:pt x="14" y="170"/>
                    </a:lnTo>
                    <a:lnTo>
                      <a:pt x="4" y="158"/>
                    </a:lnTo>
                    <a:lnTo>
                      <a:pt x="0" y="150"/>
                    </a:lnTo>
                    <a:lnTo>
                      <a:pt x="4" y="14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8" name="Freeform 109"/>
              <p:cNvSpPr>
                <a:spLocks/>
              </p:cNvSpPr>
              <p:nvPr/>
            </p:nvSpPr>
            <p:spPr bwMode="auto">
              <a:xfrm>
                <a:off x="6187413" y="3832643"/>
                <a:ext cx="371239" cy="246416"/>
              </a:xfrm>
              <a:custGeom>
                <a:avLst/>
                <a:gdLst/>
                <a:ahLst/>
                <a:cxnLst>
                  <a:cxn ang="0">
                    <a:pos x="20" y="54"/>
                  </a:cxn>
                  <a:cxn ang="0">
                    <a:pos x="66" y="42"/>
                  </a:cxn>
                  <a:cxn ang="0">
                    <a:pos x="68" y="30"/>
                  </a:cxn>
                  <a:cxn ang="0">
                    <a:pos x="92" y="26"/>
                  </a:cxn>
                  <a:cxn ang="0">
                    <a:pos x="116" y="2"/>
                  </a:cxn>
                  <a:cxn ang="0">
                    <a:pos x="128" y="0"/>
                  </a:cxn>
                  <a:cxn ang="0">
                    <a:pos x="140" y="8"/>
                  </a:cxn>
                  <a:cxn ang="0">
                    <a:pos x="142" y="22"/>
                  </a:cxn>
                  <a:cxn ang="0">
                    <a:pos x="142" y="34"/>
                  </a:cxn>
                  <a:cxn ang="0">
                    <a:pos x="180" y="60"/>
                  </a:cxn>
                  <a:cxn ang="0">
                    <a:pos x="202" y="92"/>
                  </a:cxn>
                  <a:cxn ang="0">
                    <a:pos x="172" y="90"/>
                  </a:cxn>
                  <a:cxn ang="0">
                    <a:pos x="138" y="100"/>
                  </a:cxn>
                  <a:cxn ang="0">
                    <a:pos x="126" y="108"/>
                  </a:cxn>
                  <a:cxn ang="0">
                    <a:pos x="104" y="106"/>
                  </a:cxn>
                  <a:cxn ang="0">
                    <a:pos x="92" y="102"/>
                  </a:cxn>
                  <a:cxn ang="0">
                    <a:pos x="78" y="88"/>
                  </a:cxn>
                  <a:cxn ang="0">
                    <a:pos x="64" y="104"/>
                  </a:cxn>
                  <a:cxn ang="0">
                    <a:pos x="62" y="118"/>
                  </a:cxn>
                  <a:cxn ang="0">
                    <a:pos x="32" y="116"/>
                  </a:cxn>
                  <a:cxn ang="0">
                    <a:pos x="24" y="128"/>
                  </a:cxn>
                  <a:cxn ang="0">
                    <a:pos x="10" y="112"/>
                  </a:cxn>
                  <a:cxn ang="0">
                    <a:pos x="0" y="86"/>
                  </a:cxn>
                  <a:cxn ang="0">
                    <a:pos x="0" y="70"/>
                  </a:cxn>
                  <a:cxn ang="0">
                    <a:pos x="20" y="54"/>
                  </a:cxn>
                </a:cxnLst>
                <a:rect l="0" t="0" r="r" b="b"/>
                <a:pathLst>
                  <a:path w="202" h="128">
                    <a:moveTo>
                      <a:pt x="20" y="54"/>
                    </a:moveTo>
                    <a:lnTo>
                      <a:pt x="66" y="42"/>
                    </a:lnTo>
                    <a:lnTo>
                      <a:pt x="68" y="30"/>
                    </a:lnTo>
                    <a:lnTo>
                      <a:pt x="92" y="26"/>
                    </a:lnTo>
                    <a:lnTo>
                      <a:pt x="116" y="2"/>
                    </a:lnTo>
                    <a:lnTo>
                      <a:pt x="128" y="0"/>
                    </a:lnTo>
                    <a:lnTo>
                      <a:pt x="140" y="8"/>
                    </a:lnTo>
                    <a:lnTo>
                      <a:pt x="142" y="22"/>
                    </a:lnTo>
                    <a:lnTo>
                      <a:pt x="142" y="34"/>
                    </a:lnTo>
                    <a:lnTo>
                      <a:pt x="180" y="60"/>
                    </a:lnTo>
                    <a:lnTo>
                      <a:pt x="202" y="92"/>
                    </a:lnTo>
                    <a:lnTo>
                      <a:pt x="172" y="90"/>
                    </a:lnTo>
                    <a:lnTo>
                      <a:pt x="138" y="100"/>
                    </a:lnTo>
                    <a:lnTo>
                      <a:pt x="126" y="108"/>
                    </a:lnTo>
                    <a:lnTo>
                      <a:pt x="104" y="106"/>
                    </a:lnTo>
                    <a:lnTo>
                      <a:pt x="92" y="102"/>
                    </a:lnTo>
                    <a:lnTo>
                      <a:pt x="78" y="88"/>
                    </a:lnTo>
                    <a:lnTo>
                      <a:pt x="64" y="104"/>
                    </a:lnTo>
                    <a:lnTo>
                      <a:pt x="62" y="118"/>
                    </a:lnTo>
                    <a:lnTo>
                      <a:pt x="32" y="116"/>
                    </a:lnTo>
                    <a:lnTo>
                      <a:pt x="24" y="128"/>
                    </a:lnTo>
                    <a:lnTo>
                      <a:pt x="10" y="112"/>
                    </a:lnTo>
                    <a:lnTo>
                      <a:pt x="0" y="86"/>
                    </a:lnTo>
                    <a:lnTo>
                      <a:pt x="0" y="70"/>
                    </a:lnTo>
                    <a:lnTo>
                      <a:pt x="20" y="5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29" name="Freeform 110"/>
              <p:cNvSpPr>
                <a:spLocks/>
              </p:cNvSpPr>
              <p:nvPr/>
            </p:nvSpPr>
            <p:spPr bwMode="auto">
              <a:xfrm>
                <a:off x="6400599" y="3455322"/>
                <a:ext cx="485180" cy="592938"/>
              </a:xfrm>
              <a:custGeom>
                <a:avLst/>
                <a:gdLst/>
                <a:ahLst/>
                <a:cxnLst>
                  <a:cxn ang="0">
                    <a:pos x="188" y="20"/>
                  </a:cxn>
                  <a:cxn ang="0">
                    <a:pos x="208" y="0"/>
                  </a:cxn>
                  <a:cxn ang="0">
                    <a:pos x="216" y="0"/>
                  </a:cxn>
                  <a:cxn ang="0">
                    <a:pos x="238" y="18"/>
                  </a:cxn>
                  <a:cxn ang="0">
                    <a:pos x="242" y="32"/>
                  </a:cxn>
                  <a:cxn ang="0">
                    <a:pos x="240" y="60"/>
                  </a:cxn>
                  <a:cxn ang="0">
                    <a:pos x="264" y="86"/>
                  </a:cxn>
                  <a:cxn ang="0">
                    <a:pos x="236" y="98"/>
                  </a:cxn>
                  <a:cxn ang="0">
                    <a:pos x="230" y="128"/>
                  </a:cxn>
                  <a:cxn ang="0">
                    <a:pos x="230" y="142"/>
                  </a:cxn>
                  <a:cxn ang="0">
                    <a:pos x="206" y="180"/>
                  </a:cxn>
                  <a:cxn ang="0">
                    <a:pos x="206" y="196"/>
                  </a:cxn>
                  <a:cxn ang="0">
                    <a:pos x="194" y="198"/>
                  </a:cxn>
                  <a:cxn ang="0">
                    <a:pos x="194" y="234"/>
                  </a:cxn>
                  <a:cxn ang="0">
                    <a:pos x="174" y="234"/>
                  </a:cxn>
                  <a:cxn ang="0">
                    <a:pos x="178" y="248"/>
                  </a:cxn>
                  <a:cxn ang="0">
                    <a:pos x="188" y="250"/>
                  </a:cxn>
                  <a:cxn ang="0">
                    <a:pos x="212" y="282"/>
                  </a:cxn>
                  <a:cxn ang="0">
                    <a:pos x="218" y="282"/>
                  </a:cxn>
                  <a:cxn ang="0">
                    <a:pos x="218" y="296"/>
                  </a:cxn>
                  <a:cxn ang="0">
                    <a:pos x="198" y="296"/>
                  </a:cxn>
                  <a:cxn ang="0">
                    <a:pos x="190" y="304"/>
                  </a:cxn>
                  <a:cxn ang="0">
                    <a:pos x="138" y="308"/>
                  </a:cxn>
                  <a:cxn ang="0">
                    <a:pos x="122" y="296"/>
                  </a:cxn>
                  <a:cxn ang="0">
                    <a:pos x="94" y="298"/>
                  </a:cxn>
                  <a:cxn ang="0">
                    <a:pos x="86" y="288"/>
                  </a:cxn>
                  <a:cxn ang="0">
                    <a:pos x="64" y="256"/>
                  </a:cxn>
                  <a:cxn ang="0">
                    <a:pos x="26" y="230"/>
                  </a:cxn>
                  <a:cxn ang="0">
                    <a:pos x="24" y="204"/>
                  </a:cxn>
                  <a:cxn ang="0">
                    <a:pos x="12" y="196"/>
                  </a:cxn>
                  <a:cxn ang="0">
                    <a:pos x="8" y="170"/>
                  </a:cxn>
                  <a:cxn ang="0">
                    <a:pos x="0" y="162"/>
                  </a:cxn>
                  <a:cxn ang="0">
                    <a:pos x="16" y="122"/>
                  </a:cxn>
                  <a:cxn ang="0">
                    <a:pos x="30" y="120"/>
                  </a:cxn>
                  <a:cxn ang="0">
                    <a:pos x="32" y="46"/>
                  </a:cxn>
                  <a:cxn ang="0">
                    <a:pos x="50" y="46"/>
                  </a:cxn>
                  <a:cxn ang="0">
                    <a:pos x="50" y="12"/>
                  </a:cxn>
                  <a:cxn ang="0">
                    <a:pos x="178" y="14"/>
                  </a:cxn>
                  <a:cxn ang="0">
                    <a:pos x="188" y="20"/>
                  </a:cxn>
                </a:cxnLst>
                <a:rect l="0" t="0" r="r" b="b"/>
                <a:pathLst>
                  <a:path w="264" h="308">
                    <a:moveTo>
                      <a:pt x="188" y="20"/>
                    </a:moveTo>
                    <a:lnTo>
                      <a:pt x="208" y="0"/>
                    </a:lnTo>
                    <a:lnTo>
                      <a:pt x="216" y="0"/>
                    </a:lnTo>
                    <a:lnTo>
                      <a:pt x="238" y="18"/>
                    </a:lnTo>
                    <a:lnTo>
                      <a:pt x="242" y="32"/>
                    </a:lnTo>
                    <a:lnTo>
                      <a:pt x="240" y="60"/>
                    </a:lnTo>
                    <a:lnTo>
                      <a:pt x="264" y="86"/>
                    </a:lnTo>
                    <a:lnTo>
                      <a:pt x="236" y="98"/>
                    </a:lnTo>
                    <a:lnTo>
                      <a:pt x="230" y="128"/>
                    </a:lnTo>
                    <a:lnTo>
                      <a:pt x="230" y="142"/>
                    </a:lnTo>
                    <a:lnTo>
                      <a:pt x="206" y="180"/>
                    </a:lnTo>
                    <a:lnTo>
                      <a:pt x="206" y="196"/>
                    </a:lnTo>
                    <a:lnTo>
                      <a:pt x="194" y="198"/>
                    </a:lnTo>
                    <a:lnTo>
                      <a:pt x="194" y="234"/>
                    </a:lnTo>
                    <a:lnTo>
                      <a:pt x="174" y="234"/>
                    </a:lnTo>
                    <a:lnTo>
                      <a:pt x="178" y="248"/>
                    </a:lnTo>
                    <a:lnTo>
                      <a:pt x="188" y="250"/>
                    </a:lnTo>
                    <a:lnTo>
                      <a:pt x="212" y="282"/>
                    </a:lnTo>
                    <a:lnTo>
                      <a:pt x="218" y="282"/>
                    </a:lnTo>
                    <a:lnTo>
                      <a:pt x="218" y="296"/>
                    </a:lnTo>
                    <a:lnTo>
                      <a:pt x="198" y="296"/>
                    </a:lnTo>
                    <a:lnTo>
                      <a:pt x="190" y="304"/>
                    </a:lnTo>
                    <a:lnTo>
                      <a:pt x="138" y="308"/>
                    </a:lnTo>
                    <a:lnTo>
                      <a:pt x="122" y="296"/>
                    </a:lnTo>
                    <a:lnTo>
                      <a:pt x="94" y="298"/>
                    </a:lnTo>
                    <a:lnTo>
                      <a:pt x="86" y="288"/>
                    </a:lnTo>
                    <a:lnTo>
                      <a:pt x="64" y="256"/>
                    </a:lnTo>
                    <a:lnTo>
                      <a:pt x="26" y="230"/>
                    </a:lnTo>
                    <a:lnTo>
                      <a:pt x="24" y="204"/>
                    </a:lnTo>
                    <a:lnTo>
                      <a:pt x="12" y="196"/>
                    </a:lnTo>
                    <a:lnTo>
                      <a:pt x="8" y="170"/>
                    </a:lnTo>
                    <a:lnTo>
                      <a:pt x="0" y="162"/>
                    </a:lnTo>
                    <a:lnTo>
                      <a:pt x="16" y="122"/>
                    </a:lnTo>
                    <a:lnTo>
                      <a:pt x="30" y="120"/>
                    </a:lnTo>
                    <a:lnTo>
                      <a:pt x="32" y="46"/>
                    </a:lnTo>
                    <a:lnTo>
                      <a:pt x="50" y="46"/>
                    </a:lnTo>
                    <a:lnTo>
                      <a:pt x="50" y="12"/>
                    </a:lnTo>
                    <a:lnTo>
                      <a:pt x="178" y="14"/>
                    </a:lnTo>
                    <a:lnTo>
                      <a:pt x="188"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0" name="Freeform 111"/>
              <p:cNvSpPr>
                <a:spLocks/>
              </p:cNvSpPr>
              <p:nvPr/>
            </p:nvSpPr>
            <p:spPr bwMode="auto">
              <a:xfrm>
                <a:off x="6823292" y="3620888"/>
                <a:ext cx="183784" cy="165561"/>
              </a:xfrm>
              <a:custGeom>
                <a:avLst/>
                <a:gdLst/>
                <a:ahLst/>
                <a:cxnLst>
                  <a:cxn ang="0">
                    <a:pos x="34" y="0"/>
                  </a:cxn>
                  <a:cxn ang="0">
                    <a:pos x="42" y="12"/>
                  </a:cxn>
                  <a:cxn ang="0">
                    <a:pos x="48" y="26"/>
                  </a:cxn>
                  <a:cxn ang="0">
                    <a:pos x="50" y="44"/>
                  </a:cxn>
                  <a:cxn ang="0">
                    <a:pos x="64" y="44"/>
                  </a:cxn>
                  <a:cxn ang="0">
                    <a:pos x="100" y="76"/>
                  </a:cxn>
                  <a:cxn ang="0">
                    <a:pos x="94" y="86"/>
                  </a:cxn>
                  <a:cxn ang="0">
                    <a:pos x="76" y="68"/>
                  </a:cxn>
                  <a:cxn ang="0">
                    <a:pos x="58" y="52"/>
                  </a:cxn>
                  <a:cxn ang="0">
                    <a:pos x="24" y="50"/>
                  </a:cxn>
                  <a:cxn ang="0">
                    <a:pos x="22" y="56"/>
                  </a:cxn>
                  <a:cxn ang="0">
                    <a:pos x="0" y="56"/>
                  </a:cxn>
                  <a:cxn ang="0">
                    <a:pos x="0" y="42"/>
                  </a:cxn>
                  <a:cxn ang="0">
                    <a:pos x="4" y="28"/>
                  </a:cxn>
                  <a:cxn ang="0">
                    <a:pos x="6" y="12"/>
                  </a:cxn>
                  <a:cxn ang="0">
                    <a:pos x="34" y="0"/>
                  </a:cxn>
                </a:cxnLst>
                <a:rect l="0" t="0" r="r" b="b"/>
                <a:pathLst>
                  <a:path w="100" h="86">
                    <a:moveTo>
                      <a:pt x="34" y="0"/>
                    </a:moveTo>
                    <a:lnTo>
                      <a:pt x="42" y="12"/>
                    </a:lnTo>
                    <a:lnTo>
                      <a:pt x="48" y="26"/>
                    </a:lnTo>
                    <a:lnTo>
                      <a:pt x="50" y="44"/>
                    </a:lnTo>
                    <a:lnTo>
                      <a:pt x="64" y="44"/>
                    </a:lnTo>
                    <a:lnTo>
                      <a:pt x="100" y="76"/>
                    </a:lnTo>
                    <a:lnTo>
                      <a:pt x="94" y="86"/>
                    </a:lnTo>
                    <a:lnTo>
                      <a:pt x="76" y="68"/>
                    </a:lnTo>
                    <a:lnTo>
                      <a:pt x="58" y="52"/>
                    </a:lnTo>
                    <a:lnTo>
                      <a:pt x="24" y="50"/>
                    </a:lnTo>
                    <a:lnTo>
                      <a:pt x="22" y="56"/>
                    </a:lnTo>
                    <a:lnTo>
                      <a:pt x="0" y="56"/>
                    </a:lnTo>
                    <a:lnTo>
                      <a:pt x="0" y="42"/>
                    </a:lnTo>
                    <a:lnTo>
                      <a:pt x="4" y="28"/>
                    </a:lnTo>
                    <a:lnTo>
                      <a:pt x="6" y="12"/>
                    </a:lnTo>
                    <a:lnTo>
                      <a:pt x="3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1" name="Freeform 112"/>
              <p:cNvSpPr>
                <a:spLocks/>
              </p:cNvSpPr>
              <p:nvPr/>
            </p:nvSpPr>
            <p:spPr bwMode="auto">
              <a:xfrm>
                <a:off x="6981348" y="3767189"/>
                <a:ext cx="40431" cy="65453"/>
              </a:xfrm>
              <a:custGeom>
                <a:avLst/>
                <a:gdLst/>
                <a:ahLst/>
                <a:cxnLst>
                  <a:cxn ang="0">
                    <a:pos x="22" y="16"/>
                  </a:cxn>
                  <a:cxn ang="0">
                    <a:pos x="14" y="22"/>
                  </a:cxn>
                  <a:cxn ang="0">
                    <a:pos x="16" y="34"/>
                  </a:cxn>
                  <a:cxn ang="0">
                    <a:pos x="0" y="32"/>
                  </a:cxn>
                  <a:cxn ang="0">
                    <a:pos x="0" y="20"/>
                  </a:cxn>
                  <a:cxn ang="0">
                    <a:pos x="8" y="10"/>
                  </a:cxn>
                  <a:cxn ang="0">
                    <a:pos x="14" y="0"/>
                  </a:cxn>
                  <a:cxn ang="0">
                    <a:pos x="22" y="16"/>
                  </a:cxn>
                </a:cxnLst>
                <a:rect l="0" t="0" r="r" b="b"/>
                <a:pathLst>
                  <a:path w="22" h="34">
                    <a:moveTo>
                      <a:pt x="22" y="16"/>
                    </a:moveTo>
                    <a:lnTo>
                      <a:pt x="14" y="22"/>
                    </a:lnTo>
                    <a:lnTo>
                      <a:pt x="16" y="34"/>
                    </a:lnTo>
                    <a:lnTo>
                      <a:pt x="0" y="32"/>
                    </a:lnTo>
                    <a:lnTo>
                      <a:pt x="0" y="20"/>
                    </a:lnTo>
                    <a:lnTo>
                      <a:pt x="8" y="10"/>
                    </a:lnTo>
                    <a:lnTo>
                      <a:pt x="14" y="0"/>
                    </a:lnTo>
                    <a:lnTo>
                      <a:pt x="22"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2" name="Freeform 113"/>
              <p:cNvSpPr>
                <a:spLocks/>
              </p:cNvSpPr>
              <p:nvPr/>
            </p:nvSpPr>
            <p:spPr bwMode="auto">
              <a:xfrm>
                <a:off x="6951961" y="3801844"/>
                <a:ext cx="305075" cy="415826"/>
              </a:xfrm>
              <a:custGeom>
                <a:avLst/>
                <a:gdLst/>
                <a:ahLst/>
                <a:cxnLst>
                  <a:cxn ang="0">
                    <a:pos x="60" y="26"/>
                  </a:cxn>
                  <a:cxn ang="0">
                    <a:pos x="78" y="18"/>
                  </a:cxn>
                  <a:cxn ang="0">
                    <a:pos x="146" y="8"/>
                  </a:cxn>
                  <a:cxn ang="0">
                    <a:pos x="164" y="0"/>
                  </a:cxn>
                  <a:cxn ang="0">
                    <a:pos x="166" y="22"/>
                  </a:cxn>
                  <a:cxn ang="0">
                    <a:pos x="158" y="30"/>
                  </a:cxn>
                  <a:cxn ang="0">
                    <a:pos x="132" y="80"/>
                  </a:cxn>
                  <a:cxn ang="0">
                    <a:pos x="80" y="152"/>
                  </a:cxn>
                  <a:cxn ang="0">
                    <a:pos x="12" y="216"/>
                  </a:cxn>
                  <a:cxn ang="0">
                    <a:pos x="2" y="202"/>
                  </a:cxn>
                  <a:cxn ang="0">
                    <a:pos x="0" y="146"/>
                  </a:cxn>
                  <a:cxn ang="0">
                    <a:pos x="16" y="136"/>
                  </a:cxn>
                  <a:cxn ang="0">
                    <a:pos x="16" y="126"/>
                  </a:cxn>
                  <a:cxn ang="0">
                    <a:pos x="40" y="112"/>
                  </a:cxn>
                  <a:cxn ang="0">
                    <a:pos x="66" y="108"/>
                  </a:cxn>
                  <a:cxn ang="0">
                    <a:pos x="108" y="62"/>
                  </a:cxn>
                  <a:cxn ang="0">
                    <a:pos x="52" y="48"/>
                  </a:cxn>
                  <a:cxn ang="0">
                    <a:pos x="32" y="26"/>
                  </a:cxn>
                  <a:cxn ang="0">
                    <a:pos x="32" y="16"/>
                  </a:cxn>
                  <a:cxn ang="0">
                    <a:pos x="40" y="8"/>
                  </a:cxn>
                  <a:cxn ang="0">
                    <a:pos x="60" y="26"/>
                  </a:cxn>
                </a:cxnLst>
                <a:rect l="0" t="0" r="r" b="b"/>
                <a:pathLst>
                  <a:path w="166" h="216">
                    <a:moveTo>
                      <a:pt x="60" y="26"/>
                    </a:moveTo>
                    <a:lnTo>
                      <a:pt x="78" y="18"/>
                    </a:lnTo>
                    <a:lnTo>
                      <a:pt x="146" y="8"/>
                    </a:lnTo>
                    <a:lnTo>
                      <a:pt x="164" y="0"/>
                    </a:lnTo>
                    <a:lnTo>
                      <a:pt x="166" y="22"/>
                    </a:lnTo>
                    <a:lnTo>
                      <a:pt x="158" y="30"/>
                    </a:lnTo>
                    <a:lnTo>
                      <a:pt x="132" y="80"/>
                    </a:lnTo>
                    <a:lnTo>
                      <a:pt x="80" y="152"/>
                    </a:lnTo>
                    <a:lnTo>
                      <a:pt x="12" y="216"/>
                    </a:lnTo>
                    <a:lnTo>
                      <a:pt x="2" y="202"/>
                    </a:lnTo>
                    <a:lnTo>
                      <a:pt x="0" y="146"/>
                    </a:lnTo>
                    <a:lnTo>
                      <a:pt x="16" y="136"/>
                    </a:lnTo>
                    <a:lnTo>
                      <a:pt x="16" y="126"/>
                    </a:lnTo>
                    <a:lnTo>
                      <a:pt x="40" y="112"/>
                    </a:lnTo>
                    <a:lnTo>
                      <a:pt x="66" y="108"/>
                    </a:lnTo>
                    <a:lnTo>
                      <a:pt x="108" y="62"/>
                    </a:lnTo>
                    <a:lnTo>
                      <a:pt x="52" y="48"/>
                    </a:lnTo>
                    <a:lnTo>
                      <a:pt x="32" y="26"/>
                    </a:lnTo>
                    <a:lnTo>
                      <a:pt x="32" y="16"/>
                    </a:lnTo>
                    <a:lnTo>
                      <a:pt x="40" y="8"/>
                    </a:lnTo>
                    <a:lnTo>
                      <a:pt x="60"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3" name="Freeform 114"/>
              <p:cNvSpPr>
                <a:spLocks/>
              </p:cNvSpPr>
              <p:nvPr/>
            </p:nvSpPr>
            <p:spPr bwMode="auto">
              <a:xfrm>
                <a:off x="6720397" y="3717150"/>
                <a:ext cx="430048" cy="342671"/>
              </a:xfrm>
              <a:custGeom>
                <a:avLst/>
                <a:gdLst/>
                <a:ahLst/>
                <a:cxnLst>
                  <a:cxn ang="0">
                    <a:pos x="56" y="6"/>
                  </a:cxn>
                  <a:cxn ang="0">
                    <a:pos x="78" y="6"/>
                  </a:cxn>
                  <a:cxn ang="0">
                    <a:pos x="80" y="0"/>
                  </a:cxn>
                  <a:cxn ang="0">
                    <a:pos x="114" y="2"/>
                  </a:cxn>
                  <a:cxn ang="0">
                    <a:pos x="150" y="36"/>
                  </a:cxn>
                  <a:cxn ang="0">
                    <a:pos x="142" y="46"/>
                  </a:cxn>
                  <a:cxn ang="0">
                    <a:pos x="142" y="58"/>
                  </a:cxn>
                  <a:cxn ang="0">
                    <a:pos x="158" y="60"/>
                  </a:cxn>
                  <a:cxn ang="0">
                    <a:pos x="158" y="70"/>
                  </a:cxn>
                  <a:cxn ang="0">
                    <a:pos x="178" y="92"/>
                  </a:cxn>
                  <a:cxn ang="0">
                    <a:pos x="234" y="106"/>
                  </a:cxn>
                  <a:cxn ang="0">
                    <a:pos x="192" y="152"/>
                  </a:cxn>
                  <a:cxn ang="0">
                    <a:pos x="166" y="156"/>
                  </a:cxn>
                  <a:cxn ang="0">
                    <a:pos x="142" y="170"/>
                  </a:cxn>
                  <a:cxn ang="0">
                    <a:pos x="130" y="174"/>
                  </a:cxn>
                  <a:cxn ang="0">
                    <a:pos x="124" y="166"/>
                  </a:cxn>
                  <a:cxn ang="0">
                    <a:pos x="104" y="178"/>
                  </a:cxn>
                  <a:cxn ang="0">
                    <a:pos x="80" y="176"/>
                  </a:cxn>
                  <a:cxn ang="0">
                    <a:pos x="44" y="160"/>
                  </a:cxn>
                  <a:cxn ang="0">
                    <a:pos x="44" y="146"/>
                  </a:cxn>
                  <a:cxn ang="0">
                    <a:pos x="38" y="146"/>
                  </a:cxn>
                  <a:cxn ang="0">
                    <a:pos x="14" y="114"/>
                  </a:cxn>
                  <a:cxn ang="0">
                    <a:pos x="4" y="112"/>
                  </a:cxn>
                  <a:cxn ang="0">
                    <a:pos x="0" y="98"/>
                  </a:cxn>
                  <a:cxn ang="0">
                    <a:pos x="20" y="98"/>
                  </a:cxn>
                  <a:cxn ang="0">
                    <a:pos x="20" y="62"/>
                  </a:cxn>
                  <a:cxn ang="0">
                    <a:pos x="32" y="60"/>
                  </a:cxn>
                  <a:cxn ang="0">
                    <a:pos x="32" y="44"/>
                  </a:cxn>
                  <a:cxn ang="0">
                    <a:pos x="56" y="6"/>
                  </a:cxn>
                </a:cxnLst>
                <a:rect l="0" t="0" r="r" b="b"/>
                <a:pathLst>
                  <a:path w="234" h="178">
                    <a:moveTo>
                      <a:pt x="56" y="6"/>
                    </a:moveTo>
                    <a:lnTo>
                      <a:pt x="78" y="6"/>
                    </a:lnTo>
                    <a:lnTo>
                      <a:pt x="80" y="0"/>
                    </a:lnTo>
                    <a:lnTo>
                      <a:pt x="114" y="2"/>
                    </a:lnTo>
                    <a:lnTo>
                      <a:pt x="150" y="36"/>
                    </a:lnTo>
                    <a:lnTo>
                      <a:pt x="142" y="46"/>
                    </a:lnTo>
                    <a:lnTo>
                      <a:pt x="142" y="58"/>
                    </a:lnTo>
                    <a:lnTo>
                      <a:pt x="158" y="60"/>
                    </a:lnTo>
                    <a:lnTo>
                      <a:pt x="158" y="70"/>
                    </a:lnTo>
                    <a:lnTo>
                      <a:pt x="178" y="92"/>
                    </a:lnTo>
                    <a:lnTo>
                      <a:pt x="234" y="106"/>
                    </a:lnTo>
                    <a:lnTo>
                      <a:pt x="192" y="152"/>
                    </a:lnTo>
                    <a:lnTo>
                      <a:pt x="166" y="156"/>
                    </a:lnTo>
                    <a:lnTo>
                      <a:pt x="142" y="170"/>
                    </a:lnTo>
                    <a:lnTo>
                      <a:pt x="130" y="174"/>
                    </a:lnTo>
                    <a:lnTo>
                      <a:pt x="124" y="166"/>
                    </a:lnTo>
                    <a:lnTo>
                      <a:pt x="104" y="178"/>
                    </a:lnTo>
                    <a:lnTo>
                      <a:pt x="80" y="176"/>
                    </a:lnTo>
                    <a:lnTo>
                      <a:pt x="44" y="160"/>
                    </a:lnTo>
                    <a:lnTo>
                      <a:pt x="44" y="146"/>
                    </a:lnTo>
                    <a:lnTo>
                      <a:pt x="38" y="146"/>
                    </a:lnTo>
                    <a:lnTo>
                      <a:pt x="14" y="114"/>
                    </a:lnTo>
                    <a:lnTo>
                      <a:pt x="4" y="112"/>
                    </a:lnTo>
                    <a:lnTo>
                      <a:pt x="0" y="98"/>
                    </a:lnTo>
                    <a:lnTo>
                      <a:pt x="20" y="98"/>
                    </a:lnTo>
                    <a:lnTo>
                      <a:pt x="20" y="62"/>
                    </a:lnTo>
                    <a:lnTo>
                      <a:pt x="32" y="60"/>
                    </a:lnTo>
                    <a:lnTo>
                      <a:pt x="32" y="44"/>
                    </a:lnTo>
                    <a:lnTo>
                      <a:pt x="5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4" name="Freeform 115"/>
              <p:cNvSpPr>
                <a:spLocks/>
              </p:cNvSpPr>
              <p:nvPr/>
            </p:nvSpPr>
            <p:spPr bwMode="auto">
              <a:xfrm>
                <a:off x="6012828" y="3767206"/>
                <a:ext cx="218699" cy="342671"/>
              </a:xfrm>
              <a:custGeom>
                <a:avLst/>
                <a:gdLst/>
                <a:ahLst/>
                <a:cxnLst>
                  <a:cxn ang="0">
                    <a:pos x="91" y="0"/>
                  </a:cxn>
                  <a:cxn ang="0">
                    <a:pos x="99" y="12"/>
                  </a:cxn>
                  <a:cxn ang="0">
                    <a:pos x="101" y="36"/>
                  </a:cxn>
                  <a:cxn ang="0">
                    <a:pos x="107" y="46"/>
                  </a:cxn>
                  <a:cxn ang="0">
                    <a:pos x="87" y="46"/>
                  </a:cxn>
                  <a:cxn ang="0">
                    <a:pos x="85" y="56"/>
                  </a:cxn>
                  <a:cxn ang="0">
                    <a:pos x="115" y="88"/>
                  </a:cxn>
                  <a:cxn ang="0">
                    <a:pos x="95" y="104"/>
                  </a:cxn>
                  <a:cxn ang="0">
                    <a:pos x="95" y="120"/>
                  </a:cxn>
                  <a:cxn ang="0">
                    <a:pos x="105" y="146"/>
                  </a:cxn>
                  <a:cxn ang="0">
                    <a:pos x="119" y="162"/>
                  </a:cxn>
                  <a:cxn ang="0">
                    <a:pos x="117" y="176"/>
                  </a:cxn>
                  <a:cxn ang="0">
                    <a:pos x="99" y="178"/>
                  </a:cxn>
                  <a:cxn ang="0">
                    <a:pos x="99" y="170"/>
                  </a:cxn>
                  <a:cxn ang="0">
                    <a:pos x="18" y="170"/>
                  </a:cxn>
                  <a:cxn ang="0">
                    <a:pos x="18" y="146"/>
                  </a:cxn>
                  <a:cxn ang="0">
                    <a:pos x="10" y="138"/>
                  </a:cxn>
                  <a:cxn ang="0">
                    <a:pos x="0" y="132"/>
                  </a:cxn>
                  <a:cxn ang="0">
                    <a:pos x="2" y="114"/>
                  </a:cxn>
                  <a:cxn ang="0">
                    <a:pos x="22" y="96"/>
                  </a:cxn>
                  <a:cxn ang="0">
                    <a:pos x="32" y="96"/>
                  </a:cxn>
                  <a:cxn ang="0">
                    <a:pos x="43" y="104"/>
                  </a:cxn>
                  <a:cxn ang="0">
                    <a:pos x="83" y="28"/>
                  </a:cxn>
                  <a:cxn ang="0">
                    <a:pos x="93" y="26"/>
                  </a:cxn>
                  <a:cxn ang="0">
                    <a:pos x="91" y="12"/>
                  </a:cxn>
                  <a:cxn ang="0">
                    <a:pos x="91" y="0"/>
                  </a:cxn>
                </a:cxnLst>
                <a:rect l="0" t="0" r="r" b="b"/>
                <a:pathLst>
                  <a:path w="119" h="178">
                    <a:moveTo>
                      <a:pt x="91" y="0"/>
                    </a:moveTo>
                    <a:lnTo>
                      <a:pt x="99" y="12"/>
                    </a:lnTo>
                    <a:lnTo>
                      <a:pt x="101" y="36"/>
                    </a:lnTo>
                    <a:lnTo>
                      <a:pt x="107" y="46"/>
                    </a:lnTo>
                    <a:lnTo>
                      <a:pt x="87" y="46"/>
                    </a:lnTo>
                    <a:lnTo>
                      <a:pt x="85" y="56"/>
                    </a:lnTo>
                    <a:lnTo>
                      <a:pt x="115" y="88"/>
                    </a:lnTo>
                    <a:lnTo>
                      <a:pt x="95" y="104"/>
                    </a:lnTo>
                    <a:lnTo>
                      <a:pt x="95" y="120"/>
                    </a:lnTo>
                    <a:lnTo>
                      <a:pt x="105" y="146"/>
                    </a:lnTo>
                    <a:lnTo>
                      <a:pt x="119" y="162"/>
                    </a:lnTo>
                    <a:lnTo>
                      <a:pt x="117" y="176"/>
                    </a:lnTo>
                    <a:lnTo>
                      <a:pt x="99" y="178"/>
                    </a:lnTo>
                    <a:lnTo>
                      <a:pt x="99" y="170"/>
                    </a:lnTo>
                    <a:lnTo>
                      <a:pt x="18" y="170"/>
                    </a:lnTo>
                    <a:lnTo>
                      <a:pt x="18" y="146"/>
                    </a:lnTo>
                    <a:lnTo>
                      <a:pt x="10" y="138"/>
                    </a:lnTo>
                    <a:lnTo>
                      <a:pt x="0" y="132"/>
                    </a:lnTo>
                    <a:lnTo>
                      <a:pt x="2" y="114"/>
                    </a:lnTo>
                    <a:lnTo>
                      <a:pt x="22" y="96"/>
                    </a:lnTo>
                    <a:lnTo>
                      <a:pt x="32" y="96"/>
                    </a:lnTo>
                    <a:lnTo>
                      <a:pt x="43" y="104"/>
                    </a:lnTo>
                    <a:lnTo>
                      <a:pt x="83" y="28"/>
                    </a:lnTo>
                    <a:lnTo>
                      <a:pt x="93" y="26"/>
                    </a:lnTo>
                    <a:lnTo>
                      <a:pt x="91" y="12"/>
                    </a:lnTo>
                    <a:lnTo>
                      <a:pt x="91"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5" name="Freeform 116"/>
              <p:cNvSpPr>
                <a:spLocks/>
              </p:cNvSpPr>
              <p:nvPr/>
            </p:nvSpPr>
            <p:spPr bwMode="auto">
              <a:xfrm>
                <a:off x="5840085" y="3740228"/>
                <a:ext cx="343670" cy="288768"/>
              </a:xfrm>
              <a:custGeom>
                <a:avLst/>
                <a:gdLst/>
                <a:ahLst/>
                <a:cxnLst>
                  <a:cxn ang="0">
                    <a:pos x="94" y="146"/>
                  </a:cxn>
                  <a:cxn ang="0">
                    <a:pos x="64" y="150"/>
                  </a:cxn>
                  <a:cxn ang="0">
                    <a:pos x="44" y="148"/>
                  </a:cxn>
                  <a:cxn ang="0">
                    <a:pos x="46" y="132"/>
                  </a:cxn>
                  <a:cxn ang="0">
                    <a:pos x="22" y="118"/>
                  </a:cxn>
                  <a:cxn ang="0">
                    <a:pos x="2" y="116"/>
                  </a:cxn>
                  <a:cxn ang="0">
                    <a:pos x="0" y="78"/>
                  </a:cxn>
                  <a:cxn ang="0">
                    <a:pos x="22" y="52"/>
                  </a:cxn>
                  <a:cxn ang="0">
                    <a:pos x="10" y="42"/>
                  </a:cxn>
                  <a:cxn ang="0">
                    <a:pos x="12" y="34"/>
                  </a:cxn>
                  <a:cxn ang="0">
                    <a:pos x="24" y="2"/>
                  </a:cxn>
                  <a:cxn ang="0">
                    <a:pos x="54" y="2"/>
                  </a:cxn>
                  <a:cxn ang="0">
                    <a:pos x="70" y="14"/>
                  </a:cxn>
                  <a:cxn ang="0">
                    <a:pos x="80" y="8"/>
                  </a:cxn>
                  <a:cxn ang="0">
                    <a:pos x="108" y="18"/>
                  </a:cxn>
                  <a:cxn ang="0">
                    <a:pos x="114" y="10"/>
                  </a:cxn>
                  <a:cxn ang="0">
                    <a:pos x="149" y="14"/>
                  </a:cxn>
                  <a:cxn ang="0">
                    <a:pos x="171" y="0"/>
                  </a:cxn>
                  <a:cxn ang="0">
                    <a:pos x="185" y="14"/>
                  </a:cxn>
                  <a:cxn ang="0">
                    <a:pos x="187" y="40"/>
                  </a:cxn>
                  <a:cxn ang="0">
                    <a:pos x="177" y="42"/>
                  </a:cxn>
                  <a:cxn ang="0">
                    <a:pos x="137" y="118"/>
                  </a:cxn>
                  <a:cxn ang="0">
                    <a:pos x="126" y="110"/>
                  </a:cxn>
                  <a:cxn ang="0">
                    <a:pos x="116" y="110"/>
                  </a:cxn>
                  <a:cxn ang="0">
                    <a:pos x="96" y="128"/>
                  </a:cxn>
                  <a:cxn ang="0">
                    <a:pos x="94" y="146"/>
                  </a:cxn>
                </a:cxnLst>
                <a:rect l="0" t="0" r="r" b="b"/>
                <a:pathLst>
                  <a:path w="187" h="150">
                    <a:moveTo>
                      <a:pt x="94" y="146"/>
                    </a:moveTo>
                    <a:lnTo>
                      <a:pt x="64" y="150"/>
                    </a:lnTo>
                    <a:lnTo>
                      <a:pt x="44" y="148"/>
                    </a:lnTo>
                    <a:lnTo>
                      <a:pt x="46" y="132"/>
                    </a:lnTo>
                    <a:lnTo>
                      <a:pt x="22" y="118"/>
                    </a:lnTo>
                    <a:lnTo>
                      <a:pt x="2" y="116"/>
                    </a:lnTo>
                    <a:lnTo>
                      <a:pt x="0" y="78"/>
                    </a:lnTo>
                    <a:lnTo>
                      <a:pt x="22" y="52"/>
                    </a:lnTo>
                    <a:lnTo>
                      <a:pt x="10" y="42"/>
                    </a:lnTo>
                    <a:lnTo>
                      <a:pt x="12" y="34"/>
                    </a:lnTo>
                    <a:lnTo>
                      <a:pt x="24" y="2"/>
                    </a:lnTo>
                    <a:lnTo>
                      <a:pt x="54" y="2"/>
                    </a:lnTo>
                    <a:lnTo>
                      <a:pt x="70" y="14"/>
                    </a:lnTo>
                    <a:lnTo>
                      <a:pt x="80" y="8"/>
                    </a:lnTo>
                    <a:lnTo>
                      <a:pt x="108" y="18"/>
                    </a:lnTo>
                    <a:lnTo>
                      <a:pt x="114" y="10"/>
                    </a:lnTo>
                    <a:lnTo>
                      <a:pt x="149" y="14"/>
                    </a:lnTo>
                    <a:lnTo>
                      <a:pt x="171" y="0"/>
                    </a:lnTo>
                    <a:lnTo>
                      <a:pt x="185" y="14"/>
                    </a:lnTo>
                    <a:lnTo>
                      <a:pt x="187" y="40"/>
                    </a:lnTo>
                    <a:lnTo>
                      <a:pt x="177" y="42"/>
                    </a:lnTo>
                    <a:lnTo>
                      <a:pt x="137" y="118"/>
                    </a:lnTo>
                    <a:lnTo>
                      <a:pt x="126" y="110"/>
                    </a:lnTo>
                    <a:lnTo>
                      <a:pt x="116" y="110"/>
                    </a:lnTo>
                    <a:lnTo>
                      <a:pt x="96" y="128"/>
                    </a:lnTo>
                    <a:lnTo>
                      <a:pt x="94" y="1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6" name="Freeform 117"/>
              <p:cNvSpPr>
                <a:spLocks/>
              </p:cNvSpPr>
              <p:nvPr/>
            </p:nvSpPr>
            <p:spPr bwMode="auto">
              <a:xfrm>
                <a:off x="5781255" y="3786434"/>
                <a:ext cx="99241" cy="184811"/>
              </a:xfrm>
              <a:custGeom>
                <a:avLst/>
                <a:gdLst/>
                <a:ahLst/>
                <a:cxnLst>
                  <a:cxn ang="0">
                    <a:pos x="20" y="2"/>
                  </a:cxn>
                  <a:cxn ang="0">
                    <a:pos x="34" y="0"/>
                  </a:cxn>
                  <a:cxn ang="0">
                    <a:pos x="44" y="10"/>
                  </a:cxn>
                  <a:cxn ang="0">
                    <a:pos x="42" y="18"/>
                  </a:cxn>
                  <a:cxn ang="0">
                    <a:pos x="54" y="28"/>
                  </a:cxn>
                  <a:cxn ang="0">
                    <a:pos x="32" y="54"/>
                  </a:cxn>
                  <a:cxn ang="0">
                    <a:pos x="34" y="92"/>
                  </a:cxn>
                  <a:cxn ang="0">
                    <a:pos x="12" y="96"/>
                  </a:cxn>
                  <a:cxn ang="0">
                    <a:pos x="12" y="48"/>
                  </a:cxn>
                  <a:cxn ang="0">
                    <a:pos x="0" y="32"/>
                  </a:cxn>
                  <a:cxn ang="0">
                    <a:pos x="4" y="20"/>
                  </a:cxn>
                  <a:cxn ang="0">
                    <a:pos x="20" y="16"/>
                  </a:cxn>
                  <a:cxn ang="0">
                    <a:pos x="20" y="2"/>
                  </a:cxn>
                </a:cxnLst>
                <a:rect l="0" t="0" r="r" b="b"/>
                <a:pathLst>
                  <a:path w="54" h="96">
                    <a:moveTo>
                      <a:pt x="20" y="2"/>
                    </a:moveTo>
                    <a:lnTo>
                      <a:pt x="34" y="0"/>
                    </a:lnTo>
                    <a:lnTo>
                      <a:pt x="44" y="10"/>
                    </a:lnTo>
                    <a:lnTo>
                      <a:pt x="42" y="18"/>
                    </a:lnTo>
                    <a:lnTo>
                      <a:pt x="54" y="28"/>
                    </a:lnTo>
                    <a:lnTo>
                      <a:pt x="32" y="54"/>
                    </a:lnTo>
                    <a:lnTo>
                      <a:pt x="34" y="92"/>
                    </a:lnTo>
                    <a:lnTo>
                      <a:pt x="12" y="96"/>
                    </a:lnTo>
                    <a:lnTo>
                      <a:pt x="12" y="48"/>
                    </a:lnTo>
                    <a:lnTo>
                      <a:pt x="0" y="32"/>
                    </a:lnTo>
                    <a:lnTo>
                      <a:pt x="4" y="20"/>
                    </a:lnTo>
                    <a:lnTo>
                      <a:pt x="20" y="16"/>
                    </a:lnTo>
                    <a:lnTo>
                      <a:pt x="2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7" name="Freeform 118"/>
              <p:cNvSpPr>
                <a:spLocks/>
              </p:cNvSpPr>
              <p:nvPr/>
            </p:nvSpPr>
            <p:spPr bwMode="auto">
              <a:xfrm>
                <a:off x="5748194" y="3824966"/>
                <a:ext cx="55133" cy="154010"/>
              </a:xfrm>
              <a:custGeom>
                <a:avLst/>
                <a:gdLst/>
                <a:ahLst/>
                <a:cxnLst>
                  <a:cxn ang="0">
                    <a:pos x="30" y="76"/>
                  </a:cxn>
                  <a:cxn ang="0">
                    <a:pos x="16" y="80"/>
                  </a:cxn>
                  <a:cxn ang="0">
                    <a:pos x="12" y="48"/>
                  </a:cxn>
                  <a:cxn ang="0">
                    <a:pos x="8" y="34"/>
                  </a:cxn>
                  <a:cxn ang="0">
                    <a:pos x="12" y="18"/>
                  </a:cxn>
                  <a:cxn ang="0">
                    <a:pos x="0" y="0"/>
                  </a:cxn>
                  <a:cxn ang="0">
                    <a:pos x="22" y="0"/>
                  </a:cxn>
                  <a:cxn ang="0">
                    <a:pos x="18" y="12"/>
                  </a:cxn>
                  <a:cxn ang="0">
                    <a:pos x="30" y="28"/>
                  </a:cxn>
                  <a:cxn ang="0">
                    <a:pos x="30" y="76"/>
                  </a:cxn>
                </a:cxnLst>
                <a:rect l="0" t="0" r="r" b="b"/>
                <a:pathLst>
                  <a:path w="30" h="80">
                    <a:moveTo>
                      <a:pt x="30" y="76"/>
                    </a:moveTo>
                    <a:lnTo>
                      <a:pt x="16" y="80"/>
                    </a:lnTo>
                    <a:lnTo>
                      <a:pt x="12" y="48"/>
                    </a:lnTo>
                    <a:lnTo>
                      <a:pt x="8" y="34"/>
                    </a:lnTo>
                    <a:lnTo>
                      <a:pt x="12" y="18"/>
                    </a:lnTo>
                    <a:lnTo>
                      <a:pt x="0" y="0"/>
                    </a:lnTo>
                    <a:lnTo>
                      <a:pt x="22" y="0"/>
                    </a:lnTo>
                    <a:lnTo>
                      <a:pt x="18" y="12"/>
                    </a:lnTo>
                    <a:lnTo>
                      <a:pt x="30" y="28"/>
                    </a:lnTo>
                    <a:lnTo>
                      <a:pt x="30" y="7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8" name="Freeform 119"/>
              <p:cNvSpPr>
                <a:spLocks/>
              </p:cNvSpPr>
              <p:nvPr/>
            </p:nvSpPr>
            <p:spPr bwMode="auto">
              <a:xfrm>
                <a:off x="5406343" y="3393724"/>
                <a:ext cx="474155" cy="454330"/>
              </a:xfrm>
              <a:custGeom>
                <a:avLst/>
                <a:gdLst/>
                <a:ahLst/>
                <a:cxnLst>
                  <a:cxn ang="0">
                    <a:pos x="120" y="0"/>
                  </a:cxn>
                  <a:cxn ang="0">
                    <a:pos x="210" y="60"/>
                  </a:cxn>
                  <a:cxn ang="0">
                    <a:pos x="224" y="74"/>
                  </a:cxn>
                  <a:cxn ang="0">
                    <a:pos x="244" y="82"/>
                  </a:cxn>
                  <a:cxn ang="0">
                    <a:pos x="242" y="98"/>
                  </a:cxn>
                  <a:cxn ang="0">
                    <a:pos x="258" y="96"/>
                  </a:cxn>
                  <a:cxn ang="0">
                    <a:pos x="258" y="138"/>
                  </a:cxn>
                  <a:cxn ang="0">
                    <a:pos x="246" y="156"/>
                  </a:cxn>
                  <a:cxn ang="0">
                    <a:pos x="212" y="162"/>
                  </a:cxn>
                  <a:cxn ang="0">
                    <a:pos x="198" y="162"/>
                  </a:cxn>
                  <a:cxn ang="0">
                    <a:pos x="178" y="162"/>
                  </a:cxn>
                  <a:cxn ang="0">
                    <a:pos x="154" y="172"/>
                  </a:cxn>
                  <a:cxn ang="0">
                    <a:pos x="136" y="190"/>
                  </a:cxn>
                  <a:cxn ang="0">
                    <a:pos x="128" y="186"/>
                  </a:cxn>
                  <a:cxn ang="0">
                    <a:pos x="118" y="210"/>
                  </a:cxn>
                  <a:cxn ang="0">
                    <a:pos x="108" y="212"/>
                  </a:cxn>
                  <a:cxn ang="0">
                    <a:pos x="104" y="234"/>
                  </a:cxn>
                  <a:cxn ang="0">
                    <a:pos x="64" y="236"/>
                  </a:cxn>
                  <a:cxn ang="0">
                    <a:pos x="56" y="218"/>
                  </a:cxn>
                  <a:cxn ang="0">
                    <a:pos x="50" y="204"/>
                  </a:cxn>
                  <a:cxn ang="0">
                    <a:pos x="24" y="210"/>
                  </a:cxn>
                  <a:cxn ang="0">
                    <a:pos x="12" y="206"/>
                  </a:cxn>
                  <a:cxn ang="0">
                    <a:pos x="12" y="204"/>
                  </a:cxn>
                  <a:cxn ang="0">
                    <a:pos x="12" y="200"/>
                  </a:cxn>
                  <a:cxn ang="0">
                    <a:pos x="10" y="192"/>
                  </a:cxn>
                  <a:cxn ang="0">
                    <a:pos x="4" y="184"/>
                  </a:cxn>
                  <a:cxn ang="0">
                    <a:pos x="2" y="172"/>
                  </a:cxn>
                  <a:cxn ang="0">
                    <a:pos x="0" y="166"/>
                  </a:cxn>
                  <a:cxn ang="0">
                    <a:pos x="6" y="152"/>
                  </a:cxn>
                  <a:cxn ang="0">
                    <a:pos x="106" y="154"/>
                  </a:cxn>
                  <a:cxn ang="0">
                    <a:pos x="108" y="144"/>
                  </a:cxn>
                  <a:cxn ang="0">
                    <a:pos x="102" y="136"/>
                  </a:cxn>
                  <a:cxn ang="0">
                    <a:pos x="90" y="0"/>
                  </a:cxn>
                  <a:cxn ang="0">
                    <a:pos x="120" y="0"/>
                  </a:cxn>
                </a:cxnLst>
                <a:rect l="0" t="0" r="r" b="b"/>
                <a:pathLst>
                  <a:path w="258" h="236">
                    <a:moveTo>
                      <a:pt x="120" y="0"/>
                    </a:moveTo>
                    <a:lnTo>
                      <a:pt x="210" y="60"/>
                    </a:lnTo>
                    <a:lnTo>
                      <a:pt x="224" y="74"/>
                    </a:lnTo>
                    <a:lnTo>
                      <a:pt x="244" y="82"/>
                    </a:lnTo>
                    <a:lnTo>
                      <a:pt x="242" y="98"/>
                    </a:lnTo>
                    <a:lnTo>
                      <a:pt x="258" y="96"/>
                    </a:lnTo>
                    <a:lnTo>
                      <a:pt x="258" y="138"/>
                    </a:lnTo>
                    <a:lnTo>
                      <a:pt x="246" y="156"/>
                    </a:lnTo>
                    <a:lnTo>
                      <a:pt x="212" y="162"/>
                    </a:lnTo>
                    <a:lnTo>
                      <a:pt x="198" y="162"/>
                    </a:lnTo>
                    <a:lnTo>
                      <a:pt x="178" y="162"/>
                    </a:lnTo>
                    <a:lnTo>
                      <a:pt x="154" y="172"/>
                    </a:lnTo>
                    <a:lnTo>
                      <a:pt x="136" y="190"/>
                    </a:lnTo>
                    <a:lnTo>
                      <a:pt x="128" y="186"/>
                    </a:lnTo>
                    <a:lnTo>
                      <a:pt x="118" y="210"/>
                    </a:lnTo>
                    <a:lnTo>
                      <a:pt x="108" y="212"/>
                    </a:lnTo>
                    <a:lnTo>
                      <a:pt x="104" y="234"/>
                    </a:lnTo>
                    <a:lnTo>
                      <a:pt x="64" y="236"/>
                    </a:lnTo>
                    <a:lnTo>
                      <a:pt x="56" y="218"/>
                    </a:lnTo>
                    <a:lnTo>
                      <a:pt x="50" y="204"/>
                    </a:lnTo>
                    <a:lnTo>
                      <a:pt x="24" y="210"/>
                    </a:lnTo>
                    <a:lnTo>
                      <a:pt x="12" y="206"/>
                    </a:lnTo>
                    <a:lnTo>
                      <a:pt x="12" y="204"/>
                    </a:lnTo>
                    <a:lnTo>
                      <a:pt x="12" y="200"/>
                    </a:lnTo>
                    <a:lnTo>
                      <a:pt x="10" y="192"/>
                    </a:lnTo>
                    <a:lnTo>
                      <a:pt x="4" y="184"/>
                    </a:lnTo>
                    <a:lnTo>
                      <a:pt x="2" y="172"/>
                    </a:lnTo>
                    <a:lnTo>
                      <a:pt x="0" y="166"/>
                    </a:lnTo>
                    <a:lnTo>
                      <a:pt x="6" y="152"/>
                    </a:lnTo>
                    <a:lnTo>
                      <a:pt x="106" y="154"/>
                    </a:lnTo>
                    <a:lnTo>
                      <a:pt x="108" y="144"/>
                    </a:lnTo>
                    <a:lnTo>
                      <a:pt x="102" y="136"/>
                    </a:lnTo>
                    <a:lnTo>
                      <a:pt x="90" y="0"/>
                    </a:lnTo>
                    <a:lnTo>
                      <a:pt x="12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39" name="Freeform 120"/>
              <p:cNvSpPr>
                <a:spLocks/>
              </p:cNvSpPr>
              <p:nvPr/>
            </p:nvSpPr>
            <p:spPr bwMode="auto">
              <a:xfrm>
                <a:off x="5597487" y="3705586"/>
                <a:ext cx="220536" cy="165561"/>
              </a:xfrm>
              <a:custGeom>
                <a:avLst/>
                <a:gdLst/>
                <a:ahLst/>
                <a:cxnLst>
                  <a:cxn ang="0">
                    <a:pos x="44" y="62"/>
                  </a:cxn>
                  <a:cxn ang="0">
                    <a:pos x="44" y="84"/>
                  </a:cxn>
                  <a:cxn ang="0">
                    <a:pos x="30" y="78"/>
                  </a:cxn>
                  <a:cxn ang="0">
                    <a:pos x="20" y="86"/>
                  </a:cxn>
                  <a:cxn ang="0">
                    <a:pos x="0" y="72"/>
                  </a:cxn>
                  <a:cxn ang="0">
                    <a:pos x="4" y="50"/>
                  </a:cxn>
                  <a:cxn ang="0">
                    <a:pos x="14" y="48"/>
                  </a:cxn>
                  <a:cxn ang="0">
                    <a:pos x="24" y="24"/>
                  </a:cxn>
                  <a:cxn ang="0">
                    <a:pos x="32" y="28"/>
                  </a:cxn>
                  <a:cxn ang="0">
                    <a:pos x="50" y="10"/>
                  </a:cxn>
                  <a:cxn ang="0">
                    <a:pos x="74" y="0"/>
                  </a:cxn>
                  <a:cxn ang="0">
                    <a:pos x="94" y="0"/>
                  </a:cxn>
                  <a:cxn ang="0">
                    <a:pos x="90" y="8"/>
                  </a:cxn>
                  <a:cxn ang="0">
                    <a:pos x="92" y="14"/>
                  </a:cxn>
                  <a:cxn ang="0">
                    <a:pos x="104" y="28"/>
                  </a:cxn>
                  <a:cxn ang="0">
                    <a:pos x="102" y="34"/>
                  </a:cxn>
                  <a:cxn ang="0">
                    <a:pos x="120" y="44"/>
                  </a:cxn>
                  <a:cxn ang="0">
                    <a:pos x="120" y="58"/>
                  </a:cxn>
                  <a:cxn ang="0">
                    <a:pos x="104" y="62"/>
                  </a:cxn>
                  <a:cxn ang="0">
                    <a:pos x="82" y="62"/>
                  </a:cxn>
                  <a:cxn ang="0">
                    <a:pos x="44" y="62"/>
                  </a:cxn>
                </a:cxnLst>
                <a:rect l="0" t="0" r="r" b="b"/>
                <a:pathLst>
                  <a:path w="120" h="86">
                    <a:moveTo>
                      <a:pt x="44" y="62"/>
                    </a:moveTo>
                    <a:lnTo>
                      <a:pt x="44" y="84"/>
                    </a:lnTo>
                    <a:lnTo>
                      <a:pt x="30" y="78"/>
                    </a:lnTo>
                    <a:lnTo>
                      <a:pt x="20" y="86"/>
                    </a:lnTo>
                    <a:lnTo>
                      <a:pt x="0" y="72"/>
                    </a:lnTo>
                    <a:lnTo>
                      <a:pt x="4" y="50"/>
                    </a:lnTo>
                    <a:lnTo>
                      <a:pt x="14" y="48"/>
                    </a:lnTo>
                    <a:lnTo>
                      <a:pt x="24" y="24"/>
                    </a:lnTo>
                    <a:lnTo>
                      <a:pt x="32" y="28"/>
                    </a:lnTo>
                    <a:lnTo>
                      <a:pt x="50" y="10"/>
                    </a:lnTo>
                    <a:lnTo>
                      <a:pt x="74" y="0"/>
                    </a:lnTo>
                    <a:lnTo>
                      <a:pt x="94" y="0"/>
                    </a:lnTo>
                    <a:lnTo>
                      <a:pt x="90" y="8"/>
                    </a:lnTo>
                    <a:lnTo>
                      <a:pt x="92" y="14"/>
                    </a:lnTo>
                    <a:lnTo>
                      <a:pt x="104" y="28"/>
                    </a:lnTo>
                    <a:lnTo>
                      <a:pt x="102" y="34"/>
                    </a:lnTo>
                    <a:lnTo>
                      <a:pt x="120" y="44"/>
                    </a:lnTo>
                    <a:lnTo>
                      <a:pt x="120" y="58"/>
                    </a:lnTo>
                    <a:lnTo>
                      <a:pt x="104" y="62"/>
                    </a:lnTo>
                    <a:lnTo>
                      <a:pt x="82" y="62"/>
                    </a:lnTo>
                    <a:lnTo>
                      <a:pt x="44" y="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0" name="Freeform 121"/>
              <p:cNvSpPr>
                <a:spLocks/>
              </p:cNvSpPr>
              <p:nvPr/>
            </p:nvSpPr>
            <p:spPr bwMode="auto">
              <a:xfrm>
                <a:off x="5667314" y="3824950"/>
                <a:ext cx="110269" cy="192512"/>
              </a:xfrm>
              <a:custGeom>
                <a:avLst/>
                <a:gdLst/>
                <a:ahLst/>
                <a:cxnLst>
                  <a:cxn ang="0">
                    <a:pos x="60" y="80"/>
                  </a:cxn>
                  <a:cxn ang="0">
                    <a:pos x="48" y="86"/>
                  </a:cxn>
                  <a:cxn ang="0">
                    <a:pos x="36" y="96"/>
                  </a:cxn>
                  <a:cxn ang="0">
                    <a:pos x="20" y="100"/>
                  </a:cxn>
                  <a:cxn ang="0">
                    <a:pos x="8" y="94"/>
                  </a:cxn>
                  <a:cxn ang="0">
                    <a:pos x="0" y="72"/>
                  </a:cxn>
                  <a:cxn ang="0">
                    <a:pos x="10" y="50"/>
                  </a:cxn>
                  <a:cxn ang="0">
                    <a:pos x="6" y="22"/>
                  </a:cxn>
                  <a:cxn ang="0">
                    <a:pos x="6" y="0"/>
                  </a:cxn>
                  <a:cxn ang="0">
                    <a:pos x="44" y="0"/>
                  </a:cxn>
                  <a:cxn ang="0">
                    <a:pos x="56" y="18"/>
                  </a:cxn>
                  <a:cxn ang="0">
                    <a:pos x="52" y="30"/>
                  </a:cxn>
                  <a:cxn ang="0">
                    <a:pos x="54" y="40"/>
                  </a:cxn>
                  <a:cxn ang="0">
                    <a:pos x="56" y="48"/>
                  </a:cxn>
                  <a:cxn ang="0">
                    <a:pos x="60" y="80"/>
                  </a:cxn>
                </a:cxnLst>
                <a:rect l="0" t="0" r="r" b="b"/>
                <a:pathLst>
                  <a:path w="60" h="100">
                    <a:moveTo>
                      <a:pt x="60" y="80"/>
                    </a:moveTo>
                    <a:lnTo>
                      <a:pt x="48" y="86"/>
                    </a:lnTo>
                    <a:lnTo>
                      <a:pt x="36" y="96"/>
                    </a:lnTo>
                    <a:lnTo>
                      <a:pt x="20" y="100"/>
                    </a:lnTo>
                    <a:lnTo>
                      <a:pt x="8" y="94"/>
                    </a:lnTo>
                    <a:lnTo>
                      <a:pt x="0" y="72"/>
                    </a:lnTo>
                    <a:lnTo>
                      <a:pt x="10" y="50"/>
                    </a:lnTo>
                    <a:lnTo>
                      <a:pt x="6" y="22"/>
                    </a:lnTo>
                    <a:lnTo>
                      <a:pt x="6" y="0"/>
                    </a:lnTo>
                    <a:lnTo>
                      <a:pt x="44" y="0"/>
                    </a:lnTo>
                    <a:lnTo>
                      <a:pt x="56" y="18"/>
                    </a:lnTo>
                    <a:lnTo>
                      <a:pt x="52" y="30"/>
                    </a:lnTo>
                    <a:lnTo>
                      <a:pt x="54" y="40"/>
                    </a:lnTo>
                    <a:lnTo>
                      <a:pt x="56" y="48"/>
                    </a:lnTo>
                    <a:lnTo>
                      <a:pt x="60" y="8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1" name="Freeform 122"/>
              <p:cNvSpPr>
                <a:spLocks/>
              </p:cNvSpPr>
              <p:nvPr/>
            </p:nvSpPr>
            <p:spPr bwMode="auto">
              <a:xfrm>
                <a:off x="5512934" y="3844217"/>
                <a:ext cx="172754" cy="188662"/>
              </a:xfrm>
              <a:custGeom>
                <a:avLst/>
                <a:gdLst/>
                <a:ahLst/>
                <a:cxnLst>
                  <a:cxn ang="0">
                    <a:pos x="92" y="84"/>
                  </a:cxn>
                  <a:cxn ang="0">
                    <a:pos x="50" y="84"/>
                  </a:cxn>
                  <a:cxn ang="0">
                    <a:pos x="24" y="94"/>
                  </a:cxn>
                  <a:cxn ang="0">
                    <a:pos x="12" y="98"/>
                  </a:cxn>
                  <a:cxn ang="0">
                    <a:pos x="16" y="78"/>
                  </a:cxn>
                  <a:cxn ang="0">
                    <a:pos x="14" y="72"/>
                  </a:cxn>
                  <a:cxn ang="0">
                    <a:pos x="8" y="68"/>
                  </a:cxn>
                  <a:cxn ang="0">
                    <a:pos x="0" y="66"/>
                  </a:cxn>
                  <a:cxn ang="0">
                    <a:pos x="0" y="56"/>
                  </a:cxn>
                  <a:cxn ang="0">
                    <a:pos x="0" y="48"/>
                  </a:cxn>
                  <a:cxn ang="0">
                    <a:pos x="6" y="44"/>
                  </a:cxn>
                  <a:cxn ang="0">
                    <a:pos x="4" y="34"/>
                  </a:cxn>
                  <a:cxn ang="0">
                    <a:pos x="10" y="32"/>
                  </a:cxn>
                  <a:cxn ang="0">
                    <a:pos x="8" y="18"/>
                  </a:cxn>
                  <a:cxn ang="0">
                    <a:pos x="4" y="10"/>
                  </a:cxn>
                  <a:cxn ang="0">
                    <a:pos x="6" y="2"/>
                  </a:cxn>
                  <a:cxn ang="0">
                    <a:pos x="46" y="0"/>
                  </a:cxn>
                  <a:cxn ang="0">
                    <a:pos x="66" y="14"/>
                  </a:cxn>
                  <a:cxn ang="0">
                    <a:pos x="76" y="6"/>
                  </a:cxn>
                  <a:cxn ang="0">
                    <a:pos x="90" y="12"/>
                  </a:cxn>
                  <a:cxn ang="0">
                    <a:pos x="94" y="40"/>
                  </a:cxn>
                  <a:cxn ang="0">
                    <a:pos x="84" y="62"/>
                  </a:cxn>
                  <a:cxn ang="0">
                    <a:pos x="92" y="84"/>
                  </a:cxn>
                </a:cxnLst>
                <a:rect l="0" t="0" r="r" b="b"/>
                <a:pathLst>
                  <a:path w="94" h="98">
                    <a:moveTo>
                      <a:pt x="92" y="84"/>
                    </a:moveTo>
                    <a:lnTo>
                      <a:pt x="50" y="84"/>
                    </a:lnTo>
                    <a:lnTo>
                      <a:pt x="24" y="94"/>
                    </a:lnTo>
                    <a:lnTo>
                      <a:pt x="12" y="98"/>
                    </a:lnTo>
                    <a:lnTo>
                      <a:pt x="16" y="78"/>
                    </a:lnTo>
                    <a:lnTo>
                      <a:pt x="14" y="72"/>
                    </a:lnTo>
                    <a:lnTo>
                      <a:pt x="8" y="68"/>
                    </a:lnTo>
                    <a:lnTo>
                      <a:pt x="0" y="66"/>
                    </a:lnTo>
                    <a:lnTo>
                      <a:pt x="0" y="56"/>
                    </a:lnTo>
                    <a:lnTo>
                      <a:pt x="0" y="48"/>
                    </a:lnTo>
                    <a:lnTo>
                      <a:pt x="6" y="44"/>
                    </a:lnTo>
                    <a:lnTo>
                      <a:pt x="4" y="34"/>
                    </a:lnTo>
                    <a:lnTo>
                      <a:pt x="10" y="32"/>
                    </a:lnTo>
                    <a:lnTo>
                      <a:pt x="8" y="18"/>
                    </a:lnTo>
                    <a:lnTo>
                      <a:pt x="4" y="10"/>
                    </a:lnTo>
                    <a:lnTo>
                      <a:pt x="6" y="2"/>
                    </a:lnTo>
                    <a:lnTo>
                      <a:pt x="46" y="0"/>
                    </a:lnTo>
                    <a:lnTo>
                      <a:pt x="66" y="14"/>
                    </a:lnTo>
                    <a:lnTo>
                      <a:pt x="76" y="6"/>
                    </a:lnTo>
                    <a:lnTo>
                      <a:pt x="90" y="12"/>
                    </a:lnTo>
                    <a:lnTo>
                      <a:pt x="94" y="40"/>
                    </a:lnTo>
                    <a:lnTo>
                      <a:pt x="84" y="62"/>
                    </a:lnTo>
                    <a:lnTo>
                      <a:pt x="92"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2" name="Freeform 123"/>
              <p:cNvSpPr>
                <a:spLocks/>
              </p:cNvSpPr>
              <p:nvPr/>
            </p:nvSpPr>
            <p:spPr bwMode="auto">
              <a:xfrm>
                <a:off x="6038560" y="4094470"/>
                <a:ext cx="53297" cy="46203"/>
              </a:xfrm>
              <a:custGeom>
                <a:avLst/>
                <a:gdLst/>
                <a:ahLst/>
                <a:cxnLst>
                  <a:cxn ang="0">
                    <a:pos x="4" y="0"/>
                  </a:cxn>
                  <a:cxn ang="0">
                    <a:pos x="29" y="0"/>
                  </a:cxn>
                  <a:cxn ang="0">
                    <a:pos x="26" y="22"/>
                  </a:cxn>
                  <a:cxn ang="0">
                    <a:pos x="2" y="24"/>
                  </a:cxn>
                  <a:cxn ang="0">
                    <a:pos x="0" y="10"/>
                  </a:cxn>
                  <a:cxn ang="0">
                    <a:pos x="4" y="0"/>
                  </a:cxn>
                </a:cxnLst>
                <a:rect l="0" t="0" r="r" b="b"/>
                <a:pathLst>
                  <a:path w="29" h="24">
                    <a:moveTo>
                      <a:pt x="4" y="0"/>
                    </a:moveTo>
                    <a:lnTo>
                      <a:pt x="29" y="0"/>
                    </a:lnTo>
                    <a:lnTo>
                      <a:pt x="26" y="22"/>
                    </a:lnTo>
                    <a:lnTo>
                      <a:pt x="2" y="24"/>
                    </a:lnTo>
                    <a:lnTo>
                      <a:pt x="0" y="10"/>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3" name="Freeform 124"/>
              <p:cNvSpPr>
                <a:spLocks/>
              </p:cNvSpPr>
              <p:nvPr/>
            </p:nvSpPr>
            <p:spPr bwMode="auto">
              <a:xfrm>
                <a:off x="7021779" y="4533380"/>
                <a:ext cx="209511" cy="431228"/>
              </a:xfrm>
              <a:custGeom>
                <a:avLst/>
                <a:gdLst/>
                <a:ahLst/>
                <a:cxnLst>
                  <a:cxn ang="0">
                    <a:pos x="22" y="70"/>
                  </a:cxn>
                  <a:cxn ang="0">
                    <a:pos x="46" y="60"/>
                  </a:cxn>
                  <a:cxn ang="0">
                    <a:pos x="70" y="44"/>
                  </a:cxn>
                  <a:cxn ang="0">
                    <a:pos x="78" y="30"/>
                  </a:cxn>
                  <a:cxn ang="0">
                    <a:pos x="86" y="26"/>
                  </a:cxn>
                  <a:cxn ang="0">
                    <a:pos x="94" y="10"/>
                  </a:cxn>
                  <a:cxn ang="0">
                    <a:pos x="96" y="0"/>
                  </a:cxn>
                  <a:cxn ang="0">
                    <a:pos x="108" y="20"/>
                  </a:cxn>
                  <a:cxn ang="0">
                    <a:pos x="112" y="40"/>
                  </a:cxn>
                  <a:cxn ang="0">
                    <a:pos x="114" y="52"/>
                  </a:cxn>
                  <a:cxn ang="0">
                    <a:pos x="114" y="64"/>
                  </a:cxn>
                  <a:cxn ang="0">
                    <a:pos x="102" y="66"/>
                  </a:cxn>
                  <a:cxn ang="0">
                    <a:pos x="102" y="82"/>
                  </a:cxn>
                  <a:cxn ang="0">
                    <a:pos x="82" y="150"/>
                  </a:cxn>
                  <a:cxn ang="0">
                    <a:pos x="74" y="182"/>
                  </a:cxn>
                  <a:cxn ang="0">
                    <a:pos x="62" y="214"/>
                  </a:cxn>
                  <a:cxn ang="0">
                    <a:pos x="40" y="224"/>
                  </a:cxn>
                  <a:cxn ang="0">
                    <a:pos x="18" y="222"/>
                  </a:cxn>
                  <a:cxn ang="0">
                    <a:pos x="8" y="202"/>
                  </a:cxn>
                  <a:cxn ang="0">
                    <a:pos x="6" y="182"/>
                  </a:cxn>
                  <a:cxn ang="0">
                    <a:pos x="0" y="164"/>
                  </a:cxn>
                  <a:cxn ang="0">
                    <a:pos x="16" y="142"/>
                  </a:cxn>
                  <a:cxn ang="0">
                    <a:pos x="20" y="122"/>
                  </a:cxn>
                  <a:cxn ang="0">
                    <a:pos x="16" y="106"/>
                  </a:cxn>
                  <a:cxn ang="0">
                    <a:pos x="10" y="90"/>
                  </a:cxn>
                  <a:cxn ang="0">
                    <a:pos x="18" y="80"/>
                  </a:cxn>
                  <a:cxn ang="0">
                    <a:pos x="22" y="70"/>
                  </a:cxn>
                </a:cxnLst>
                <a:rect l="0" t="0" r="r" b="b"/>
                <a:pathLst>
                  <a:path w="114" h="224">
                    <a:moveTo>
                      <a:pt x="22" y="70"/>
                    </a:moveTo>
                    <a:lnTo>
                      <a:pt x="46" y="60"/>
                    </a:lnTo>
                    <a:lnTo>
                      <a:pt x="70" y="44"/>
                    </a:lnTo>
                    <a:lnTo>
                      <a:pt x="78" y="30"/>
                    </a:lnTo>
                    <a:lnTo>
                      <a:pt x="86" y="26"/>
                    </a:lnTo>
                    <a:lnTo>
                      <a:pt x="94" y="10"/>
                    </a:lnTo>
                    <a:lnTo>
                      <a:pt x="96" y="0"/>
                    </a:lnTo>
                    <a:lnTo>
                      <a:pt x="108" y="20"/>
                    </a:lnTo>
                    <a:lnTo>
                      <a:pt x="112" y="40"/>
                    </a:lnTo>
                    <a:lnTo>
                      <a:pt x="114" y="52"/>
                    </a:lnTo>
                    <a:lnTo>
                      <a:pt x="114" y="64"/>
                    </a:lnTo>
                    <a:lnTo>
                      <a:pt x="102" y="66"/>
                    </a:lnTo>
                    <a:lnTo>
                      <a:pt x="102" y="82"/>
                    </a:lnTo>
                    <a:lnTo>
                      <a:pt x="82" y="150"/>
                    </a:lnTo>
                    <a:lnTo>
                      <a:pt x="74" y="182"/>
                    </a:lnTo>
                    <a:lnTo>
                      <a:pt x="62" y="214"/>
                    </a:lnTo>
                    <a:lnTo>
                      <a:pt x="40" y="224"/>
                    </a:lnTo>
                    <a:lnTo>
                      <a:pt x="18" y="222"/>
                    </a:lnTo>
                    <a:lnTo>
                      <a:pt x="8" y="202"/>
                    </a:lnTo>
                    <a:lnTo>
                      <a:pt x="6" y="182"/>
                    </a:lnTo>
                    <a:lnTo>
                      <a:pt x="0" y="164"/>
                    </a:lnTo>
                    <a:lnTo>
                      <a:pt x="16" y="142"/>
                    </a:lnTo>
                    <a:lnTo>
                      <a:pt x="20" y="122"/>
                    </a:lnTo>
                    <a:lnTo>
                      <a:pt x="16" y="106"/>
                    </a:lnTo>
                    <a:lnTo>
                      <a:pt x="10" y="90"/>
                    </a:lnTo>
                    <a:lnTo>
                      <a:pt x="18" y="80"/>
                    </a:lnTo>
                    <a:lnTo>
                      <a:pt x="22" y="7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4" name="Freeform 126"/>
              <p:cNvSpPr>
                <a:spLocks/>
              </p:cNvSpPr>
              <p:nvPr/>
            </p:nvSpPr>
            <p:spPr bwMode="auto">
              <a:xfrm>
                <a:off x="6499850" y="4652745"/>
                <a:ext cx="220536" cy="204064"/>
              </a:xfrm>
              <a:custGeom>
                <a:avLst/>
                <a:gdLst/>
                <a:ahLst/>
                <a:cxnLst>
                  <a:cxn ang="0">
                    <a:pos x="60" y="104"/>
                  </a:cxn>
                  <a:cxn ang="0">
                    <a:pos x="58" y="98"/>
                  </a:cxn>
                  <a:cxn ang="0">
                    <a:pos x="44" y="96"/>
                  </a:cxn>
                  <a:cxn ang="0">
                    <a:pos x="36" y="76"/>
                  </a:cxn>
                  <a:cxn ang="0">
                    <a:pos x="12" y="64"/>
                  </a:cxn>
                  <a:cxn ang="0">
                    <a:pos x="8" y="48"/>
                  </a:cxn>
                  <a:cxn ang="0">
                    <a:pos x="0" y="36"/>
                  </a:cxn>
                  <a:cxn ang="0">
                    <a:pos x="28" y="34"/>
                  </a:cxn>
                  <a:cxn ang="0">
                    <a:pos x="42" y="16"/>
                  </a:cxn>
                  <a:cxn ang="0">
                    <a:pos x="54" y="14"/>
                  </a:cxn>
                  <a:cxn ang="0">
                    <a:pos x="62" y="0"/>
                  </a:cxn>
                  <a:cxn ang="0">
                    <a:pos x="78" y="0"/>
                  </a:cxn>
                  <a:cxn ang="0">
                    <a:pos x="118" y="14"/>
                  </a:cxn>
                  <a:cxn ang="0">
                    <a:pos x="120" y="42"/>
                  </a:cxn>
                  <a:cxn ang="0">
                    <a:pos x="120" y="72"/>
                  </a:cxn>
                  <a:cxn ang="0">
                    <a:pos x="112" y="90"/>
                  </a:cxn>
                  <a:cxn ang="0">
                    <a:pos x="90" y="106"/>
                  </a:cxn>
                  <a:cxn ang="0">
                    <a:pos x="60" y="104"/>
                  </a:cxn>
                </a:cxnLst>
                <a:rect l="0" t="0" r="r" b="b"/>
                <a:pathLst>
                  <a:path w="120" h="106">
                    <a:moveTo>
                      <a:pt x="60" y="104"/>
                    </a:moveTo>
                    <a:lnTo>
                      <a:pt x="58" y="98"/>
                    </a:lnTo>
                    <a:lnTo>
                      <a:pt x="44" y="96"/>
                    </a:lnTo>
                    <a:lnTo>
                      <a:pt x="36" y="76"/>
                    </a:lnTo>
                    <a:lnTo>
                      <a:pt x="12" y="64"/>
                    </a:lnTo>
                    <a:lnTo>
                      <a:pt x="8" y="48"/>
                    </a:lnTo>
                    <a:lnTo>
                      <a:pt x="0" y="36"/>
                    </a:lnTo>
                    <a:lnTo>
                      <a:pt x="28" y="34"/>
                    </a:lnTo>
                    <a:lnTo>
                      <a:pt x="42" y="16"/>
                    </a:lnTo>
                    <a:lnTo>
                      <a:pt x="54" y="14"/>
                    </a:lnTo>
                    <a:lnTo>
                      <a:pt x="62" y="0"/>
                    </a:lnTo>
                    <a:lnTo>
                      <a:pt x="78" y="0"/>
                    </a:lnTo>
                    <a:lnTo>
                      <a:pt x="118" y="14"/>
                    </a:lnTo>
                    <a:lnTo>
                      <a:pt x="120" y="42"/>
                    </a:lnTo>
                    <a:lnTo>
                      <a:pt x="120" y="72"/>
                    </a:lnTo>
                    <a:lnTo>
                      <a:pt x="112" y="90"/>
                    </a:lnTo>
                    <a:lnTo>
                      <a:pt x="90" y="106"/>
                    </a:lnTo>
                    <a:lnTo>
                      <a:pt x="60" y="1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5" name="Freeform 127"/>
              <p:cNvSpPr>
                <a:spLocks/>
              </p:cNvSpPr>
              <p:nvPr/>
            </p:nvSpPr>
            <p:spPr bwMode="auto">
              <a:xfrm>
                <a:off x="6345482" y="4722060"/>
                <a:ext cx="264644" cy="281068"/>
              </a:xfrm>
              <a:custGeom>
                <a:avLst/>
                <a:gdLst/>
                <a:ahLst/>
                <a:cxnLst>
                  <a:cxn ang="0">
                    <a:pos x="0" y="114"/>
                  </a:cxn>
                  <a:cxn ang="0">
                    <a:pos x="0" y="66"/>
                  </a:cxn>
                  <a:cxn ang="0">
                    <a:pos x="14" y="66"/>
                  </a:cxn>
                  <a:cxn ang="0">
                    <a:pos x="16" y="4"/>
                  </a:cxn>
                  <a:cxn ang="0">
                    <a:pos x="50" y="0"/>
                  </a:cxn>
                  <a:cxn ang="0">
                    <a:pos x="56" y="8"/>
                  </a:cxn>
                  <a:cxn ang="0">
                    <a:pos x="84" y="0"/>
                  </a:cxn>
                  <a:cxn ang="0">
                    <a:pos x="92" y="12"/>
                  </a:cxn>
                  <a:cxn ang="0">
                    <a:pos x="96" y="28"/>
                  </a:cxn>
                  <a:cxn ang="0">
                    <a:pos x="120" y="40"/>
                  </a:cxn>
                  <a:cxn ang="0">
                    <a:pos x="128" y="60"/>
                  </a:cxn>
                  <a:cxn ang="0">
                    <a:pos x="142" y="62"/>
                  </a:cxn>
                  <a:cxn ang="0">
                    <a:pos x="144" y="70"/>
                  </a:cxn>
                  <a:cxn ang="0">
                    <a:pos x="142" y="74"/>
                  </a:cxn>
                  <a:cxn ang="0">
                    <a:pos x="132" y="74"/>
                  </a:cxn>
                  <a:cxn ang="0">
                    <a:pos x="94" y="114"/>
                  </a:cxn>
                  <a:cxn ang="0">
                    <a:pos x="86" y="128"/>
                  </a:cxn>
                  <a:cxn ang="0">
                    <a:pos x="66" y="130"/>
                  </a:cxn>
                  <a:cxn ang="0">
                    <a:pos x="56" y="122"/>
                  </a:cxn>
                  <a:cxn ang="0">
                    <a:pos x="46" y="122"/>
                  </a:cxn>
                  <a:cxn ang="0">
                    <a:pos x="42" y="134"/>
                  </a:cxn>
                  <a:cxn ang="0">
                    <a:pos x="28" y="146"/>
                  </a:cxn>
                  <a:cxn ang="0">
                    <a:pos x="12" y="146"/>
                  </a:cxn>
                  <a:cxn ang="0">
                    <a:pos x="12" y="126"/>
                  </a:cxn>
                  <a:cxn ang="0">
                    <a:pos x="0" y="114"/>
                  </a:cxn>
                </a:cxnLst>
                <a:rect l="0" t="0" r="r" b="b"/>
                <a:pathLst>
                  <a:path w="144" h="146">
                    <a:moveTo>
                      <a:pt x="0" y="114"/>
                    </a:moveTo>
                    <a:lnTo>
                      <a:pt x="0" y="66"/>
                    </a:lnTo>
                    <a:lnTo>
                      <a:pt x="14" y="66"/>
                    </a:lnTo>
                    <a:lnTo>
                      <a:pt x="16" y="4"/>
                    </a:lnTo>
                    <a:lnTo>
                      <a:pt x="50" y="0"/>
                    </a:lnTo>
                    <a:lnTo>
                      <a:pt x="56" y="8"/>
                    </a:lnTo>
                    <a:lnTo>
                      <a:pt x="84" y="0"/>
                    </a:lnTo>
                    <a:lnTo>
                      <a:pt x="92" y="12"/>
                    </a:lnTo>
                    <a:lnTo>
                      <a:pt x="96" y="28"/>
                    </a:lnTo>
                    <a:lnTo>
                      <a:pt x="120" y="40"/>
                    </a:lnTo>
                    <a:lnTo>
                      <a:pt x="128" y="60"/>
                    </a:lnTo>
                    <a:lnTo>
                      <a:pt x="142" y="62"/>
                    </a:lnTo>
                    <a:lnTo>
                      <a:pt x="144" y="70"/>
                    </a:lnTo>
                    <a:lnTo>
                      <a:pt x="142" y="74"/>
                    </a:lnTo>
                    <a:lnTo>
                      <a:pt x="132" y="74"/>
                    </a:lnTo>
                    <a:lnTo>
                      <a:pt x="94" y="114"/>
                    </a:lnTo>
                    <a:lnTo>
                      <a:pt x="86" y="128"/>
                    </a:lnTo>
                    <a:lnTo>
                      <a:pt x="66" y="130"/>
                    </a:lnTo>
                    <a:lnTo>
                      <a:pt x="56" y="122"/>
                    </a:lnTo>
                    <a:lnTo>
                      <a:pt x="46" y="122"/>
                    </a:lnTo>
                    <a:lnTo>
                      <a:pt x="42" y="134"/>
                    </a:lnTo>
                    <a:lnTo>
                      <a:pt x="28" y="146"/>
                    </a:lnTo>
                    <a:lnTo>
                      <a:pt x="12" y="146"/>
                    </a:lnTo>
                    <a:lnTo>
                      <a:pt x="12" y="126"/>
                    </a:lnTo>
                    <a:lnTo>
                      <a:pt x="0" y="1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6" name="Freeform 128"/>
              <p:cNvSpPr>
                <a:spLocks/>
              </p:cNvSpPr>
              <p:nvPr/>
            </p:nvSpPr>
            <p:spPr bwMode="auto">
              <a:xfrm>
                <a:off x="6113899" y="4702816"/>
                <a:ext cx="260970" cy="369624"/>
              </a:xfrm>
              <a:custGeom>
                <a:avLst/>
                <a:gdLst/>
                <a:ahLst/>
                <a:cxnLst>
                  <a:cxn ang="0">
                    <a:pos x="0" y="0"/>
                  </a:cxn>
                  <a:cxn ang="0">
                    <a:pos x="98" y="0"/>
                  </a:cxn>
                  <a:cxn ang="0">
                    <a:pos x="106" y="6"/>
                  </a:cxn>
                  <a:cxn ang="0">
                    <a:pos x="134" y="8"/>
                  </a:cxn>
                  <a:cxn ang="0">
                    <a:pos x="142" y="14"/>
                  </a:cxn>
                  <a:cxn ang="0">
                    <a:pos x="140" y="76"/>
                  </a:cxn>
                  <a:cxn ang="0">
                    <a:pos x="126" y="76"/>
                  </a:cxn>
                  <a:cxn ang="0">
                    <a:pos x="126" y="182"/>
                  </a:cxn>
                  <a:cxn ang="0">
                    <a:pos x="110" y="192"/>
                  </a:cxn>
                  <a:cxn ang="0">
                    <a:pos x="94" y="192"/>
                  </a:cxn>
                  <a:cxn ang="0">
                    <a:pos x="86" y="188"/>
                  </a:cxn>
                  <a:cxn ang="0">
                    <a:pos x="80" y="180"/>
                  </a:cxn>
                  <a:cxn ang="0">
                    <a:pos x="72" y="186"/>
                  </a:cxn>
                  <a:cxn ang="0">
                    <a:pos x="52" y="164"/>
                  </a:cxn>
                  <a:cxn ang="0">
                    <a:pos x="44" y="126"/>
                  </a:cxn>
                  <a:cxn ang="0">
                    <a:pos x="38" y="114"/>
                  </a:cxn>
                  <a:cxn ang="0">
                    <a:pos x="38" y="82"/>
                  </a:cxn>
                  <a:cxn ang="0">
                    <a:pos x="12" y="36"/>
                  </a:cxn>
                  <a:cxn ang="0">
                    <a:pos x="0" y="16"/>
                  </a:cxn>
                  <a:cxn ang="0">
                    <a:pos x="0" y="0"/>
                  </a:cxn>
                </a:cxnLst>
                <a:rect l="0" t="0" r="r" b="b"/>
                <a:pathLst>
                  <a:path w="142" h="192">
                    <a:moveTo>
                      <a:pt x="0" y="0"/>
                    </a:moveTo>
                    <a:lnTo>
                      <a:pt x="98" y="0"/>
                    </a:lnTo>
                    <a:lnTo>
                      <a:pt x="106" y="6"/>
                    </a:lnTo>
                    <a:lnTo>
                      <a:pt x="134" y="8"/>
                    </a:lnTo>
                    <a:lnTo>
                      <a:pt x="142" y="14"/>
                    </a:lnTo>
                    <a:lnTo>
                      <a:pt x="140" y="76"/>
                    </a:lnTo>
                    <a:lnTo>
                      <a:pt x="126" y="76"/>
                    </a:lnTo>
                    <a:lnTo>
                      <a:pt x="126" y="182"/>
                    </a:lnTo>
                    <a:lnTo>
                      <a:pt x="110" y="192"/>
                    </a:lnTo>
                    <a:lnTo>
                      <a:pt x="94" y="192"/>
                    </a:lnTo>
                    <a:lnTo>
                      <a:pt x="86" y="188"/>
                    </a:lnTo>
                    <a:lnTo>
                      <a:pt x="80" y="180"/>
                    </a:lnTo>
                    <a:lnTo>
                      <a:pt x="72" y="186"/>
                    </a:lnTo>
                    <a:lnTo>
                      <a:pt x="52" y="164"/>
                    </a:lnTo>
                    <a:lnTo>
                      <a:pt x="44" y="126"/>
                    </a:lnTo>
                    <a:lnTo>
                      <a:pt x="38" y="114"/>
                    </a:lnTo>
                    <a:lnTo>
                      <a:pt x="38" y="82"/>
                    </a:lnTo>
                    <a:lnTo>
                      <a:pt x="12" y="36"/>
                    </a:lnTo>
                    <a:lnTo>
                      <a:pt x="0" y="16"/>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7" name="Freeform 129"/>
              <p:cNvSpPr>
                <a:spLocks/>
              </p:cNvSpPr>
              <p:nvPr/>
            </p:nvSpPr>
            <p:spPr bwMode="auto">
              <a:xfrm>
                <a:off x="6650542" y="4487186"/>
                <a:ext cx="297724" cy="519783"/>
              </a:xfrm>
              <a:custGeom>
                <a:avLst/>
                <a:gdLst/>
                <a:ahLst/>
                <a:cxnLst>
                  <a:cxn ang="0">
                    <a:pos x="0" y="88"/>
                  </a:cxn>
                  <a:cxn ang="0">
                    <a:pos x="0" y="72"/>
                  </a:cxn>
                  <a:cxn ang="0">
                    <a:pos x="50" y="64"/>
                  </a:cxn>
                  <a:cxn ang="0">
                    <a:pos x="66" y="64"/>
                  </a:cxn>
                  <a:cxn ang="0">
                    <a:pos x="64" y="94"/>
                  </a:cxn>
                  <a:cxn ang="0">
                    <a:pos x="76" y="106"/>
                  </a:cxn>
                  <a:cxn ang="0">
                    <a:pos x="86" y="92"/>
                  </a:cxn>
                  <a:cxn ang="0">
                    <a:pos x="84" y="64"/>
                  </a:cxn>
                  <a:cxn ang="0">
                    <a:pos x="70" y="48"/>
                  </a:cxn>
                  <a:cxn ang="0">
                    <a:pos x="64" y="32"/>
                  </a:cxn>
                  <a:cxn ang="0">
                    <a:pos x="68" y="16"/>
                  </a:cxn>
                  <a:cxn ang="0">
                    <a:pos x="90" y="18"/>
                  </a:cxn>
                  <a:cxn ang="0">
                    <a:pos x="116" y="20"/>
                  </a:cxn>
                  <a:cxn ang="0">
                    <a:pos x="142" y="10"/>
                  </a:cxn>
                  <a:cxn ang="0">
                    <a:pos x="158" y="0"/>
                  </a:cxn>
                  <a:cxn ang="0">
                    <a:pos x="158" y="40"/>
                  </a:cxn>
                  <a:cxn ang="0">
                    <a:pos x="162" y="80"/>
                  </a:cxn>
                  <a:cxn ang="0">
                    <a:pos x="144" y="98"/>
                  </a:cxn>
                  <a:cxn ang="0">
                    <a:pos x="112" y="118"/>
                  </a:cxn>
                  <a:cxn ang="0">
                    <a:pos x="76" y="150"/>
                  </a:cxn>
                  <a:cxn ang="0">
                    <a:pos x="68" y="154"/>
                  </a:cxn>
                  <a:cxn ang="0">
                    <a:pos x="70" y="168"/>
                  </a:cxn>
                  <a:cxn ang="0">
                    <a:pos x="80" y="196"/>
                  </a:cxn>
                  <a:cxn ang="0">
                    <a:pos x="76" y="228"/>
                  </a:cxn>
                  <a:cxn ang="0">
                    <a:pos x="38" y="248"/>
                  </a:cxn>
                  <a:cxn ang="0">
                    <a:pos x="34" y="256"/>
                  </a:cxn>
                  <a:cxn ang="0">
                    <a:pos x="38" y="264"/>
                  </a:cxn>
                  <a:cxn ang="0">
                    <a:pos x="40" y="270"/>
                  </a:cxn>
                  <a:cxn ang="0">
                    <a:pos x="24" y="268"/>
                  </a:cxn>
                  <a:cxn ang="0">
                    <a:pos x="24" y="258"/>
                  </a:cxn>
                  <a:cxn ang="0">
                    <a:pos x="24" y="222"/>
                  </a:cxn>
                  <a:cxn ang="0">
                    <a:pos x="16" y="198"/>
                  </a:cxn>
                  <a:cxn ang="0">
                    <a:pos x="8" y="192"/>
                  </a:cxn>
                  <a:cxn ang="0">
                    <a:pos x="30" y="176"/>
                  </a:cxn>
                  <a:cxn ang="0">
                    <a:pos x="38" y="158"/>
                  </a:cxn>
                  <a:cxn ang="0">
                    <a:pos x="38" y="128"/>
                  </a:cxn>
                  <a:cxn ang="0">
                    <a:pos x="36" y="100"/>
                  </a:cxn>
                  <a:cxn ang="0">
                    <a:pos x="0" y="88"/>
                  </a:cxn>
                </a:cxnLst>
                <a:rect l="0" t="0" r="r" b="b"/>
                <a:pathLst>
                  <a:path w="162" h="270">
                    <a:moveTo>
                      <a:pt x="0" y="88"/>
                    </a:moveTo>
                    <a:lnTo>
                      <a:pt x="0" y="72"/>
                    </a:lnTo>
                    <a:lnTo>
                      <a:pt x="50" y="64"/>
                    </a:lnTo>
                    <a:lnTo>
                      <a:pt x="66" y="64"/>
                    </a:lnTo>
                    <a:lnTo>
                      <a:pt x="64" y="94"/>
                    </a:lnTo>
                    <a:lnTo>
                      <a:pt x="76" y="106"/>
                    </a:lnTo>
                    <a:lnTo>
                      <a:pt x="86" y="92"/>
                    </a:lnTo>
                    <a:lnTo>
                      <a:pt x="84" y="64"/>
                    </a:lnTo>
                    <a:lnTo>
                      <a:pt x="70" y="48"/>
                    </a:lnTo>
                    <a:lnTo>
                      <a:pt x="64" y="32"/>
                    </a:lnTo>
                    <a:lnTo>
                      <a:pt x="68" y="16"/>
                    </a:lnTo>
                    <a:lnTo>
                      <a:pt x="90" y="18"/>
                    </a:lnTo>
                    <a:lnTo>
                      <a:pt x="116" y="20"/>
                    </a:lnTo>
                    <a:lnTo>
                      <a:pt x="142" y="10"/>
                    </a:lnTo>
                    <a:lnTo>
                      <a:pt x="158" y="0"/>
                    </a:lnTo>
                    <a:lnTo>
                      <a:pt x="158" y="40"/>
                    </a:lnTo>
                    <a:lnTo>
                      <a:pt x="162" y="80"/>
                    </a:lnTo>
                    <a:lnTo>
                      <a:pt x="144" y="98"/>
                    </a:lnTo>
                    <a:lnTo>
                      <a:pt x="112" y="118"/>
                    </a:lnTo>
                    <a:lnTo>
                      <a:pt x="76" y="150"/>
                    </a:lnTo>
                    <a:lnTo>
                      <a:pt x="68" y="154"/>
                    </a:lnTo>
                    <a:lnTo>
                      <a:pt x="70" y="168"/>
                    </a:lnTo>
                    <a:lnTo>
                      <a:pt x="80" y="196"/>
                    </a:lnTo>
                    <a:lnTo>
                      <a:pt x="76" y="228"/>
                    </a:lnTo>
                    <a:lnTo>
                      <a:pt x="38" y="248"/>
                    </a:lnTo>
                    <a:lnTo>
                      <a:pt x="34" y="256"/>
                    </a:lnTo>
                    <a:lnTo>
                      <a:pt x="38" y="264"/>
                    </a:lnTo>
                    <a:lnTo>
                      <a:pt x="40" y="270"/>
                    </a:lnTo>
                    <a:lnTo>
                      <a:pt x="24" y="268"/>
                    </a:lnTo>
                    <a:lnTo>
                      <a:pt x="24" y="258"/>
                    </a:lnTo>
                    <a:lnTo>
                      <a:pt x="24" y="222"/>
                    </a:lnTo>
                    <a:lnTo>
                      <a:pt x="16" y="198"/>
                    </a:lnTo>
                    <a:lnTo>
                      <a:pt x="8" y="192"/>
                    </a:lnTo>
                    <a:lnTo>
                      <a:pt x="30" y="176"/>
                    </a:lnTo>
                    <a:lnTo>
                      <a:pt x="38" y="158"/>
                    </a:lnTo>
                    <a:lnTo>
                      <a:pt x="38" y="128"/>
                    </a:lnTo>
                    <a:lnTo>
                      <a:pt x="36" y="100"/>
                    </a:lnTo>
                    <a:lnTo>
                      <a:pt x="0" y="8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8" name="Freeform 130"/>
              <p:cNvSpPr>
                <a:spLocks/>
              </p:cNvSpPr>
              <p:nvPr/>
            </p:nvSpPr>
            <p:spPr bwMode="auto">
              <a:xfrm>
                <a:off x="6716722" y="4460257"/>
                <a:ext cx="91891" cy="231015"/>
              </a:xfrm>
              <a:custGeom>
                <a:avLst/>
                <a:gdLst/>
                <a:ahLst/>
                <a:cxnLst>
                  <a:cxn ang="0">
                    <a:pos x="4" y="50"/>
                  </a:cxn>
                  <a:cxn ang="0">
                    <a:pos x="10" y="44"/>
                  </a:cxn>
                  <a:cxn ang="0">
                    <a:pos x="12" y="18"/>
                  </a:cxn>
                  <a:cxn ang="0">
                    <a:pos x="14" y="14"/>
                  </a:cxn>
                  <a:cxn ang="0">
                    <a:pos x="8" y="0"/>
                  </a:cxn>
                  <a:cxn ang="0">
                    <a:pos x="22" y="0"/>
                  </a:cxn>
                  <a:cxn ang="0">
                    <a:pos x="30" y="12"/>
                  </a:cxn>
                  <a:cxn ang="0">
                    <a:pos x="32" y="30"/>
                  </a:cxn>
                  <a:cxn ang="0">
                    <a:pos x="28" y="46"/>
                  </a:cxn>
                  <a:cxn ang="0">
                    <a:pos x="34" y="62"/>
                  </a:cxn>
                  <a:cxn ang="0">
                    <a:pos x="48" y="78"/>
                  </a:cxn>
                  <a:cxn ang="0">
                    <a:pos x="50" y="106"/>
                  </a:cxn>
                  <a:cxn ang="0">
                    <a:pos x="40" y="120"/>
                  </a:cxn>
                  <a:cxn ang="0">
                    <a:pos x="28" y="108"/>
                  </a:cxn>
                  <a:cxn ang="0">
                    <a:pos x="30" y="78"/>
                  </a:cxn>
                  <a:cxn ang="0">
                    <a:pos x="10" y="78"/>
                  </a:cxn>
                  <a:cxn ang="0">
                    <a:pos x="0" y="64"/>
                  </a:cxn>
                  <a:cxn ang="0">
                    <a:pos x="4" y="50"/>
                  </a:cxn>
                </a:cxnLst>
                <a:rect l="0" t="0" r="r" b="b"/>
                <a:pathLst>
                  <a:path w="50" h="120">
                    <a:moveTo>
                      <a:pt x="4" y="50"/>
                    </a:moveTo>
                    <a:lnTo>
                      <a:pt x="10" y="44"/>
                    </a:lnTo>
                    <a:lnTo>
                      <a:pt x="12" y="18"/>
                    </a:lnTo>
                    <a:lnTo>
                      <a:pt x="14" y="14"/>
                    </a:lnTo>
                    <a:lnTo>
                      <a:pt x="8" y="0"/>
                    </a:lnTo>
                    <a:lnTo>
                      <a:pt x="22" y="0"/>
                    </a:lnTo>
                    <a:lnTo>
                      <a:pt x="30" y="12"/>
                    </a:lnTo>
                    <a:lnTo>
                      <a:pt x="32" y="30"/>
                    </a:lnTo>
                    <a:lnTo>
                      <a:pt x="28" y="46"/>
                    </a:lnTo>
                    <a:lnTo>
                      <a:pt x="34" y="62"/>
                    </a:lnTo>
                    <a:lnTo>
                      <a:pt x="48" y="78"/>
                    </a:lnTo>
                    <a:lnTo>
                      <a:pt x="50" y="106"/>
                    </a:lnTo>
                    <a:lnTo>
                      <a:pt x="40" y="120"/>
                    </a:lnTo>
                    <a:lnTo>
                      <a:pt x="28" y="108"/>
                    </a:lnTo>
                    <a:lnTo>
                      <a:pt x="30" y="78"/>
                    </a:lnTo>
                    <a:lnTo>
                      <a:pt x="10" y="78"/>
                    </a:lnTo>
                    <a:lnTo>
                      <a:pt x="0" y="64"/>
                    </a:lnTo>
                    <a:lnTo>
                      <a:pt x="4" y="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49" name="Freeform 131"/>
              <p:cNvSpPr>
                <a:spLocks/>
              </p:cNvSpPr>
              <p:nvPr/>
            </p:nvSpPr>
            <p:spPr bwMode="auto">
              <a:xfrm>
                <a:off x="6404274" y="4421746"/>
                <a:ext cx="338158" cy="300320"/>
              </a:xfrm>
              <a:custGeom>
                <a:avLst/>
                <a:gdLst/>
                <a:ahLst/>
                <a:cxnLst>
                  <a:cxn ang="0">
                    <a:pos x="52" y="156"/>
                  </a:cxn>
                  <a:cxn ang="0">
                    <a:pos x="46" y="150"/>
                  </a:cxn>
                  <a:cxn ang="0">
                    <a:pos x="20" y="148"/>
                  </a:cxn>
                  <a:cxn ang="0">
                    <a:pos x="2" y="128"/>
                  </a:cxn>
                  <a:cxn ang="0">
                    <a:pos x="0" y="76"/>
                  </a:cxn>
                  <a:cxn ang="0">
                    <a:pos x="30" y="76"/>
                  </a:cxn>
                  <a:cxn ang="0">
                    <a:pos x="30" y="42"/>
                  </a:cxn>
                  <a:cxn ang="0">
                    <a:pos x="48" y="50"/>
                  </a:cxn>
                  <a:cxn ang="0">
                    <a:pos x="68" y="58"/>
                  </a:cxn>
                  <a:cxn ang="0">
                    <a:pos x="82" y="52"/>
                  </a:cxn>
                  <a:cxn ang="0">
                    <a:pos x="90" y="64"/>
                  </a:cxn>
                  <a:cxn ang="0">
                    <a:pos x="102" y="70"/>
                  </a:cxn>
                  <a:cxn ang="0">
                    <a:pos x="110" y="82"/>
                  </a:cxn>
                  <a:cxn ang="0">
                    <a:pos x="124" y="82"/>
                  </a:cxn>
                  <a:cxn ang="0">
                    <a:pos x="124" y="64"/>
                  </a:cxn>
                  <a:cxn ang="0">
                    <a:pos x="110" y="58"/>
                  </a:cxn>
                  <a:cxn ang="0">
                    <a:pos x="100" y="48"/>
                  </a:cxn>
                  <a:cxn ang="0">
                    <a:pos x="104" y="26"/>
                  </a:cxn>
                  <a:cxn ang="0">
                    <a:pos x="102" y="8"/>
                  </a:cxn>
                  <a:cxn ang="0">
                    <a:pos x="118" y="0"/>
                  </a:cxn>
                  <a:cxn ang="0">
                    <a:pos x="136" y="0"/>
                  </a:cxn>
                  <a:cxn ang="0">
                    <a:pos x="178" y="20"/>
                  </a:cxn>
                  <a:cxn ang="0">
                    <a:pos x="184" y="34"/>
                  </a:cxn>
                  <a:cxn ang="0">
                    <a:pos x="180" y="40"/>
                  </a:cxn>
                  <a:cxn ang="0">
                    <a:pos x="180" y="64"/>
                  </a:cxn>
                  <a:cxn ang="0">
                    <a:pos x="174" y="70"/>
                  </a:cxn>
                  <a:cxn ang="0">
                    <a:pos x="170" y="84"/>
                  </a:cxn>
                  <a:cxn ang="0">
                    <a:pos x="180" y="98"/>
                  </a:cxn>
                  <a:cxn ang="0">
                    <a:pos x="134" y="106"/>
                  </a:cxn>
                  <a:cxn ang="0">
                    <a:pos x="134" y="122"/>
                  </a:cxn>
                  <a:cxn ang="0">
                    <a:pos x="114" y="120"/>
                  </a:cxn>
                  <a:cxn ang="0">
                    <a:pos x="106" y="134"/>
                  </a:cxn>
                  <a:cxn ang="0">
                    <a:pos x="94" y="136"/>
                  </a:cxn>
                  <a:cxn ang="0">
                    <a:pos x="80" y="154"/>
                  </a:cxn>
                  <a:cxn ang="0">
                    <a:pos x="52" y="156"/>
                  </a:cxn>
                </a:cxnLst>
                <a:rect l="0" t="0" r="r" b="b"/>
                <a:pathLst>
                  <a:path w="184" h="156">
                    <a:moveTo>
                      <a:pt x="52" y="156"/>
                    </a:moveTo>
                    <a:lnTo>
                      <a:pt x="46" y="150"/>
                    </a:lnTo>
                    <a:lnTo>
                      <a:pt x="20" y="148"/>
                    </a:lnTo>
                    <a:lnTo>
                      <a:pt x="2" y="128"/>
                    </a:lnTo>
                    <a:lnTo>
                      <a:pt x="0" y="76"/>
                    </a:lnTo>
                    <a:lnTo>
                      <a:pt x="30" y="76"/>
                    </a:lnTo>
                    <a:lnTo>
                      <a:pt x="30" y="42"/>
                    </a:lnTo>
                    <a:lnTo>
                      <a:pt x="48" y="50"/>
                    </a:lnTo>
                    <a:lnTo>
                      <a:pt x="68" y="58"/>
                    </a:lnTo>
                    <a:lnTo>
                      <a:pt x="82" y="52"/>
                    </a:lnTo>
                    <a:lnTo>
                      <a:pt x="90" y="64"/>
                    </a:lnTo>
                    <a:lnTo>
                      <a:pt x="102" y="70"/>
                    </a:lnTo>
                    <a:lnTo>
                      <a:pt x="110" y="82"/>
                    </a:lnTo>
                    <a:lnTo>
                      <a:pt x="124" y="82"/>
                    </a:lnTo>
                    <a:lnTo>
                      <a:pt x="124" y="64"/>
                    </a:lnTo>
                    <a:lnTo>
                      <a:pt x="110" y="58"/>
                    </a:lnTo>
                    <a:lnTo>
                      <a:pt x="100" y="48"/>
                    </a:lnTo>
                    <a:lnTo>
                      <a:pt x="104" y="26"/>
                    </a:lnTo>
                    <a:lnTo>
                      <a:pt x="102" y="8"/>
                    </a:lnTo>
                    <a:lnTo>
                      <a:pt x="118" y="0"/>
                    </a:lnTo>
                    <a:lnTo>
                      <a:pt x="136" y="0"/>
                    </a:lnTo>
                    <a:lnTo>
                      <a:pt x="178" y="20"/>
                    </a:lnTo>
                    <a:lnTo>
                      <a:pt x="184" y="34"/>
                    </a:lnTo>
                    <a:lnTo>
                      <a:pt x="180" y="40"/>
                    </a:lnTo>
                    <a:lnTo>
                      <a:pt x="180" y="64"/>
                    </a:lnTo>
                    <a:lnTo>
                      <a:pt x="174" y="70"/>
                    </a:lnTo>
                    <a:lnTo>
                      <a:pt x="170" y="84"/>
                    </a:lnTo>
                    <a:lnTo>
                      <a:pt x="180" y="98"/>
                    </a:lnTo>
                    <a:lnTo>
                      <a:pt x="134" y="106"/>
                    </a:lnTo>
                    <a:lnTo>
                      <a:pt x="134" y="122"/>
                    </a:lnTo>
                    <a:lnTo>
                      <a:pt x="114" y="120"/>
                    </a:lnTo>
                    <a:lnTo>
                      <a:pt x="106" y="134"/>
                    </a:lnTo>
                    <a:lnTo>
                      <a:pt x="94" y="136"/>
                    </a:lnTo>
                    <a:lnTo>
                      <a:pt x="80" y="154"/>
                    </a:lnTo>
                    <a:lnTo>
                      <a:pt x="52" y="1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0" name="Freeform 132"/>
              <p:cNvSpPr>
                <a:spLocks/>
              </p:cNvSpPr>
              <p:nvPr/>
            </p:nvSpPr>
            <p:spPr bwMode="auto">
              <a:xfrm>
                <a:off x="6621157" y="4198408"/>
                <a:ext cx="319779" cy="327272"/>
              </a:xfrm>
              <a:custGeom>
                <a:avLst/>
                <a:gdLst/>
                <a:ahLst/>
                <a:cxnLst>
                  <a:cxn ang="0">
                    <a:pos x="18" y="116"/>
                  </a:cxn>
                  <a:cxn ang="0">
                    <a:pos x="16" y="100"/>
                  </a:cxn>
                  <a:cxn ang="0">
                    <a:pos x="2" y="82"/>
                  </a:cxn>
                  <a:cxn ang="0">
                    <a:pos x="0" y="56"/>
                  </a:cxn>
                  <a:cxn ang="0">
                    <a:pos x="20" y="34"/>
                  </a:cxn>
                  <a:cxn ang="0">
                    <a:pos x="16" y="20"/>
                  </a:cxn>
                  <a:cxn ang="0">
                    <a:pos x="22" y="12"/>
                  </a:cxn>
                  <a:cxn ang="0">
                    <a:pos x="16" y="0"/>
                  </a:cxn>
                  <a:cxn ang="0">
                    <a:pos x="38" y="0"/>
                  </a:cxn>
                  <a:cxn ang="0">
                    <a:pos x="76" y="2"/>
                  </a:cxn>
                  <a:cxn ang="0">
                    <a:pos x="128" y="30"/>
                  </a:cxn>
                  <a:cxn ang="0">
                    <a:pos x="132" y="40"/>
                  </a:cxn>
                  <a:cxn ang="0">
                    <a:pos x="156" y="58"/>
                  </a:cxn>
                  <a:cxn ang="0">
                    <a:pos x="150" y="72"/>
                  </a:cxn>
                  <a:cxn ang="0">
                    <a:pos x="148" y="86"/>
                  </a:cxn>
                  <a:cxn ang="0">
                    <a:pos x="156" y="98"/>
                  </a:cxn>
                  <a:cxn ang="0">
                    <a:pos x="156" y="126"/>
                  </a:cxn>
                  <a:cxn ang="0">
                    <a:pos x="174" y="150"/>
                  </a:cxn>
                  <a:cxn ang="0">
                    <a:pos x="158" y="160"/>
                  </a:cxn>
                  <a:cxn ang="0">
                    <a:pos x="132" y="170"/>
                  </a:cxn>
                  <a:cxn ang="0">
                    <a:pos x="84" y="166"/>
                  </a:cxn>
                  <a:cxn ang="0">
                    <a:pos x="82" y="148"/>
                  </a:cxn>
                  <a:cxn ang="0">
                    <a:pos x="74" y="136"/>
                  </a:cxn>
                  <a:cxn ang="0">
                    <a:pos x="60" y="136"/>
                  </a:cxn>
                  <a:cxn ang="0">
                    <a:pos x="18" y="116"/>
                  </a:cxn>
                </a:cxnLst>
                <a:rect l="0" t="0" r="r" b="b"/>
                <a:pathLst>
                  <a:path w="174" h="170">
                    <a:moveTo>
                      <a:pt x="18" y="116"/>
                    </a:moveTo>
                    <a:lnTo>
                      <a:pt x="16" y="100"/>
                    </a:lnTo>
                    <a:lnTo>
                      <a:pt x="2" y="82"/>
                    </a:lnTo>
                    <a:lnTo>
                      <a:pt x="0" y="56"/>
                    </a:lnTo>
                    <a:lnTo>
                      <a:pt x="20" y="34"/>
                    </a:lnTo>
                    <a:lnTo>
                      <a:pt x="16" y="20"/>
                    </a:lnTo>
                    <a:lnTo>
                      <a:pt x="22" y="12"/>
                    </a:lnTo>
                    <a:lnTo>
                      <a:pt x="16" y="0"/>
                    </a:lnTo>
                    <a:lnTo>
                      <a:pt x="38" y="0"/>
                    </a:lnTo>
                    <a:lnTo>
                      <a:pt x="76" y="2"/>
                    </a:lnTo>
                    <a:lnTo>
                      <a:pt x="128" y="30"/>
                    </a:lnTo>
                    <a:lnTo>
                      <a:pt x="132" y="40"/>
                    </a:lnTo>
                    <a:lnTo>
                      <a:pt x="156" y="58"/>
                    </a:lnTo>
                    <a:lnTo>
                      <a:pt x="150" y="72"/>
                    </a:lnTo>
                    <a:lnTo>
                      <a:pt x="148" y="86"/>
                    </a:lnTo>
                    <a:lnTo>
                      <a:pt x="156" y="98"/>
                    </a:lnTo>
                    <a:lnTo>
                      <a:pt x="156" y="126"/>
                    </a:lnTo>
                    <a:lnTo>
                      <a:pt x="174" y="150"/>
                    </a:lnTo>
                    <a:lnTo>
                      <a:pt x="158" y="160"/>
                    </a:lnTo>
                    <a:lnTo>
                      <a:pt x="132" y="170"/>
                    </a:lnTo>
                    <a:lnTo>
                      <a:pt x="84" y="166"/>
                    </a:lnTo>
                    <a:lnTo>
                      <a:pt x="82" y="148"/>
                    </a:lnTo>
                    <a:lnTo>
                      <a:pt x="74" y="136"/>
                    </a:lnTo>
                    <a:lnTo>
                      <a:pt x="60" y="136"/>
                    </a:lnTo>
                    <a:lnTo>
                      <a:pt x="18"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1" name="Freeform 133"/>
              <p:cNvSpPr>
                <a:spLocks/>
              </p:cNvSpPr>
              <p:nvPr/>
            </p:nvSpPr>
            <p:spPr bwMode="auto">
              <a:xfrm>
                <a:off x="6617461" y="4236909"/>
                <a:ext cx="40431" cy="69305"/>
              </a:xfrm>
              <a:custGeom>
                <a:avLst/>
                <a:gdLst/>
                <a:ahLst/>
                <a:cxnLst>
                  <a:cxn ang="0">
                    <a:pos x="18" y="0"/>
                  </a:cxn>
                  <a:cxn ang="0">
                    <a:pos x="10" y="2"/>
                  </a:cxn>
                  <a:cxn ang="0">
                    <a:pos x="0" y="12"/>
                  </a:cxn>
                  <a:cxn ang="0">
                    <a:pos x="2" y="36"/>
                  </a:cxn>
                  <a:cxn ang="0">
                    <a:pos x="22" y="14"/>
                  </a:cxn>
                  <a:cxn ang="0">
                    <a:pos x="18" y="0"/>
                  </a:cxn>
                </a:cxnLst>
                <a:rect l="0" t="0" r="r" b="b"/>
                <a:pathLst>
                  <a:path w="22" h="36">
                    <a:moveTo>
                      <a:pt x="18" y="0"/>
                    </a:moveTo>
                    <a:lnTo>
                      <a:pt x="10" y="2"/>
                    </a:lnTo>
                    <a:lnTo>
                      <a:pt x="0" y="12"/>
                    </a:lnTo>
                    <a:lnTo>
                      <a:pt x="2" y="36"/>
                    </a:lnTo>
                    <a:lnTo>
                      <a:pt x="22" y="14"/>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2" name="Freeform 134"/>
              <p:cNvSpPr>
                <a:spLocks/>
              </p:cNvSpPr>
              <p:nvPr/>
            </p:nvSpPr>
            <p:spPr bwMode="auto">
              <a:xfrm>
                <a:off x="6606449" y="4198431"/>
                <a:ext cx="55133" cy="61603"/>
              </a:xfrm>
              <a:custGeom>
                <a:avLst/>
                <a:gdLst/>
                <a:ahLst/>
                <a:cxnLst>
                  <a:cxn ang="0">
                    <a:pos x="10" y="2"/>
                  </a:cxn>
                  <a:cxn ang="0">
                    <a:pos x="24" y="0"/>
                  </a:cxn>
                  <a:cxn ang="0">
                    <a:pos x="30" y="12"/>
                  </a:cxn>
                  <a:cxn ang="0">
                    <a:pos x="24" y="20"/>
                  </a:cxn>
                  <a:cxn ang="0">
                    <a:pos x="16" y="22"/>
                  </a:cxn>
                  <a:cxn ang="0">
                    <a:pos x="6" y="32"/>
                  </a:cxn>
                  <a:cxn ang="0">
                    <a:pos x="0" y="16"/>
                  </a:cxn>
                  <a:cxn ang="0">
                    <a:pos x="10" y="2"/>
                  </a:cxn>
                </a:cxnLst>
                <a:rect l="0" t="0" r="r" b="b"/>
                <a:pathLst>
                  <a:path w="30" h="32">
                    <a:moveTo>
                      <a:pt x="10" y="2"/>
                    </a:moveTo>
                    <a:lnTo>
                      <a:pt x="24" y="0"/>
                    </a:lnTo>
                    <a:lnTo>
                      <a:pt x="30" y="12"/>
                    </a:lnTo>
                    <a:lnTo>
                      <a:pt x="24" y="20"/>
                    </a:lnTo>
                    <a:lnTo>
                      <a:pt x="16" y="22"/>
                    </a:lnTo>
                    <a:lnTo>
                      <a:pt x="6" y="32"/>
                    </a:lnTo>
                    <a:lnTo>
                      <a:pt x="0" y="16"/>
                    </a:lnTo>
                    <a:lnTo>
                      <a:pt x="1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3" name="Freeform 135"/>
              <p:cNvSpPr>
                <a:spLocks/>
              </p:cNvSpPr>
              <p:nvPr/>
            </p:nvSpPr>
            <p:spPr bwMode="auto">
              <a:xfrm>
                <a:off x="6624830" y="4040579"/>
                <a:ext cx="158052" cy="161709"/>
              </a:xfrm>
              <a:custGeom>
                <a:avLst/>
                <a:gdLst/>
                <a:ahLst/>
                <a:cxnLst>
                  <a:cxn ang="0">
                    <a:pos x="0" y="84"/>
                  </a:cxn>
                  <a:cxn ang="0">
                    <a:pos x="2" y="64"/>
                  </a:cxn>
                  <a:cxn ang="0">
                    <a:pos x="6" y="52"/>
                  </a:cxn>
                  <a:cxn ang="0">
                    <a:pos x="26" y="34"/>
                  </a:cxn>
                  <a:cxn ang="0">
                    <a:pos x="26" y="30"/>
                  </a:cxn>
                  <a:cxn ang="0">
                    <a:pos x="20" y="28"/>
                  </a:cxn>
                  <a:cxn ang="0">
                    <a:pos x="16" y="4"/>
                  </a:cxn>
                  <a:cxn ang="0">
                    <a:pos x="68" y="0"/>
                  </a:cxn>
                  <a:cxn ang="0">
                    <a:pos x="80" y="20"/>
                  </a:cxn>
                  <a:cxn ang="0">
                    <a:pos x="86" y="42"/>
                  </a:cxn>
                  <a:cxn ang="0">
                    <a:pos x="72" y="58"/>
                  </a:cxn>
                  <a:cxn ang="0">
                    <a:pos x="76" y="72"/>
                  </a:cxn>
                  <a:cxn ang="0">
                    <a:pos x="70" y="84"/>
                  </a:cxn>
                  <a:cxn ang="0">
                    <a:pos x="36" y="82"/>
                  </a:cxn>
                  <a:cxn ang="0">
                    <a:pos x="14" y="82"/>
                  </a:cxn>
                  <a:cxn ang="0">
                    <a:pos x="0" y="84"/>
                  </a:cxn>
                </a:cxnLst>
                <a:rect l="0" t="0" r="r" b="b"/>
                <a:pathLst>
                  <a:path w="86" h="84">
                    <a:moveTo>
                      <a:pt x="0" y="84"/>
                    </a:moveTo>
                    <a:lnTo>
                      <a:pt x="2" y="64"/>
                    </a:lnTo>
                    <a:lnTo>
                      <a:pt x="6" y="52"/>
                    </a:lnTo>
                    <a:lnTo>
                      <a:pt x="26" y="34"/>
                    </a:lnTo>
                    <a:lnTo>
                      <a:pt x="26" y="30"/>
                    </a:lnTo>
                    <a:lnTo>
                      <a:pt x="20" y="28"/>
                    </a:lnTo>
                    <a:lnTo>
                      <a:pt x="16" y="4"/>
                    </a:lnTo>
                    <a:lnTo>
                      <a:pt x="68" y="0"/>
                    </a:lnTo>
                    <a:lnTo>
                      <a:pt x="80" y="20"/>
                    </a:lnTo>
                    <a:lnTo>
                      <a:pt x="86" y="42"/>
                    </a:lnTo>
                    <a:lnTo>
                      <a:pt x="72" y="58"/>
                    </a:lnTo>
                    <a:lnTo>
                      <a:pt x="76" y="72"/>
                    </a:lnTo>
                    <a:lnTo>
                      <a:pt x="70" y="84"/>
                    </a:lnTo>
                    <a:lnTo>
                      <a:pt x="36" y="82"/>
                    </a:lnTo>
                    <a:lnTo>
                      <a:pt x="14" y="82"/>
                    </a:lnTo>
                    <a:lnTo>
                      <a:pt x="0"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4" name="Freeform 136"/>
              <p:cNvSpPr>
                <a:spLocks/>
              </p:cNvSpPr>
              <p:nvPr/>
            </p:nvSpPr>
            <p:spPr bwMode="auto">
              <a:xfrm>
                <a:off x="6113898" y="4344733"/>
                <a:ext cx="385942" cy="392725"/>
              </a:xfrm>
              <a:custGeom>
                <a:avLst/>
                <a:gdLst/>
                <a:ahLst/>
                <a:cxnLst>
                  <a:cxn ang="0">
                    <a:pos x="0" y="186"/>
                  </a:cxn>
                  <a:cxn ang="0">
                    <a:pos x="0" y="162"/>
                  </a:cxn>
                  <a:cxn ang="0">
                    <a:pos x="8" y="126"/>
                  </a:cxn>
                  <a:cxn ang="0">
                    <a:pos x="28" y="94"/>
                  </a:cxn>
                  <a:cxn ang="0">
                    <a:pos x="28" y="78"/>
                  </a:cxn>
                  <a:cxn ang="0">
                    <a:pos x="16" y="52"/>
                  </a:cxn>
                  <a:cxn ang="0">
                    <a:pos x="20" y="38"/>
                  </a:cxn>
                  <a:cxn ang="0">
                    <a:pos x="0" y="2"/>
                  </a:cxn>
                  <a:cxn ang="0">
                    <a:pos x="10" y="0"/>
                  </a:cxn>
                  <a:cxn ang="0">
                    <a:pos x="72" y="0"/>
                  </a:cxn>
                  <a:cxn ang="0">
                    <a:pos x="76" y="14"/>
                  </a:cxn>
                  <a:cxn ang="0">
                    <a:pos x="86" y="32"/>
                  </a:cxn>
                  <a:cxn ang="0">
                    <a:pos x="116" y="34"/>
                  </a:cxn>
                  <a:cxn ang="0">
                    <a:pos x="126" y="18"/>
                  </a:cxn>
                  <a:cxn ang="0">
                    <a:pos x="152" y="24"/>
                  </a:cxn>
                  <a:cxn ang="0">
                    <a:pos x="154" y="64"/>
                  </a:cxn>
                  <a:cxn ang="0">
                    <a:pos x="164" y="70"/>
                  </a:cxn>
                  <a:cxn ang="0">
                    <a:pos x="162" y="82"/>
                  </a:cxn>
                  <a:cxn ang="0">
                    <a:pos x="188" y="82"/>
                  </a:cxn>
                  <a:cxn ang="0">
                    <a:pos x="188" y="116"/>
                  </a:cxn>
                  <a:cxn ang="0">
                    <a:pos x="158" y="116"/>
                  </a:cxn>
                  <a:cxn ang="0">
                    <a:pos x="160" y="168"/>
                  </a:cxn>
                  <a:cxn ang="0">
                    <a:pos x="178" y="188"/>
                  </a:cxn>
                  <a:cxn ang="0">
                    <a:pos x="204" y="190"/>
                  </a:cxn>
                  <a:cxn ang="0">
                    <a:pos x="210" y="196"/>
                  </a:cxn>
                  <a:cxn ang="0">
                    <a:pos x="204" y="196"/>
                  </a:cxn>
                  <a:cxn ang="0">
                    <a:pos x="182" y="204"/>
                  </a:cxn>
                  <a:cxn ang="0">
                    <a:pos x="176" y="196"/>
                  </a:cxn>
                  <a:cxn ang="0">
                    <a:pos x="142" y="200"/>
                  </a:cxn>
                  <a:cxn ang="0">
                    <a:pos x="134" y="194"/>
                  </a:cxn>
                  <a:cxn ang="0">
                    <a:pos x="106" y="192"/>
                  </a:cxn>
                  <a:cxn ang="0">
                    <a:pos x="98" y="186"/>
                  </a:cxn>
                  <a:cxn ang="0">
                    <a:pos x="0" y="186"/>
                  </a:cxn>
                </a:cxnLst>
                <a:rect l="0" t="0" r="r" b="b"/>
                <a:pathLst>
                  <a:path w="210" h="204">
                    <a:moveTo>
                      <a:pt x="0" y="186"/>
                    </a:moveTo>
                    <a:lnTo>
                      <a:pt x="0" y="162"/>
                    </a:lnTo>
                    <a:lnTo>
                      <a:pt x="8" y="126"/>
                    </a:lnTo>
                    <a:lnTo>
                      <a:pt x="28" y="94"/>
                    </a:lnTo>
                    <a:lnTo>
                      <a:pt x="28" y="78"/>
                    </a:lnTo>
                    <a:lnTo>
                      <a:pt x="16" y="52"/>
                    </a:lnTo>
                    <a:lnTo>
                      <a:pt x="20" y="38"/>
                    </a:lnTo>
                    <a:lnTo>
                      <a:pt x="0" y="2"/>
                    </a:lnTo>
                    <a:lnTo>
                      <a:pt x="10" y="0"/>
                    </a:lnTo>
                    <a:lnTo>
                      <a:pt x="72" y="0"/>
                    </a:lnTo>
                    <a:lnTo>
                      <a:pt x="76" y="14"/>
                    </a:lnTo>
                    <a:lnTo>
                      <a:pt x="86" y="32"/>
                    </a:lnTo>
                    <a:lnTo>
                      <a:pt x="116" y="34"/>
                    </a:lnTo>
                    <a:lnTo>
                      <a:pt x="126" y="18"/>
                    </a:lnTo>
                    <a:lnTo>
                      <a:pt x="152" y="24"/>
                    </a:lnTo>
                    <a:lnTo>
                      <a:pt x="154" y="64"/>
                    </a:lnTo>
                    <a:lnTo>
                      <a:pt x="164" y="70"/>
                    </a:lnTo>
                    <a:lnTo>
                      <a:pt x="162" y="82"/>
                    </a:lnTo>
                    <a:lnTo>
                      <a:pt x="188" y="82"/>
                    </a:lnTo>
                    <a:lnTo>
                      <a:pt x="188" y="116"/>
                    </a:lnTo>
                    <a:lnTo>
                      <a:pt x="158" y="116"/>
                    </a:lnTo>
                    <a:lnTo>
                      <a:pt x="160" y="168"/>
                    </a:lnTo>
                    <a:lnTo>
                      <a:pt x="178" y="188"/>
                    </a:lnTo>
                    <a:lnTo>
                      <a:pt x="204" y="190"/>
                    </a:lnTo>
                    <a:lnTo>
                      <a:pt x="210" y="196"/>
                    </a:lnTo>
                    <a:lnTo>
                      <a:pt x="204" y="196"/>
                    </a:lnTo>
                    <a:lnTo>
                      <a:pt x="182" y="204"/>
                    </a:lnTo>
                    <a:lnTo>
                      <a:pt x="176" y="196"/>
                    </a:lnTo>
                    <a:lnTo>
                      <a:pt x="142" y="200"/>
                    </a:lnTo>
                    <a:lnTo>
                      <a:pt x="134" y="194"/>
                    </a:lnTo>
                    <a:lnTo>
                      <a:pt x="106" y="192"/>
                    </a:lnTo>
                    <a:lnTo>
                      <a:pt x="98" y="186"/>
                    </a:lnTo>
                    <a:lnTo>
                      <a:pt x="0" y="18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5" name="Freeform 137"/>
              <p:cNvSpPr>
                <a:spLocks/>
              </p:cNvSpPr>
              <p:nvPr/>
            </p:nvSpPr>
            <p:spPr bwMode="auto">
              <a:xfrm>
                <a:off x="6124925" y="4002045"/>
                <a:ext cx="547668" cy="577537"/>
              </a:xfrm>
              <a:custGeom>
                <a:avLst/>
                <a:gdLst/>
                <a:ahLst/>
                <a:cxnLst>
                  <a:cxn ang="0">
                    <a:pos x="0" y="176"/>
                  </a:cxn>
                  <a:cxn ang="0">
                    <a:pos x="6" y="162"/>
                  </a:cxn>
                  <a:cxn ang="0">
                    <a:pos x="14" y="160"/>
                  </a:cxn>
                  <a:cxn ang="0">
                    <a:pos x="34" y="156"/>
                  </a:cxn>
                  <a:cxn ang="0">
                    <a:pos x="60" y="144"/>
                  </a:cxn>
                  <a:cxn ang="0">
                    <a:pos x="64" y="112"/>
                  </a:cxn>
                  <a:cxn ang="0">
                    <a:pos x="88" y="74"/>
                  </a:cxn>
                  <a:cxn ang="0">
                    <a:pos x="94" y="42"/>
                  </a:cxn>
                  <a:cxn ang="0">
                    <a:pos x="96" y="30"/>
                  </a:cxn>
                  <a:cxn ang="0">
                    <a:pos x="98" y="16"/>
                  </a:cxn>
                  <a:cxn ang="0">
                    <a:pos x="112" y="0"/>
                  </a:cxn>
                  <a:cxn ang="0">
                    <a:pos x="126" y="14"/>
                  </a:cxn>
                  <a:cxn ang="0">
                    <a:pos x="138" y="18"/>
                  </a:cxn>
                  <a:cxn ang="0">
                    <a:pos x="160" y="20"/>
                  </a:cxn>
                  <a:cxn ang="0">
                    <a:pos x="172" y="12"/>
                  </a:cxn>
                  <a:cxn ang="0">
                    <a:pos x="206" y="2"/>
                  </a:cxn>
                  <a:cxn ang="0">
                    <a:pos x="236" y="4"/>
                  </a:cxn>
                  <a:cxn ang="0">
                    <a:pos x="244" y="14"/>
                  </a:cxn>
                  <a:cxn ang="0">
                    <a:pos x="272" y="12"/>
                  </a:cxn>
                  <a:cxn ang="0">
                    <a:pos x="288" y="24"/>
                  </a:cxn>
                  <a:cxn ang="0">
                    <a:pos x="292" y="48"/>
                  </a:cxn>
                  <a:cxn ang="0">
                    <a:pos x="298" y="50"/>
                  </a:cxn>
                  <a:cxn ang="0">
                    <a:pos x="298" y="54"/>
                  </a:cxn>
                  <a:cxn ang="0">
                    <a:pos x="278" y="72"/>
                  </a:cxn>
                  <a:cxn ang="0">
                    <a:pos x="274" y="84"/>
                  </a:cxn>
                  <a:cxn ang="0">
                    <a:pos x="272" y="104"/>
                  </a:cxn>
                  <a:cxn ang="0">
                    <a:pos x="262" y="118"/>
                  </a:cxn>
                  <a:cxn ang="0">
                    <a:pos x="268" y="134"/>
                  </a:cxn>
                  <a:cxn ang="0">
                    <a:pos x="270" y="158"/>
                  </a:cxn>
                  <a:cxn ang="0">
                    <a:pos x="270" y="172"/>
                  </a:cxn>
                  <a:cxn ang="0">
                    <a:pos x="272" y="184"/>
                  </a:cxn>
                  <a:cxn ang="0">
                    <a:pos x="286" y="202"/>
                  </a:cxn>
                  <a:cxn ang="0">
                    <a:pos x="288" y="218"/>
                  </a:cxn>
                  <a:cxn ang="0">
                    <a:pos x="270" y="218"/>
                  </a:cxn>
                  <a:cxn ang="0">
                    <a:pos x="254" y="226"/>
                  </a:cxn>
                  <a:cxn ang="0">
                    <a:pos x="256" y="244"/>
                  </a:cxn>
                  <a:cxn ang="0">
                    <a:pos x="252" y="266"/>
                  </a:cxn>
                  <a:cxn ang="0">
                    <a:pos x="262" y="276"/>
                  </a:cxn>
                  <a:cxn ang="0">
                    <a:pos x="276" y="282"/>
                  </a:cxn>
                  <a:cxn ang="0">
                    <a:pos x="276" y="300"/>
                  </a:cxn>
                  <a:cxn ang="0">
                    <a:pos x="262" y="300"/>
                  </a:cxn>
                  <a:cxn ang="0">
                    <a:pos x="254" y="288"/>
                  </a:cxn>
                  <a:cxn ang="0">
                    <a:pos x="242" y="282"/>
                  </a:cxn>
                  <a:cxn ang="0">
                    <a:pos x="234" y="270"/>
                  </a:cxn>
                  <a:cxn ang="0">
                    <a:pos x="220" y="276"/>
                  </a:cxn>
                  <a:cxn ang="0">
                    <a:pos x="182" y="260"/>
                  </a:cxn>
                  <a:cxn ang="0">
                    <a:pos x="156" y="260"/>
                  </a:cxn>
                  <a:cxn ang="0">
                    <a:pos x="158" y="248"/>
                  </a:cxn>
                  <a:cxn ang="0">
                    <a:pos x="148" y="242"/>
                  </a:cxn>
                  <a:cxn ang="0">
                    <a:pos x="146" y="202"/>
                  </a:cxn>
                  <a:cxn ang="0">
                    <a:pos x="120" y="196"/>
                  </a:cxn>
                  <a:cxn ang="0">
                    <a:pos x="110" y="212"/>
                  </a:cxn>
                  <a:cxn ang="0">
                    <a:pos x="80" y="210"/>
                  </a:cxn>
                  <a:cxn ang="0">
                    <a:pos x="70" y="192"/>
                  </a:cxn>
                  <a:cxn ang="0">
                    <a:pos x="66" y="178"/>
                  </a:cxn>
                  <a:cxn ang="0">
                    <a:pos x="6" y="178"/>
                  </a:cxn>
                  <a:cxn ang="0">
                    <a:pos x="0" y="176"/>
                  </a:cxn>
                </a:cxnLst>
                <a:rect l="0" t="0" r="r" b="b"/>
                <a:pathLst>
                  <a:path w="298" h="300">
                    <a:moveTo>
                      <a:pt x="0" y="176"/>
                    </a:moveTo>
                    <a:lnTo>
                      <a:pt x="6" y="162"/>
                    </a:lnTo>
                    <a:lnTo>
                      <a:pt x="14" y="160"/>
                    </a:lnTo>
                    <a:lnTo>
                      <a:pt x="34" y="156"/>
                    </a:lnTo>
                    <a:lnTo>
                      <a:pt x="60" y="144"/>
                    </a:lnTo>
                    <a:lnTo>
                      <a:pt x="64" y="112"/>
                    </a:lnTo>
                    <a:lnTo>
                      <a:pt x="88" y="74"/>
                    </a:lnTo>
                    <a:lnTo>
                      <a:pt x="94" y="42"/>
                    </a:lnTo>
                    <a:lnTo>
                      <a:pt x="96" y="30"/>
                    </a:lnTo>
                    <a:lnTo>
                      <a:pt x="98" y="16"/>
                    </a:lnTo>
                    <a:lnTo>
                      <a:pt x="112" y="0"/>
                    </a:lnTo>
                    <a:lnTo>
                      <a:pt x="126" y="14"/>
                    </a:lnTo>
                    <a:lnTo>
                      <a:pt x="138" y="18"/>
                    </a:lnTo>
                    <a:lnTo>
                      <a:pt x="160" y="20"/>
                    </a:lnTo>
                    <a:lnTo>
                      <a:pt x="172" y="12"/>
                    </a:lnTo>
                    <a:lnTo>
                      <a:pt x="206" y="2"/>
                    </a:lnTo>
                    <a:lnTo>
                      <a:pt x="236" y="4"/>
                    </a:lnTo>
                    <a:lnTo>
                      <a:pt x="244" y="14"/>
                    </a:lnTo>
                    <a:lnTo>
                      <a:pt x="272" y="12"/>
                    </a:lnTo>
                    <a:lnTo>
                      <a:pt x="288" y="24"/>
                    </a:lnTo>
                    <a:lnTo>
                      <a:pt x="292" y="48"/>
                    </a:lnTo>
                    <a:lnTo>
                      <a:pt x="298" y="50"/>
                    </a:lnTo>
                    <a:lnTo>
                      <a:pt x="298" y="54"/>
                    </a:lnTo>
                    <a:lnTo>
                      <a:pt x="278" y="72"/>
                    </a:lnTo>
                    <a:lnTo>
                      <a:pt x="274" y="84"/>
                    </a:lnTo>
                    <a:lnTo>
                      <a:pt x="272" y="104"/>
                    </a:lnTo>
                    <a:lnTo>
                      <a:pt x="262" y="118"/>
                    </a:lnTo>
                    <a:lnTo>
                      <a:pt x="268" y="134"/>
                    </a:lnTo>
                    <a:lnTo>
                      <a:pt x="270" y="158"/>
                    </a:lnTo>
                    <a:lnTo>
                      <a:pt x="270" y="172"/>
                    </a:lnTo>
                    <a:lnTo>
                      <a:pt x="272" y="184"/>
                    </a:lnTo>
                    <a:lnTo>
                      <a:pt x="286" y="202"/>
                    </a:lnTo>
                    <a:lnTo>
                      <a:pt x="288" y="218"/>
                    </a:lnTo>
                    <a:lnTo>
                      <a:pt x="270" y="218"/>
                    </a:lnTo>
                    <a:lnTo>
                      <a:pt x="254" y="226"/>
                    </a:lnTo>
                    <a:lnTo>
                      <a:pt x="256" y="244"/>
                    </a:lnTo>
                    <a:lnTo>
                      <a:pt x="252" y="266"/>
                    </a:lnTo>
                    <a:lnTo>
                      <a:pt x="262" y="276"/>
                    </a:lnTo>
                    <a:lnTo>
                      <a:pt x="276" y="282"/>
                    </a:lnTo>
                    <a:lnTo>
                      <a:pt x="276" y="300"/>
                    </a:lnTo>
                    <a:lnTo>
                      <a:pt x="262" y="300"/>
                    </a:lnTo>
                    <a:lnTo>
                      <a:pt x="254" y="288"/>
                    </a:lnTo>
                    <a:lnTo>
                      <a:pt x="242" y="282"/>
                    </a:lnTo>
                    <a:lnTo>
                      <a:pt x="234" y="270"/>
                    </a:lnTo>
                    <a:lnTo>
                      <a:pt x="220" y="276"/>
                    </a:lnTo>
                    <a:lnTo>
                      <a:pt x="182" y="260"/>
                    </a:lnTo>
                    <a:lnTo>
                      <a:pt x="156" y="260"/>
                    </a:lnTo>
                    <a:lnTo>
                      <a:pt x="158" y="248"/>
                    </a:lnTo>
                    <a:lnTo>
                      <a:pt x="148" y="242"/>
                    </a:lnTo>
                    <a:lnTo>
                      <a:pt x="146" y="202"/>
                    </a:lnTo>
                    <a:lnTo>
                      <a:pt x="120" y="196"/>
                    </a:lnTo>
                    <a:lnTo>
                      <a:pt x="110" y="212"/>
                    </a:lnTo>
                    <a:lnTo>
                      <a:pt x="80" y="210"/>
                    </a:lnTo>
                    <a:lnTo>
                      <a:pt x="70" y="192"/>
                    </a:lnTo>
                    <a:lnTo>
                      <a:pt x="66" y="178"/>
                    </a:lnTo>
                    <a:lnTo>
                      <a:pt x="6" y="178"/>
                    </a:lnTo>
                    <a:lnTo>
                      <a:pt x="0" y="17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6" name="Freeform 138"/>
              <p:cNvSpPr>
                <a:spLocks/>
              </p:cNvSpPr>
              <p:nvPr/>
            </p:nvSpPr>
            <p:spPr bwMode="auto">
              <a:xfrm>
                <a:off x="6113900" y="4302366"/>
                <a:ext cx="22054" cy="38501"/>
              </a:xfrm>
              <a:custGeom>
                <a:avLst/>
                <a:gdLst/>
                <a:ahLst/>
                <a:cxnLst>
                  <a:cxn ang="0">
                    <a:pos x="0" y="4"/>
                  </a:cxn>
                  <a:cxn ang="0">
                    <a:pos x="10" y="0"/>
                  </a:cxn>
                  <a:cxn ang="0">
                    <a:pos x="12" y="4"/>
                  </a:cxn>
                  <a:cxn ang="0">
                    <a:pos x="10" y="12"/>
                  </a:cxn>
                  <a:cxn ang="0">
                    <a:pos x="0" y="20"/>
                  </a:cxn>
                  <a:cxn ang="0">
                    <a:pos x="0" y="4"/>
                  </a:cxn>
                </a:cxnLst>
                <a:rect l="0" t="0" r="r" b="b"/>
                <a:pathLst>
                  <a:path w="12" h="20">
                    <a:moveTo>
                      <a:pt x="0" y="4"/>
                    </a:moveTo>
                    <a:lnTo>
                      <a:pt x="10" y="0"/>
                    </a:lnTo>
                    <a:lnTo>
                      <a:pt x="12" y="4"/>
                    </a:lnTo>
                    <a:lnTo>
                      <a:pt x="10" y="12"/>
                    </a:lnTo>
                    <a:lnTo>
                      <a:pt x="0" y="20"/>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7" name="Freeform 139"/>
              <p:cNvSpPr>
                <a:spLocks/>
              </p:cNvSpPr>
              <p:nvPr/>
            </p:nvSpPr>
            <p:spPr bwMode="auto">
              <a:xfrm>
                <a:off x="6086350" y="4055950"/>
                <a:ext cx="215024" cy="254117"/>
              </a:xfrm>
              <a:custGeom>
                <a:avLst/>
                <a:gdLst/>
                <a:ahLst/>
                <a:cxnLst>
                  <a:cxn ang="0">
                    <a:pos x="0" y="116"/>
                  </a:cxn>
                  <a:cxn ang="0">
                    <a:pos x="15" y="116"/>
                  </a:cxn>
                  <a:cxn ang="0">
                    <a:pos x="15" y="106"/>
                  </a:cxn>
                  <a:cxn ang="0">
                    <a:pos x="7" y="106"/>
                  </a:cxn>
                  <a:cxn ang="0">
                    <a:pos x="7" y="94"/>
                  </a:cxn>
                  <a:cxn ang="0">
                    <a:pos x="15" y="94"/>
                  </a:cxn>
                  <a:cxn ang="0">
                    <a:pos x="25" y="86"/>
                  </a:cxn>
                  <a:cxn ang="0">
                    <a:pos x="31" y="94"/>
                  </a:cxn>
                  <a:cxn ang="0">
                    <a:pos x="49" y="96"/>
                  </a:cxn>
                  <a:cxn ang="0">
                    <a:pos x="53" y="88"/>
                  </a:cxn>
                  <a:cxn ang="0">
                    <a:pos x="53" y="68"/>
                  </a:cxn>
                  <a:cxn ang="0">
                    <a:pos x="45" y="62"/>
                  </a:cxn>
                  <a:cxn ang="0">
                    <a:pos x="45" y="50"/>
                  </a:cxn>
                  <a:cxn ang="0">
                    <a:pos x="53" y="44"/>
                  </a:cxn>
                  <a:cxn ang="0">
                    <a:pos x="49" y="34"/>
                  </a:cxn>
                  <a:cxn ang="0">
                    <a:pos x="35" y="36"/>
                  </a:cxn>
                  <a:cxn ang="0">
                    <a:pos x="31" y="20"/>
                  </a:cxn>
                  <a:cxn ang="0">
                    <a:pos x="59" y="20"/>
                  </a:cxn>
                  <a:cxn ang="0">
                    <a:pos x="59" y="28"/>
                  </a:cxn>
                  <a:cxn ang="0">
                    <a:pos x="77" y="26"/>
                  </a:cxn>
                  <a:cxn ang="0">
                    <a:pos x="79" y="12"/>
                  </a:cxn>
                  <a:cxn ang="0">
                    <a:pos x="87" y="0"/>
                  </a:cxn>
                  <a:cxn ang="0">
                    <a:pos x="117" y="2"/>
                  </a:cxn>
                  <a:cxn ang="0">
                    <a:pos x="109" y="46"/>
                  </a:cxn>
                  <a:cxn ang="0">
                    <a:pos x="85" y="84"/>
                  </a:cxn>
                  <a:cxn ang="0">
                    <a:pos x="81" y="116"/>
                  </a:cxn>
                  <a:cxn ang="0">
                    <a:pos x="55" y="128"/>
                  </a:cxn>
                  <a:cxn ang="0">
                    <a:pos x="27" y="132"/>
                  </a:cxn>
                  <a:cxn ang="0">
                    <a:pos x="25" y="128"/>
                  </a:cxn>
                  <a:cxn ang="0">
                    <a:pos x="15" y="132"/>
                  </a:cxn>
                  <a:cxn ang="0">
                    <a:pos x="0" y="116"/>
                  </a:cxn>
                </a:cxnLst>
                <a:rect l="0" t="0" r="r" b="b"/>
                <a:pathLst>
                  <a:path w="117" h="132">
                    <a:moveTo>
                      <a:pt x="0" y="116"/>
                    </a:moveTo>
                    <a:lnTo>
                      <a:pt x="15" y="116"/>
                    </a:lnTo>
                    <a:lnTo>
                      <a:pt x="15" y="106"/>
                    </a:lnTo>
                    <a:lnTo>
                      <a:pt x="7" y="106"/>
                    </a:lnTo>
                    <a:lnTo>
                      <a:pt x="7" y="94"/>
                    </a:lnTo>
                    <a:lnTo>
                      <a:pt x="15" y="94"/>
                    </a:lnTo>
                    <a:lnTo>
                      <a:pt x="25" y="86"/>
                    </a:lnTo>
                    <a:lnTo>
                      <a:pt x="31" y="94"/>
                    </a:lnTo>
                    <a:lnTo>
                      <a:pt x="49" y="96"/>
                    </a:lnTo>
                    <a:lnTo>
                      <a:pt x="53" y="88"/>
                    </a:lnTo>
                    <a:lnTo>
                      <a:pt x="53" y="68"/>
                    </a:lnTo>
                    <a:lnTo>
                      <a:pt x="45" y="62"/>
                    </a:lnTo>
                    <a:lnTo>
                      <a:pt x="45" y="50"/>
                    </a:lnTo>
                    <a:lnTo>
                      <a:pt x="53" y="44"/>
                    </a:lnTo>
                    <a:lnTo>
                      <a:pt x="49" y="34"/>
                    </a:lnTo>
                    <a:lnTo>
                      <a:pt x="35" y="36"/>
                    </a:lnTo>
                    <a:lnTo>
                      <a:pt x="31" y="20"/>
                    </a:lnTo>
                    <a:lnTo>
                      <a:pt x="59" y="20"/>
                    </a:lnTo>
                    <a:lnTo>
                      <a:pt x="59" y="28"/>
                    </a:lnTo>
                    <a:lnTo>
                      <a:pt x="77" y="26"/>
                    </a:lnTo>
                    <a:lnTo>
                      <a:pt x="79" y="12"/>
                    </a:lnTo>
                    <a:lnTo>
                      <a:pt x="87" y="0"/>
                    </a:lnTo>
                    <a:lnTo>
                      <a:pt x="117" y="2"/>
                    </a:lnTo>
                    <a:lnTo>
                      <a:pt x="109" y="46"/>
                    </a:lnTo>
                    <a:lnTo>
                      <a:pt x="85" y="84"/>
                    </a:lnTo>
                    <a:lnTo>
                      <a:pt x="81" y="116"/>
                    </a:lnTo>
                    <a:lnTo>
                      <a:pt x="55" y="128"/>
                    </a:lnTo>
                    <a:lnTo>
                      <a:pt x="27" y="132"/>
                    </a:lnTo>
                    <a:lnTo>
                      <a:pt x="25" y="128"/>
                    </a:lnTo>
                    <a:lnTo>
                      <a:pt x="15" y="132"/>
                    </a:lnTo>
                    <a:lnTo>
                      <a:pt x="0"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8" name="Freeform 140"/>
              <p:cNvSpPr>
                <a:spLocks/>
              </p:cNvSpPr>
              <p:nvPr/>
            </p:nvSpPr>
            <p:spPr bwMode="auto">
              <a:xfrm>
                <a:off x="6749799" y="4025147"/>
                <a:ext cx="231564" cy="284919"/>
              </a:xfrm>
              <a:custGeom>
                <a:avLst/>
                <a:gdLst/>
                <a:ahLst/>
                <a:cxnLst>
                  <a:cxn ang="0">
                    <a:pos x="8" y="0"/>
                  </a:cxn>
                  <a:cxn ang="0">
                    <a:pos x="28" y="0"/>
                  </a:cxn>
                  <a:cxn ang="0">
                    <a:pos x="64" y="16"/>
                  </a:cxn>
                  <a:cxn ang="0">
                    <a:pos x="88" y="18"/>
                  </a:cxn>
                  <a:cxn ang="0">
                    <a:pos x="108" y="6"/>
                  </a:cxn>
                  <a:cxn ang="0">
                    <a:pos x="114" y="14"/>
                  </a:cxn>
                  <a:cxn ang="0">
                    <a:pos x="126" y="10"/>
                  </a:cxn>
                  <a:cxn ang="0">
                    <a:pos x="126" y="20"/>
                  </a:cxn>
                  <a:cxn ang="0">
                    <a:pos x="110" y="30"/>
                  </a:cxn>
                  <a:cxn ang="0">
                    <a:pos x="112" y="86"/>
                  </a:cxn>
                  <a:cxn ang="0">
                    <a:pos x="122" y="98"/>
                  </a:cxn>
                  <a:cxn ang="0">
                    <a:pos x="112" y="106"/>
                  </a:cxn>
                  <a:cxn ang="0">
                    <a:pos x="100" y="118"/>
                  </a:cxn>
                  <a:cxn ang="0">
                    <a:pos x="92" y="136"/>
                  </a:cxn>
                  <a:cxn ang="0">
                    <a:pos x="86" y="148"/>
                  </a:cxn>
                  <a:cxn ang="0">
                    <a:pos x="62" y="130"/>
                  </a:cxn>
                  <a:cxn ang="0">
                    <a:pos x="58" y="120"/>
                  </a:cxn>
                  <a:cxn ang="0">
                    <a:pos x="6" y="92"/>
                  </a:cxn>
                  <a:cxn ang="0">
                    <a:pos x="2" y="92"/>
                  </a:cxn>
                  <a:cxn ang="0">
                    <a:pos x="6" y="78"/>
                  </a:cxn>
                  <a:cxn ang="0">
                    <a:pos x="4" y="66"/>
                  </a:cxn>
                  <a:cxn ang="0">
                    <a:pos x="18" y="50"/>
                  </a:cxn>
                  <a:cxn ang="0">
                    <a:pos x="12" y="28"/>
                  </a:cxn>
                  <a:cxn ang="0">
                    <a:pos x="0" y="8"/>
                  </a:cxn>
                  <a:cxn ang="0">
                    <a:pos x="8" y="0"/>
                  </a:cxn>
                </a:cxnLst>
                <a:rect l="0" t="0" r="r" b="b"/>
                <a:pathLst>
                  <a:path w="126" h="148">
                    <a:moveTo>
                      <a:pt x="8" y="0"/>
                    </a:moveTo>
                    <a:lnTo>
                      <a:pt x="28" y="0"/>
                    </a:lnTo>
                    <a:lnTo>
                      <a:pt x="64" y="16"/>
                    </a:lnTo>
                    <a:lnTo>
                      <a:pt x="88" y="18"/>
                    </a:lnTo>
                    <a:lnTo>
                      <a:pt x="108" y="6"/>
                    </a:lnTo>
                    <a:lnTo>
                      <a:pt x="114" y="14"/>
                    </a:lnTo>
                    <a:lnTo>
                      <a:pt x="126" y="10"/>
                    </a:lnTo>
                    <a:lnTo>
                      <a:pt x="126" y="20"/>
                    </a:lnTo>
                    <a:lnTo>
                      <a:pt x="110" y="30"/>
                    </a:lnTo>
                    <a:lnTo>
                      <a:pt x="112" y="86"/>
                    </a:lnTo>
                    <a:lnTo>
                      <a:pt x="122" y="98"/>
                    </a:lnTo>
                    <a:lnTo>
                      <a:pt x="112" y="106"/>
                    </a:lnTo>
                    <a:lnTo>
                      <a:pt x="100" y="118"/>
                    </a:lnTo>
                    <a:lnTo>
                      <a:pt x="92" y="136"/>
                    </a:lnTo>
                    <a:lnTo>
                      <a:pt x="86" y="148"/>
                    </a:lnTo>
                    <a:lnTo>
                      <a:pt x="62" y="130"/>
                    </a:lnTo>
                    <a:lnTo>
                      <a:pt x="58" y="120"/>
                    </a:lnTo>
                    <a:lnTo>
                      <a:pt x="6" y="92"/>
                    </a:lnTo>
                    <a:lnTo>
                      <a:pt x="2" y="92"/>
                    </a:lnTo>
                    <a:lnTo>
                      <a:pt x="6" y="78"/>
                    </a:lnTo>
                    <a:lnTo>
                      <a:pt x="4" y="66"/>
                    </a:lnTo>
                    <a:lnTo>
                      <a:pt x="18" y="50"/>
                    </a:lnTo>
                    <a:lnTo>
                      <a:pt x="12" y="28"/>
                    </a:lnTo>
                    <a:lnTo>
                      <a:pt x="0" y="8"/>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59" name="Freeform 141"/>
              <p:cNvSpPr>
                <a:spLocks/>
              </p:cNvSpPr>
              <p:nvPr/>
            </p:nvSpPr>
            <p:spPr bwMode="auto">
              <a:xfrm>
                <a:off x="6020170" y="4094452"/>
                <a:ext cx="163565" cy="184811"/>
              </a:xfrm>
              <a:custGeom>
                <a:avLst/>
                <a:gdLst/>
                <a:ahLst/>
                <a:cxnLst>
                  <a:cxn ang="0">
                    <a:pos x="39" y="0"/>
                  </a:cxn>
                  <a:cxn ang="0">
                    <a:pos x="67" y="0"/>
                  </a:cxn>
                  <a:cxn ang="0">
                    <a:pos x="71" y="16"/>
                  </a:cxn>
                  <a:cxn ang="0">
                    <a:pos x="85" y="14"/>
                  </a:cxn>
                  <a:cxn ang="0">
                    <a:pos x="89" y="24"/>
                  </a:cxn>
                  <a:cxn ang="0">
                    <a:pos x="81" y="30"/>
                  </a:cxn>
                  <a:cxn ang="0">
                    <a:pos x="81" y="42"/>
                  </a:cxn>
                  <a:cxn ang="0">
                    <a:pos x="89" y="48"/>
                  </a:cxn>
                  <a:cxn ang="0">
                    <a:pos x="89" y="68"/>
                  </a:cxn>
                  <a:cxn ang="0">
                    <a:pos x="85" y="76"/>
                  </a:cxn>
                  <a:cxn ang="0">
                    <a:pos x="67" y="74"/>
                  </a:cxn>
                  <a:cxn ang="0">
                    <a:pos x="61" y="66"/>
                  </a:cxn>
                  <a:cxn ang="0">
                    <a:pos x="51" y="74"/>
                  </a:cxn>
                  <a:cxn ang="0">
                    <a:pos x="43" y="74"/>
                  </a:cxn>
                  <a:cxn ang="0">
                    <a:pos x="43" y="86"/>
                  </a:cxn>
                  <a:cxn ang="0">
                    <a:pos x="51" y="86"/>
                  </a:cxn>
                  <a:cxn ang="0">
                    <a:pos x="51" y="96"/>
                  </a:cxn>
                  <a:cxn ang="0">
                    <a:pos x="36" y="96"/>
                  </a:cxn>
                  <a:cxn ang="0">
                    <a:pos x="18" y="82"/>
                  </a:cxn>
                  <a:cxn ang="0">
                    <a:pos x="10" y="68"/>
                  </a:cxn>
                  <a:cxn ang="0">
                    <a:pos x="0" y="48"/>
                  </a:cxn>
                  <a:cxn ang="0">
                    <a:pos x="10" y="32"/>
                  </a:cxn>
                  <a:cxn ang="0">
                    <a:pos x="12" y="24"/>
                  </a:cxn>
                  <a:cxn ang="0">
                    <a:pos x="36" y="22"/>
                  </a:cxn>
                  <a:cxn ang="0">
                    <a:pos x="39" y="0"/>
                  </a:cxn>
                </a:cxnLst>
                <a:rect l="0" t="0" r="r" b="b"/>
                <a:pathLst>
                  <a:path w="89" h="96">
                    <a:moveTo>
                      <a:pt x="39" y="0"/>
                    </a:moveTo>
                    <a:lnTo>
                      <a:pt x="67" y="0"/>
                    </a:lnTo>
                    <a:lnTo>
                      <a:pt x="71" y="16"/>
                    </a:lnTo>
                    <a:lnTo>
                      <a:pt x="85" y="14"/>
                    </a:lnTo>
                    <a:lnTo>
                      <a:pt x="89" y="24"/>
                    </a:lnTo>
                    <a:lnTo>
                      <a:pt x="81" y="30"/>
                    </a:lnTo>
                    <a:lnTo>
                      <a:pt x="81" y="42"/>
                    </a:lnTo>
                    <a:lnTo>
                      <a:pt x="89" y="48"/>
                    </a:lnTo>
                    <a:lnTo>
                      <a:pt x="89" y="68"/>
                    </a:lnTo>
                    <a:lnTo>
                      <a:pt x="85" y="76"/>
                    </a:lnTo>
                    <a:lnTo>
                      <a:pt x="67" y="74"/>
                    </a:lnTo>
                    <a:lnTo>
                      <a:pt x="61" y="66"/>
                    </a:lnTo>
                    <a:lnTo>
                      <a:pt x="51" y="74"/>
                    </a:lnTo>
                    <a:lnTo>
                      <a:pt x="43" y="74"/>
                    </a:lnTo>
                    <a:lnTo>
                      <a:pt x="43" y="86"/>
                    </a:lnTo>
                    <a:lnTo>
                      <a:pt x="51" y="86"/>
                    </a:lnTo>
                    <a:lnTo>
                      <a:pt x="51" y="96"/>
                    </a:lnTo>
                    <a:lnTo>
                      <a:pt x="36" y="96"/>
                    </a:lnTo>
                    <a:lnTo>
                      <a:pt x="18" y="82"/>
                    </a:lnTo>
                    <a:lnTo>
                      <a:pt x="10" y="68"/>
                    </a:lnTo>
                    <a:lnTo>
                      <a:pt x="0" y="48"/>
                    </a:lnTo>
                    <a:lnTo>
                      <a:pt x="10" y="32"/>
                    </a:lnTo>
                    <a:lnTo>
                      <a:pt x="12" y="24"/>
                    </a:lnTo>
                    <a:lnTo>
                      <a:pt x="36" y="22"/>
                    </a:lnTo>
                    <a:lnTo>
                      <a:pt x="39"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0" name="Freeform 142"/>
              <p:cNvSpPr>
                <a:spLocks/>
              </p:cNvSpPr>
              <p:nvPr/>
            </p:nvSpPr>
            <p:spPr bwMode="auto">
              <a:xfrm>
                <a:off x="5266689" y="3744080"/>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1" name="Freeform 143"/>
              <p:cNvSpPr>
                <a:spLocks/>
              </p:cNvSpPr>
              <p:nvPr/>
            </p:nvSpPr>
            <p:spPr bwMode="auto">
              <a:xfrm>
                <a:off x="5266689" y="3744080"/>
                <a:ext cx="91891" cy="23102"/>
              </a:xfrm>
              <a:custGeom>
                <a:avLst/>
                <a:gdLst/>
                <a:ahLst/>
                <a:cxnLst>
                  <a:cxn ang="0">
                    <a:pos x="8" y="0"/>
                  </a:cxn>
                  <a:cxn ang="0">
                    <a:pos x="20" y="0"/>
                  </a:cxn>
                  <a:cxn ang="0">
                    <a:pos x="32" y="2"/>
                  </a:cxn>
                  <a:cxn ang="0">
                    <a:pos x="42" y="4"/>
                  </a:cxn>
                  <a:cxn ang="0">
                    <a:pos x="50" y="6"/>
                  </a:cxn>
                  <a:cxn ang="0">
                    <a:pos x="46" y="8"/>
                  </a:cxn>
                  <a:cxn ang="0">
                    <a:pos x="34" y="8"/>
                  </a:cxn>
                  <a:cxn ang="0">
                    <a:pos x="26" y="8"/>
                  </a:cxn>
                  <a:cxn ang="0">
                    <a:pos x="16" y="8"/>
                  </a:cxn>
                  <a:cxn ang="0">
                    <a:pos x="6" y="12"/>
                  </a:cxn>
                  <a:cxn ang="0">
                    <a:pos x="0" y="10"/>
                  </a:cxn>
                  <a:cxn ang="0">
                    <a:pos x="4" y="0"/>
                  </a:cxn>
                  <a:cxn ang="0">
                    <a:pos x="8" y="0"/>
                  </a:cxn>
                </a:cxnLst>
                <a:rect l="0" t="0" r="r" b="b"/>
                <a:pathLst>
                  <a:path w="50" h="12">
                    <a:moveTo>
                      <a:pt x="8" y="0"/>
                    </a:moveTo>
                    <a:lnTo>
                      <a:pt x="20" y="0"/>
                    </a:lnTo>
                    <a:lnTo>
                      <a:pt x="32" y="2"/>
                    </a:lnTo>
                    <a:lnTo>
                      <a:pt x="42" y="4"/>
                    </a:lnTo>
                    <a:lnTo>
                      <a:pt x="50" y="6"/>
                    </a:lnTo>
                    <a:lnTo>
                      <a:pt x="46" y="8"/>
                    </a:lnTo>
                    <a:lnTo>
                      <a:pt x="34" y="8"/>
                    </a:lnTo>
                    <a:lnTo>
                      <a:pt x="26" y="8"/>
                    </a:lnTo>
                    <a:lnTo>
                      <a:pt x="16" y="8"/>
                    </a:lnTo>
                    <a:lnTo>
                      <a:pt x="6" y="12"/>
                    </a:lnTo>
                    <a:lnTo>
                      <a:pt x="0" y="10"/>
                    </a:lnTo>
                    <a:lnTo>
                      <a:pt x="4" y="0"/>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2" name="Freeform 144"/>
              <p:cNvSpPr>
                <a:spLocks/>
              </p:cNvSpPr>
              <p:nvPr/>
            </p:nvSpPr>
            <p:spPr bwMode="auto">
              <a:xfrm>
                <a:off x="5259345" y="3651676"/>
                <a:ext cx="169077" cy="134758"/>
              </a:xfrm>
              <a:custGeom>
                <a:avLst/>
                <a:gdLst/>
                <a:ahLst/>
                <a:cxnLst>
                  <a:cxn ang="0">
                    <a:pos x="2" y="34"/>
                  </a:cxn>
                  <a:cxn ang="0">
                    <a:pos x="0" y="28"/>
                  </a:cxn>
                  <a:cxn ang="0">
                    <a:pos x="6" y="20"/>
                  </a:cxn>
                  <a:cxn ang="0">
                    <a:pos x="12" y="12"/>
                  </a:cxn>
                  <a:cxn ang="0">
                    <a:pos x="14" y="2"/>
                  </a:cxn>
                  <a:cxn ang="0">
                    <a:pos x="28" y="0"/>
                  </a:cxn>
                  <a:cxn ang="0">
                    <a:pos x="42" y="0"/>
                  </a:cxn>
                  <a:cxn ang="0">
                    <a:pos x="54" y="6"/>
                  </a:cxn>
                  <a:cxn ang="0">
                    <a:pos x="62" y="12"/>
                  </a:cxn>
                  <a:cxn ang="0">
                    <a:pos x="70" y="24"/>
                  </a:cxn>
                  <a:cxn ang="0">
                    <a:pos x="80" y="32"/>
                  </a:cxn>
                  <a:cxn ang="0">
                    <a:pos x="82" y="38"/>
                  </a:cxn>
                  <a:cxn ang="0">
                    <a:pos x="84" y="50"/>
                  </a:cxn>
                  <a:cxn ang="0">
                    <a:pos x="90" y="58"/>
                  </a:cxn>
                  <a:cxn ang="0">
                    <a:pos x="92" y="66"/>
                  </a:cxn>
                  <a:cxn ang="0">
                    <a:pos x="92" y="70"/>
                  </a:cxn>
                  <a:cxn ang="0">
                    <a:pos x="70" y="68"/>
                  </a:cxn>
                  <a:cxn ang="0">
                    <a:pos x="64" y="64"/>
                  </a:cxn>
                  <a:cxn ang="0">
                    <a:pos x="58" y="64"/>
                  </a:cxn>
                  <a:cxn ang="0">
                    <a:pos x="50" y="64"/>
                  </a:cxn>
                  <a:cxn ang="0">
                    <a:pos x="38" y="64"/>
                  </a:cxn>
                  <a:cxn ang="0">
                    <a:pos x="32" y="64"/>
                  </a:cxn>
                  <a:cxn ang="0">
                    <a:pos x="28" y="68"/>
                  </a:cxn>
                  <a:cxn ang="0">
                    <a:pos x="10" y="70"/>
                  </a:cxn>
                  <a:cxn ang="0">
                    <a:pos x="10" y="60"/>
                  </a:cxn>
                  <a:cxn ang="0">
                    <a:pos x="20" y="56"/>
                  </a:cxn>
                  <a:cxn ang="0">
                    <a:pos x="30" y="56"/>
                  </a:cxn>
                  <a:cxn ang="0">
                    <a:pos x="38" y="56"/>
                  </a:cxn>
                  <a:cxn ang="0">
                    <a:pos x="50" y="56"/>
                  </a:cxn>
                  <a:cxn ang="0">
                    <a:pos x="54" y="54"/>
                  </a:cxn>
                  <a:cxn ang="0">
                    <a:pos x="40" y="50"/>
                  </a:cxn>
                  <a:cxn ang="0">
                    <a:pos x="36" y="50"/>
                  </a:cxn>
                  <a:cxn ang="0">
                    <a:pos x="22" y="48"/>
                  </a:cxn>
                  <a:cxn ang="0">
                    <a:pos x="12" y="48"/>
                  </a:cxn>
                  <a:cxn ang="0">
                    <a:pos x="8" y="48"/>
                  </a:cxn>
                  <a:cxn ang="0">
                    <a:pos x="4" y="40"/>
                  </a:cxn>
                  <a:cxn ang="0">
                    <a:pos x="2" y="34"/>
                  </a:cxn>
                </a:cxnLst>
                <a:rect l="0" t="0" r="r" b="b"/>
                <a:pathLst>
                  <a:path w="92" h="70">
                    <a:moveTo>
                      <a:pt x="2" y="34"/>
                    </a:moveTo>
                    <a:lnTo>
                      <a:pt x="0" y="28"/>
                    </a:lnTo>
                    <a:lnTo>
                      <a:pt x="6" y="20"/>
                    </a:lnTo>
                    <a:lnTo>
                      <a:pt x="12" y="12"/>
                    </a:lnTo>
                    <a:lnTo>
                      <a:pt x="14" y="2"/>
                    </a:lnTo>
                    <a:lnTo>
                      <a:pt x="28" y="0"/>
                    </a:lnTo>
                    <a:lnTo>
                      <a:pt x="42" y="0"/>
                    </a:lnTo>
                    <a:lnTo>
                      <a:pt x="54" y="6"/>
                    </a:lnTo>
                    <a:lnTo>
                      <a:pt x="62" y="12"/>
                    </a:lnTo>
                    <a:lnTo>
                      <a:pt x="70" y="24"/>
                    </a:lnTo>
                    <a:lnTo>
                      <a:pt x="80" y="32"/>
                    </a:lnTo>
                    <a:lnTo>
                      <a:pt x="82" y="38"/>
                    </a:lnTo>
                    <a:lnTo>
                      <a:pt x="84" y="50"/>
                    </a:lnTo>
                    <a:lnTo>
                      <a:pt x="90" y="58"/>
                    </a:lnTo>
                    <a:lnTo>
                      <a:pt x="92" y="66"/>
                    </a:lnTo>
                    <a:lnTo>
                      <a:pt x="92" y="70"/>
                    </a:lnTo>
                    <a:lnTo>
                      <a:pt x="70" y="68"/>
                    </a:lnTo>
                    <a:lnTo>
                      <a:pt x="64" y="64"/>
                    </a:lnTo>
                    <a:lnTo>
                      <a:pt x="58" y="64"/>
                    </a:lnTo>
                    <a:lnTo>
                      <a:pt x="50" y="64"/>
                    </a:lnTo>
                    <a:lnTo>
                      <a:pt x="38" y="64"/>
                    </a:lnTo>
                    <a:lnTo>
                      <a:pt x="32" y="64"/>
                    </a:lnTo>
                    <a:lnTo>
                      <a:pt x="28" y="68"/>
                    </a:lnTo>
                    <a:lnTo>
                      <a:pt x="10" y="70"/>
                    </a:lnTo>
                    <a:lnTo>
                      <a:pt x="10" y="60"/>
                    </a:lnTo>
                    <a:lnTo>
                      <a:pt x="20" y="56"/>
                    </a:lnTo>
                    <a:lnTo>
                      <a:pt x="30" y="56"/>
                    </a:lnTo>
                    <a:lnTo>
                      <a:pt x="38" y="56"/>
                    </a:lnTo>
                    <a:lnTo>
                      <a:pt x="50" y="56"/>
                    </a:lnTo>
                    <a:lnTo>
                      <a:pt x="54" y="54"/>
                    </a:lnTo>
                    <a:lnTo>
                      <a:pt x="40" y="50"/>
                    </a:lnTo>
                    <a:lnTo>
                      <a:pt x="36" y="50"/>
                    </a:lnTo>
                    <a:lnTo>
                      <a:pt x="22" y="48"/>
                    </a:lnTo>
                    <a:lnTo>
                      <a:pt x="12" y="48"/>
                    </a:lnTo>
                    <a:lnTo>
                      <a:pt x="8" y="48"/>
                    </a:lnTo>
                    <a:lnTo>
                      <a:pt x="4" y="40"/>
                    </a:lnTo>
                    <a:lnTo>
                      <a:pt x="2"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3" name="Freeform 214"/>
              <p:cNvSpPr>
                <a:spLocks/>
              </p:cNvSpPr>
              <p:nvPr/>
            </p:nvSpPr>
            <p:spPr bwMode="auto">
              <a:xfrm>
                <a:off x="7065915" y="2881596"/>
                <a:ext cx="44107" cy="38501"/>
              </a:xfrm>
              <a:custGeom>
                <a:avLst/>
                <a:gdLst/>
                <a:ahLst/>
                <a:cxnLst>
                  <a:cxn ang="0">
                    <a:pos x="22" y="20"/>
                  </a:cxn>
                  <a:cxn ang="0">
                    <a:pos x="14" y="16"/>
                  </a:cxn>
                  <a:cxn ang="0">
                    <a:pos x="8" y="12"/>
                  </a:cxn>
                  <a:cxn ang="0">
                    <a:pos x="0" y="4"/>
                  </a:cxn>
                  <a:cxn ang="0">
                    <a:pos x="2" y="0"/>
                  </a:cxn>
                  <a:cxn ang="0">
                    <a:pos x="10" y="0"/>
                  </a:cxn>
                  <a:cxn ang="0">
                    <a:pos x="16" y="4"/>
                  </a:cxn>
                  <a:cxn ang="0">
                    <a:pos x="22" y="6"/>
                  </a:cxn>
                  <a:cxn ang="0">
                    <a:pos x="24" y="14"/>
                  </a:cxn>
                  <a:cxn ang="0">
                    <a:pos x="22" y="20"/>
                  </a:cxn>
                </a:cxnLst>
                <a:rect l="0" t="0" r="r" b="b"/>
                <a:pathLst>
                  <a:path w="24" h="20">
                    <a:moveTo>
                      <a:pt x="22" y="20"/>
                    </a:moveTo>
                    <a:lnTo>
                      <a:pt x="14" y="16"/>
                    </a:lnTo>
                    <a:lnTo>
                      <a:pt x="8" y="12"/>
                    </a:lnTo>
                    <a:lnTo>
                      <a:pt x="0" y="4"/>
                    </a:lnTo>
                    <a:lnTo>
                      <a:pt x="2" y="0"/>
                    </a:lnTo>
                    <a:lnTo>
                      <a:pt x="10" y="0"/>
                    </a:lnTo>
                    <a:lnTo>
                      <a:pt x="16" y="4"/>
                    </a:lnTo>
                    <a:lnTo>
                      <a:pt x="22" y="6"/>
                    </a:lnTo>
                    <a:lnTo>
                      <a:pt x="24" y="14"/>
                    </a:lnTo>
                    <a:lnTo>
                      <a:pt x="22"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4" name="Freeform 234"/>
              <p:cNvSpPr>
                <a:spLocks/>
              </p:cNvSpPr>
              <p:nvPr/>
            </p:nvSpPr>
            <p:spPr bwMode="auto">
              <a:xfrm>
                <a:off x="8749333" y="3717105"/>
                <a:ext cx="147026" cy="130909"/>
              </a:xfrm>
              <a:custGeom>
                <a:avLst/>
                <a:gdLst/>
                <a:ahLst/>
                <a:cxnLst>
                  <a:cxn ang="0">
                    <a:pos x="40" y="66"/>
                  </a:cxn>
                  <a:cxn ang="0">
                    <a:pos x="34" y="66"/>
                  </a:cxn>
                  <a:cxn ang="0">
                    <a:pos x="32" y="68"/>
                  </a:cxn>
                  <a:cxn ang="0">
                    <a:pos x="18" y="64"/>
                  </a:cxn>
                  <a:cxn ang="0">
                    <a:pos x="12" y="54"/>
                  </a:cxn>
                  <a:cxn ang="0">
                    <a:pos x="8" y="44"/>
                  </a:cxn>
                  <a:cxn ang="0">
                    <a:pos x="0" y="24"/>
                  </a:cxn>
                  <a:cxn ang="0">
                    <a:pos x="0" y="18"/>
                  </a:cxn>
                  <a:cxn ang="0">
                    <a:pos x="8" y="4"/>
                  </a:cxn>
                  <a:cxn ang="0">
                    <a:pos x="48" y="2"/>
                  </a:cxn>
                  <a:cxn ang="0">
                    <a:pos x="48" y="8"/>
                  </a:cxn>
                  <a:cxn ang="0">
                    <a:pos x="58" y="8"/>
                  </a:cxn>
                  <a:cxn ang="0">
                    <a:pos x="62" y="0"/>
                  </a:cxn>
                  <a:cxn ang="0">
                    <a:pos x="66" y="2"/>
                  </a:cxn>
                  <a:cxn ang="0">
                    <a:pos x="68" y="6"/>
                  </a:cxn>
                  <a:cxn ang="0">
                    <a:pos x="80" y="6"/>
                  </a:cxn>
                  <a:cxn ang="0">
                    <a:pos x="80" y="16"/>
                  </a:cxn>
                  <a:cxn ang="0">
                    <a:pos x="76" y="26"/>
                  </a:cxn>
                  <a:cxn ang="0">
                    <a:pos x="70" y="38"/>
                  </a:cxn>
                  <a:cxn ang="0">
                    <a:pos x="64" y="46"/>
                  </a:cxn>
                  <a:cxn ang="0">
                    <a:pos x="54" y="50"/>
                  </a:cxn>
                  <a:cxn ang="0">
                    <a:pos x="54" y="58"/>
                  </a:cxn>
                  <a:cxn ang="0">
                    <a:pos x="44" y="62"/>
                  </a:cxn>
                  <a:cxn ang="0">
                    <a:pos x="40" y="66"/>
                  </a:cxn>
                </a:cxnLst>
                <a:rect l="0" t="0" r="r" b="b"/>
                <a:pathLst>
                  <a:path w="80" h="68">
                    <a:moveTo>
                      <a:pt x="40" y="66"/>
                    </a:moveTo>
                    <a:lnTo>
                      <a:pt x="34" y="66"/>
                    </a:lnTo>
                    <a:lnTo>
                      <a:pt x="32" y="68"/>
                    </a:lnTo>
                    <a:lnTo>
                      <a:pt x="18" y="64"/>
                    </a:lnTo>
                    <a:lnTo>
                      <a:pt x="12" y="54"/>
                    </a:lnTo>
                    <a:lnTo>
                      <a:pt x="8" y="44"/>
                    </a:lnTo>
                    <a:lnTo>
                      <a:pt x="0" y="24"/>
                    </a:lnTo>
                    <a:lnTo>
                      <a:pt x="0" y="18"/>
                    </a:lnTo>
                    <a:lnTo>
                      <a:pt x="8" y="4"/>
                    </a:lnTo>
                    <a:lnTo>
                      <a:pt x="48" y="2"/>
                    </a:lnTo>
                    <a:lnTo>
                      <a:pt x="48" y="8"/>
                    </a:lnTo>
                    <a:lnTo>
                      <a:pt x="58" y="8"/>
                    </a:lnTo>
                    <a:lnTo>
                      <a:pt x="62" y="0"/>
                    </a:lnTo>
                    <a:lnTo>
                      <a:pt x="66" y="2"/>
                    </a:lnTo>
                    <a:lnTo>
                      <a:pt x="68" y="6"/>
                    </a:lnTo>
                    <a:lnTo>
                      <a:pt x="80" y="6"/>
                    </a:lnTo>
                    <a:lnTo>
                      <a:pt x="80" y="16"/>
                    </a:lnTo>
                    <a:lnTo>
                      <a:pt x="76" y="26"/>
                    </a:lnTo>
                    <a:lnTo>
                      <a:pt x="70" y="38"/>
                    </a:lnTo>
                    <a:lnTo>
                      <a:pt x="64" y="46"/>
                    </a:lnTo>
                    <a:lnTo>
                      <a:pt x="54" y="50"/>
                    </a:lnTo>
                    <a:lnTo>
                      <a:pt x="54" y="58"/>
                    </a:lnTo>
                    <a:lnTo>
                      <a:pt x="44" y="62"/>
                    </a:lnTo>
                    <a:lnTo>
                      <a:pt x="40" y="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5" name="Freeform 235"/>
              <p:cNvSpPr>
                <a:spLocks/>
              </p:cNvSpPr>
              <p:nvPr/>
            </p:nvSpPr>
            <p:spPr bwMode="auto">
              <a:xfrm>
                <a:off x="8745659" y="3451456"/>
                <a:ext cx="205837" cy="450481"/>
              </a:xfrm>
              <a:custGeom>
                <a:avLst/>
                <a:gdLst/>
                <a:ahLst/>
                <a:cxnLst>
                  <a:cxn ang="0">
                    <a:pos x="42" y="204"/>
                  </a:cxn>
                  <a:cxn ang="0">
                    <a:pos x="44" y="206"/>
                  </a:cxn>
                  <a:cxn ang="0">
                    <a:pos x="44" y="208"/>
                  </a:cxn>
                  <a:cxn ang="0">
                    <a:pos x="44" y="214"/>
                  </a:cxn>
                  <a:cxn ang="0">
                    <a:pos x="42" y="214"/>
                  </a:cxn>
                  <a:cxn ang="0">
                    <a:pos x="40" y="234"/>
                  </a:cxn>
                  <a:cxn ang="0">
                    <a:pos x="52" y="226"/>
                  </a:cxn>
                  <a:cxn ang="0">
                    <a:pos x="66" y="218"/>
                  </a:cxn>
                  <a:cxn ang="0">
                    <a:pos x="66" y="210"/>
                  </a:cxn>
                  <a:cxn ang="0">
                    <a:pos x="70" y="204"/>
                  </a:cxn>
                  <a:cxn ang="0">
                    <a:pos x="82" y="206"/>
                  </a:cxn>
                  <a:cxn ang="0">
                    <a:pos x="94" y="202"/>
                  </a:cxn>
                  <a:cxn ang="0">
                    <a:pos x="108" y="190"/>
                  </a:cxn>
                  <a:cxn ang="0">
                    <a:pos x="112" y="172"/>
                  </a:cxn>
                  <a:cxn ang="0">
                    <a:pos x="108" y="152"/>
                  </a:cxn>
                  <a:cxn ang="0">
                    <a:pos x="104" y="138"/>
                  </a:cxn>
                  <a:cxn ang="0">
                    <a:pos x="100" y="122"/>
                  </a:cxn>
                  <a:cxn ang="0">
                    <a:pos x="60" y="78"/>
                  </a:cxn>
                  <a:cxn ang="0">
                    <a:pos x="54" y="70"/>
                  </a:cxn>
                  <a:cxn ang="0">
                    <a:pos x="62" y="50"/>
                  </a:cxn>
                  <a:cxn ang="0">
                    <a:pos x="74" y="34"/>
                  </a:cxn>
                  <a:cxn ang="0">
                    <a:pos x="82" y="32"/>
                  </a:cxn>
                  <a:cxn ang="0">
                    <a:pos x="80" y="24"/>
                  </a:cxn>
                  <a:cxn ang="0">
                    <a:pos x="70" y="20"/>
                  </a:cxn>
                  <a:cxn ang="0">
                    <a:pos x="68" y="6"/>
                  </a:cxn>
                  <a:cxn ang="0">
                    <a:pos x="58" y="4"/>
                  </a:cxn>
                  <a:cxn ang="0">
                    <a:pos x="50" y="0"/>
                  </a:cxn>
                  <a:cxn ang="0">
                    <a:pos x="44" y="0"/>
                  </a:cxn>
                  <a:cxn ang="0">
                    <a:pos x="34" y="6"/>
                  </a:cxn>
                  <a:cxn ang="0">
                    <a:pos x="2" y="8"/>
                  </a:cxn>
                  <a:cxn ang="0">
                    <a:pos x="0" y="14"/>
                  </a:cxn>
                  <a:cxn ang="0">
                    <a:pos x="10" y="24"/>
                  </a:cxn>
                  <a:cxn ang="0">
                    <a:pos x="12" y="38"/>
                  </a:cxn>
                  <a:cxn ang="0">
                    <a:pos x="34" y="36"/>
                  </a:cxn>
                  <a:cxn ang="0">
                    <a:pos x="40" y="46"/>
                  </a:cxn>
                  <a:cxn ang="0">
                    <a:pos x="42" y="56"/>
                  </a:cxn>
                  <a:cxn ang="0">
                    <a:pos x="28" y="56"/>
                  </a:cxn>
                  <a:cxn ang="0">
                    <a:pos x="26" y="66"/>
                  </a:cxn>
                  <a:cxn ang="0">
                    <a:pos x="34" y="70"/>
                  </a:cxn>
                  <a:cxn ang="0">
                    <a:pos x="62" y="96"/>
                  </a:cxn>
                  <a:cxn ang="0">
                    <a:pos x="80" y="116"/>
                  </a:cxn>
                  <a:cxn ang="0">
                    <a:pos x="84" y="130"/>
                  </a:cxn>
                  <a:cxn ang="0">
                    <a:pos x="82" y="144"/>
                  </a:cxn>
                  <a:cxn ang="0">
                    <a:pos x="82" y="152"/>
                  </a:cxn>
                  <a:cxn ang="0">
                    <a:pos x="78" y="164"/>
                  </a:cxn>
                  <a:cxn ang="0">
                    <a:pos x="72" y="176"/>
                  </a:cxn>
                  <a:cxn ang="0">
                    <a:pos x="66" y="184"/>
                  </a:cxn>
                  <a:cxn ang="0">
                    <a:pos x="56" y="188"/>
                  </a:cxn>
                  <a:cxn ang="0">
                    <a:pos x="56" y="196"/>
                  </a:cxn>
                  <a:cxn ang="0">
                    <a:pos x="46" y="200"/>
                  </a:cxn>
                  <a:cxn ang="0">
                    <a:pos x="42" y="204"/>
                  </a:cxn>
                </a:cxnLst>
                <a:rect l="0" t="0" r="r" b="b"/>
                <a:pathLst>
                  <a:path w="112" h="234">
                    <a:moveTo>
                      <a:pt x="42" y="204"/>
                    </a:moveTo>
                    <a:lnTo>
                      <a:pt x="44" y="206"/>
                    </a:lnTo>
                    <a:lnTo>
                      <a:pt x="44" y="208"/>
                    </a:lnTo>
                    <a:lnTo>
                      <a:pt x="44" y="214"/>
                    </a:lnTo>
                    <a:lnTo>
                      <a:pt x="42" y="214"/>
                    </a:lnTo>
                    <a:lnTo>
                      <a:pt x="40" y="234"/>
                    </a:lnTo>
                    <a:lnTo>
                      <a:pt x="52" y="226"/>
                    </a:lnTo>
                    <a:lnTo>
                      <a:pt x="66" y="218"/>
                    </a:lnTo>
                    <a:lnTo>
                      <a:pt x="66" y="210"/>
                    </a:lnTo>
                    <a:lnTo>
                      <a:pt x="70" y="204"/>
                    </a:lnTo>
                    <a:lnTo>
                      <a:pt x="82" y="206"/>
                    </a:lnTo>
                    <a:lnTo>
                      <a:pt x="94" y="202"/>
                    </a:lnTo>
                    <a:lnTo>
                      <a:pt x="108" y="190"/>
                    </a:lnTo>
                    <a:lnTo>
                      <a:pt x="112" y="172"/>
                    </a:lnTo>
                    <a:lnTo>
                      <a:pt x="108" y="152"/>
                    </a:lnTo>
                    <a:lnTo>
                      <a:pt x="104" y="138"/>
                    </a:lnTo>
                    <a:lnTo>
                      <a:pt x="100" y="122"/>
                    </a:lnTo>
                    <a:lnTo>
                      <a:pt x="60" y="78"/>
                    </a:lnTo>
                    <a:lnTo>
                      <a:pt x="54" y="70"/>
                    </a:lnTo>
                    <a:lnTo>
                      <a:pt x="62" y="50"/>
                    </a:lnTo>
                    <a:lnTo>
                      <a:pt x="74" y="34"/>
                    </a:lnTo>
                    <a:lnTo>
                      <a:pt x="82" y="32"/>
                    </a:lnTo>
                    <a:lnTo>
                      <a:pt x="80" y="24"/>
                    </a:lnTo>
                    <a:lnTo>
                      <a:pt x="70" y="20"/>
                    </a:lnTo>
                    <a:lnTo>
                      <a:pt x="68" y="6"/>
                    </a:lnTo>
                    <a:lnTo>
                      <a:pt x="58" y="4"/>
                    </a:lnTo>
                    <a:lnTo>
                      <a:pt x="50" y="0"/>
                    </a:lnTo>
                    <a:lnTo>
                      <a:pt x="44" y="0"/>
                    </a:lnTo>
                    <a:lnTo>
                      <a:pt x="34" y="6"/>
                    </a:lnTo>
                    <a:lnTo>
                      <a:pt x="2" y="8"/>
                    </a:lnTo>
                    <a:lnTo>
                      <a:pt x="0" y="14"/>
                    </a:lnTo>
                    <a:lnTo>
                      <a:pt x="10" y="24"/>
                    </a:lnTo>
                    <a:lnTo>
                      <a:pt x="12" y="38"/>
                    </a:lnTo>
                    <a:lnTo>
                      <a:pt x="34" y="36"/>
                    </a:lnTo>
                    <a:lnTo>
                      <a:pt x="40" y="46"/>
                    </a:lnTo>
                    <a:lnTo>
                      <a:pt x="42" y="56"/>
                    </a:lnTo>
                    <a:lnTo>
                      <a:pt x="28" y="56"/>
                    </a:lnTo>
                    <a:lnTo>
                      <a:pt x="26" y="66"/>
                    </a:lnTo>
                    <a:lnTo>
                      <a:pt x="34" y="70"/>
                    </a:lnTo>
                    <a:lnTo>
                      <a:pt x="62" y="96"/>
                    </a:lnTo>
                    <a:lnTo>
                      <a:pt x="80" y="116"/>
                    </a:lnTo>
                    <a:lnTo>
                      <a:pt x="84" y="130"/>
                    </a:lnTo>
                    <a:lnTo>
                      <a:pt x="82" y="144"/>
                    </a:lnTo>
                    <a:lnTo>
                      <a:pt x="82" y="152"/>
                    </a:lnTo>
                    <a:lnTo>
                      <a:pt x="78" y="164"/>
                    </a:lnTo>
                    <a:lnTo>
                      <a:pt x="72" y="176"/>
                    </a:lnTo>
                    <a:lnTo>
                      <a:pt x="66" y="184"/>
                    </a:lnTo>
                    <a:lnTo>
                      <a:pt x="56" y="188"/>
                    </a:lnTo>
                    <a:lnTo>
                      <a:pt x="56" y="196"/>
                    </a:lnTo>
                    <a:lnTo>
                      <a:pt x="46" y="200"/>
                    </a:lnTo>
                    <a:lnTo>
                      <a:pt x="42" y="20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6" name="Freeform 236"/>
              <p:cNvSpPr>
                <a:spLocks/>
              </p:cNvSpPr>
              <p:nvPr/>
            </p:nvSpPr>
            <p:spPr bwMode="auto">
              <a:xfrm>
                <a:off x="8036270" y="3016350"/>
                <a:ext cx="69836" cy="69305"/>
              </a:xfrm>
              <a:custGeom>
                <a:avLst/>
                <a:gdLst/>
                <a:ahLst/>
                <a:cxnLst>
                  <a:cxn ang="0">
                    <a:pos x="14" y="36"/>
                  </a:cxn>
                  <a:cxn ang="0">
                    <a:pos x="12" y="28"/>
                  </a:cxn>
                  <a:cxn ang="0">
                    <a:pos x="2" y="22"/>
                  </a:cxn>
                  <a:cxn ang="0">
                    <a:pos x="0" y="8"/>
                  </a:cxn>
                  <a:cxn ang="0">
                    <a:pos x="6" y="4"/>
                  </a:cxn>
                  <a:cxn ang="0">
                    <a:pos x="20" y="0"/>
                  </a:cxn>
                  <a:cxn ang="0">
                    <a:pos x="28" y="6"/>
                  </a:cxn>
                  <a:cxn ang="0">
                    <a:pos x="38" y="12"/>
                  </a:cxn>
                  <a:cxn ang="0">
                    <a:pos x="38" y="20"/>
                  </a:cxn>
                  <a:cxn ang="0">
                    <a:pos x="32" y="26"/>
                  </a:cxn>
                  <a:cxn ang="0">
                    <a:pos x="24" y="30"/>
                  </a:cxn>
                  <a:cxn ang="0">
                    <a:pos x="14" y="36"/>
                  </a:cxn>
                </a:cxnLst>
                <a:rect l="0" t="0" r="r" b="b"/>
                <a:pathLst>
                  <a:path w="38" h="36">
                    <a:moveTo>
                      <a:pt x="14" y="36"/>
                    </a:moveTo>
                    <a:lnTo>
                      <a:pt x="12" y="28"/>
                    </a:lnTo>
                    <a:lnTo>
                      <a:pt x="2" y="22"/>
                    </a:lnTo>
                    <a:lnTo>
                      <a:pt x="0" y="8"/>
                    </a:lnTo>
                    <a:lnTo>
                      <a:pt x="6" y="4"/>
                    </a:lnTo>
                    <a:lnTo>
                      <a:pt x="20" y="0"/>
                    </a:lnTo>
                    <a:lnTo>
                      <a:pt x="28" y="6"/>
                    </a:lnTo>
                    <a:lnTo>
                      <a:pt x="38" y="12"/>
                    </a:lnTo>
                    <a:lnTo>
                      <a:pt x="38" y="20"/>
                    </a:lnTo>
                    <a:lnTo>
                      <a:pt x="32" y="26"/>
                    </a:lnTo>
                    <a:lnTo>
                      <a:pt x="24" y="30"/>
                    </a:lnTo>
                    <a:lnTo>
                      <a:pt x="14"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7" name="Freeform 237"/>
              <p:cNvSpPr>
                <a:spLocks/>
              </p:cNvSpPr>
              <p:nvPr/>
            </p:nvSpPr>
            <p:spPr bwMode="auto">
              <a:xfrm>
                <a:off x="8095086" y="3205015"/>
                <a:ext cx="238914" cy="138608"/>
              </a:xfrm>
              <a:custGeom>
                <a:avLst/>
                <a:gdLst/>
                <a:ahLst/>
                <a:cxnLst>
                  <a:cxn ang="0">
                    <a:pos x="16" y="6"/>
                  </a:cxn>
                  <a:cxn ang="0">
                    <a:pos x="30" y="0"/>
                  </a:cxn>
                  <a:cxn ang="0">
                    <a:pos x="44" y="14"/>
                  </a:cxn>
                  <a:cxn ang="0">
                    <a:pos x="60" y="22"/>
                  </a:cxn>
                  <a:cxn ang="0">
                    <a:pos x="72" y="30"/>
                  </a:cxn>
                  <a:cxn ang="0">
                    <a:pos x="88" y="40"/>
                  </a:cxn>
                  <a:cxn ang="0">
                    <a:pos x="104" y="44"/>
                  </a:cxn>
                  <a:cxn ang="0">
                    <a:pos x="128" y="46"/>
                  </a:cxn>
                  <a:cxn ang="0">
                    <a:pos x="128" y="58"/>
                  </a:cxn>
                  <a:cxn ang="0">
                    <a:pos x="130" y="70"/>
                  </a:cxn>
                  <a:cxn ang="0">
                    <a:pos x="102" y="72"/>
                  </a:cxn>
                  <a:cxn ang="0">
                    <a:pos x="88" y="66"/>
                  </a:cxn>
                  <a:cxn ang="0">
                    <a:pos x="72" y="54"/>
                  </a:cxn>
                  <a:cxn ang="0">
                    <a:pos x="48" y="52"/>
                  </a:cxn>
                  <a:cxn ang="0">
                    <a:pos x="34" y="46"/>
                  </a:cxn>
                  <a:cxn ang="0">
                    <a:pos x="20" y="36"/>
                  </a:cxn>
                  <a:cxn ang="0">
                    <a:pos x="0" y="30"/>
                  </a:cxn>
                  <a:cxn ang="0">
                    <a:pos x="4" y="14"/>
                  </a:cxn>
                  <a:cxn ang="0">
                    <a:pos x="16" y="6"/>
                  </a:cxn>
                </a:cxnLst>
                <a:rect l="0" t="0" r="r" b="b"/>
                <a:pathLst>
                  <a:path w="130" h="72">
                    <a:moveTo>
                      <a:pt x="16" y="6"/>
                    </a:moveTo>
                    <a:lnTo>
                      <a:pt x="30" y="0"/>
                    </a:lnTo>
                    <a:lnTo>
                      <a:pt x="44" y="14"/>
                    </a:lnTo>
                    <a:lnTo>
                      <a:pt x="60" y="22"/>
                    </a:lnTo>
                    <a:lnTo>
                      <a:pt x="72" y="30"/>
                    </a:lnTo>
                    <a:lnTo>
                      <a:pt x="88" y="40"/>
                    </a:lnTo>
                    <a:lnTo>
                      <a:pt x="104" y="44"/>
                    </a:lnTo>
                    <a:lnTo>
                      <a:pt x="128" y="46"/>
                    </a:lnTo>
                    <a:lnTo>
                      <a:pt x="128" y="58"/>
                    </a:lnTo>
                    <a:lnTo>
                      <a:pt x="130" y="70"/>
                    </a:lnTo>
                    <a:lnTo>
                      <a:pt x="102" y="72"/>
                    </a:lnTo>
                    <a:lnTo>
                      <a:pt x="88" y="66"/>
                    </a:lnTo>
                    <a:lnTo>
                      <a:pt x="72" y="54"/>
                    </a:lnTo>
                    <a:lnTo>
                      <a:pt x="48" y="52"/>
                    </a:lnTo>
                    <a:lnTo>
                      <a:pt x="34" y="46"/>
                    </a:lnTo>
                    <a:lnTo>
                      <a:pt x="20" y="36"/>
                    </a:lnTo>
                    <a:lnTo>
                      <a:pt x="0" y="30"/>
                    </a:lnTo>
                    <a:lnTo>
                      <a:pt x="4" y="14"/>
                    </a:lnTo>
                    <a:lnTo>
                      <a:pt x="16"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8" name="Freeform 238"/>
              <p:cNvSpPr>
                <a:spLocks/>
              </p:cNvSpPr>
              <p:nvPr/>
            </p:nvSpPr>
            <p:spPr bwMode="auto">
              <a:xfrm>
                <a:off x="8359739" y="3282039"/>
                <a:ext cx="91891" cy="50053"/>
              </a:xfrm>
              <a:custGeom>
                <a:avLst/>
                <a:gdLst/>
                <a:ahLst/>
                <a:cxnLst>
                  <a:cxn ang="0">
                    <a:pos x="10" y="0"/>
                  </a:cxn>
                  <a:cxn ang="0">
                    <a:pos x="4" y="6"/>
                  </a:cxn>
                  <a:cxn ang="0">
                    <a:pos x="2" y="6"/>
                  </a:cxn>
                  <a:cxn ang="0">
                    <a:pos x="0" y="14"/>
                  </a:cxn>
                  <a:cxn ang="0">
                    <a:pos x="2" y="20"/>
                  </a:cxn>
                  <a:cxn ang="0">
                    <a:pos x="8" y="24"/>
                  </a:cxn>
                  <a:cxn ang="0">
                    <a:pos x="16" y="26"/>
                  </a:cxn>
                  <a:cxn ang="0">
                    <a:pos x="32" y="24"/>
                  </a:cxn>
                  <a:cxn ang="0">
                    <a:pos x="46" y="22"/>
                  </a:cxn>
                  <a:cxn ang="0">
                    <a:pos x="50" y="16"/>
                  </a:cxn>
                  <a:cxn ang="0">
                    <a:pos x="46" y="6"/>
                  </a:cxn>
                  <a:cxn ang="0">
                    <a:pos x="32" y="4"/>
                  </a:cxn>
                  <a:cxn ang="0">
                    <a:pos x="20" y="0"/>
                  </a:cxn>
                  <a:cxn ang="0">
                    <a:pos x="10" y="0"/>
                  </a:cxn>
                </a:cxnLst>
                <a:rect l="0" t="0" r="r" b="b"/>
                <a:pathLst>
                  <a:path w="50" h="26">
                    <a:moveTo>
                      <a:pt x="10" y="0"/>
                    </a:moveTo>
                    <a:lnTo>
                      <a:pt x="4" y="6"/>
                    </a:lnTo>
                    <a:lnTo>
                      <a:pt x="2" y="6"/>
                    </a:lnTo>
                    <a:lnTo>
                      <a:pt x="0" y="14"/>
                    </a:lnTo>
                    <a:lnTo>
                      <a:pt x="2" y="20"/>
                    </a:lnTo>
                    <a:lnTo>
                      <a:pt x="8" y="24"/>
                    </a:lnTo>
                    <a:lnTo>
                      <a:pt x="16" y="26"/>
                    </a:lnTo>
                    <a:lnTo>
                      <a:pt x="32" y="24"/>
                    </a:lnTo>
                    <a:lnTo>
                      <a:pt x="46" y="22"/>
                    </a:lnTo>
                    <a:lnTo>
                      <a:pt x="50" y="16"/>
                    </a:lnTo>
                    <a:lnTo>
                      <a:pt x="46" y="6"/>
                    </a:lnTo>
                    <a:lnTo>
                      <a:pt x="32" y="4"/>
                    </a:lnTo>
                    <a:lnTo>
                      <a:pt x="20" y="0"/>
                    </a:lnTo>
                    <a:lnTo>
                      <a:pt x="1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69" name="Freeform 239"/>
              <p:cNvSpPr>
                <a:spLocks/>
              </p:cNvSpPr>
              <p:nvPr/>
            </p:nvSpPr>
            <p:spPr bwMode="auto">
              <a:xfrm>
                <a:off x="8333995" y="3339774"/>
                <a:ext cx="128648" cy="173262"/>
              </a:xfrm>
              <a:custGeom>
                <a:avLst/>
                <a:gdLst/>
                <a:ahLst/>
                <a:cxnLst>
                  <a:cxn ang="0">
                    <a:pos x="14" y="74"/>
                  </a:cxn>
                  <a:cxn ang="0">
                    <a:pos x="10" y="50"/>
                  </a:cxn>
                  <a:cxn ang="0">
                    <a:pos x="8" y="38"/>
                  </a:cxn>
                  <a:cxn ang="0">
                    <a:pos x="2" y="34"/>
                  </a:cxn>
                  <a:cxn ang="0">
                    <a:pos x="0" y="26"/>
                  </a:cxn>
                  <a:cxn ang="0">
                    <a:pos x="12" y="20"/>
                  </a:cxn>
                  <a:cxn ang="0">
                    <a:pos x="4" y="12"/>
                  </a:cxn>
                  <a:cxn ang="0">
                    <a:pos x="4" y="6"/>
                  </a:cxn>
                  <a:cxn ang="0">
                    <a:pos x="10" y="0"/>
                  </a:cxn>
                  <a:cxn ang="0">
                    <a:pos x="14" y="6"/>
                  </a:cxn>
                  <a:cxn ang="0">
                    <a:pos x="24" y="10"/>
                  </a:cxn>
                  <a:cxn ang="0">
                    <a:pos x="30" y="22"/>
                  </a:cxn>
                  <a:cxn ang="0">
                    <a:pos x="64" y="22"/>
                  </a:cxn>
                  <a:cxn ang="0">
                    <a:pos x="64" y="34"/>
                  </a:cxn>
                  <a:cxn ang="0">
                    <a:pos x="56" y="38"/>
                  </a:cxn>
                  <a:cxn ang="0">
                    <a:pos x="52" y="40"/>
                  </a:cxn>
                  <a:cxn ang="0">
                    <a:pos x="48" y="46"/>
                  </a:cxn>
                  <a:cxn ang="0">
                    <a:pos x="48" y="50"/>
                  </a:cxn>
                  <a:cxn ang="0">
                    <a:pos x="48" y="54"/>
                  </a:cxn>
                  <a:cxn ang="0">
                    <a:pos x="56" y="58"/>
                  </a:cxn>
                  <a:cxn ang="0">
                    <a:pos x="60" y="46"/>
                  </a:cxn>
                  <a:cxn ang="0">
                    <a:pos x="70" y="48"/>
                  </a:cxn>
                  <a:cxn ang="0">
                    <a:pos x="68" y="60"/>
                  </a:cxn>
                  <a:cxn ang="0">
                    <a:pos x="68" y="70"/>
                  </a:cxn>
                  <a:cxn ang="0">
                    <a:pos x="70" y="76"/>
                  </a:cxn>
                  <a:cxn ang="0">
                    <a:pos x="70" y="86"/>
                  </a:cxn>
                  <a:cxn ang="0">
                    <a:pos x="64" y="90"/>
                  </a:cxn>
                  <a:cxn ang="0">
                    <a:pos x="60" y="82"/>
                  </a:cxn>
                  <a:cxn ang="0">
                    <a:pos x="58" y="68"/>
                  </a:cxn>
                  <a:cxn ang="0">
                    <a:pos x="54" y="64"/>
                  </a:cxn>
                  <a:cxn ang="0">
                    <a:pos x="48" y="62"/>
                  </a:cxn>
                  <a:cxn ang="0">
                    <a:pos x="40" y="56"/>
                  </a:cxn>
                  <a:cxn ang="0">
                    <a:pos x="36" y="62"/>
                  </a:cxn>
                  <a:cxn ang="0">
                    <a:pos x="36" y="74"/>
                  </a:cxn>
                  <a:cxn ang="0">
                    <a:pos x="26" y="74"/>
                  </a:cxn>
                  <a:cxn ang="0">
                    <a:pos x="14" y="74"/>
                  </a:cxn>
                </a:cxnLst>
                <a:rect l="0" t="0" r="r" b="b"/>
                <a:pathLst>
                  <a:path w="70" h="90">
                    <a:moveTo>
                      <a:pt x="14" y="74"/>
                    </a:moveTo>
                    <a:lnTo>
                      <a:pt x="10" y="50"/>
                    </a:lnTo>
                    <a:lnTo>
                      <a:pt x="8" y="38"/>
                    </a:lnTo>
                    <a:lnTo>
                      <a:pt x="2" y="34"/>
                    </a:lnTo>
                    <a:lnTo>
                      <a:pt x="0" y="26"/>
                    </a:lnTo>
                    <a:lnTo>
                      <a:pt x="12" y="20"/>
                    </a:lnTo>
                    <a:lnTo>
                      <a:pt x="4" y="12"/>
                    </a:lnTo>
                    <a:lnTo>
                      <a:pt x="4" y="6"/>
                    </a:lnTo>
                    <a:lnTo>
                      <a:pt x="10" y="0"/>
                    </a:lnTo>
                    <a:lnTo>
                      <a:pt x="14" y="6"/>
                    </a:lnTo>
                    <a:lnTo>
                      <a:pt x="24" y="10"/>
                    </a:lnTo>
                    <a:lnTo>
                      <a:pt x="30" y="22"/>
                    </a:lnTo>
                    <a:lnTo>
                      <a:pt x="64" y="22"/>
                    </a:lnTo>
                    <a:lnTo>
                      <a:pt x="64" y="34"/>
                    </a:lnTo>
                    <a:lnTo>
                      <a:pt x="56" y="38"/>
                    </a:lnTo>
                    <a:lnTo>
                      <a:pt x="52" y="40"/>
                    </a:lnTo>
                    <a:lnTo>
                      <a:pt x="48" y="46"/>
                    </a:lnTo>
                    <a:lnTo>
                      <a:pt x="48" y="50"/>
                    </a:lnTo>
                    <a:lnTo>
                      <a:pt x="48" y="54"/>
                    </a:lnTo>
                    <a:lnTo>
                      <a:pt x="56" y="58"/>
                    </a:lnTo>
                    <a:lnTo>
                      <a:pt x="60" y="46"/>
                    </a:lnTo>
                    <a:lnTo>
                      <a:pt x="70" y="48"/>
                    </a:lnTo>
                    <a:lnTo>
                      <a:pt x="68" y="60"/>
                    </a:lnTo>
                    <a:lnTo>
                      <a:pt x="68" y="70"/>
                    </a:lnTo>
                    <a:lnTo>
                      <a:pt x="70" y="76"/>
                    </a:lnTo>
                    <a:lnTo>
                      <a:pt x="70" y="86"/>
                    </a:lnTo>
                    <a:lnTo>
                      <a:pt x="64" y="90"/>
                    </a:lnTo>
                    <a:lnTo>
                      <a:pt x="60" y="82"/>
                    </a:lnTo>
                    <a:lnTo>
                      <a:pt x="58" y="68"/>
                    </a:lnTo>
                    <a:lnTo>
                      <a:pt x="54" y="64"/>
                    </a:lnTo>
                    <a:lnTo>
                      <a:pt x="48" y="62"/>
                    </a:lnTo>
                    <a:lnTo>
                      <a:pt x="40" y="56"/>
                    </a:lnTo>
                    <a:lnTo>
                      <a:pt x="36" y="62"/>
                    </a:lnTo>
                    <a:lnTo>
                      <a:pt x="36" y="74"/>
                    </a:lnTo>
                    <a:lnTo>
                      <a:pt x="26" y="74"/>
                    </a:lnTo>
                    <a:lnTo>
                      <a:pt x="14" y="7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0" name="Freeform 240"/>
              <p:cNvSpPr>
                <a:spLocks/>
              </p:cNvSpPr>
              <p:nvPr/>
            </p:nvSpPr>
            <p:spPr bwMode="auto">
              <a:xfrm>
                <a:off x="8091417" y="3867256"/>
                <a:ext cx="58809" cy="111656"/>
              </a:xfrm>
              <a:custGeom>
                <a:avLst/>
                <a:gdLst/>
                <a:ahLst/>
                <a:cxnLst>
                  <a:cxn ang="0">
                    <a:pos x="6" y="0"/>
                  </a:cxn>
                  <a:cxn ang="0">
                    <a:pos x="16" y="12"/>
                  </a:cxn>
                  <a:cxn ang="0">
                    <a:pos x="26" y="26"/>
                  </a:cxn>
                  <a:cxn ang="0">
                    <a:pos x="32" y="40"/>
                  </a:cxn>
                  <a:cxn ang="0">
                    <a:pos x="26" y="56"/>
                  </a:cxn>
                  <a:cxn ang="0">
                    <a:pos x="16" y="58"/>
                  </a:cxn>
                  <a:cxn ang="0">
                    <a:pos x="6" y="56"/>
                  </a:cxn>
                  <a:cxn ang="0">
                    <a:pos x="0" y="44"/>
                  </a:cxn>
                  <a:cxn ang="0">
                    <a:pos x="0" y="26"/>
                  </a:cxn>
                  <a:cxn ang="0">
                    <a:pos x="4" y="12"/>
                  </a:cxn>
                  <a:cxn ang="0">
                    <a:pos x="6" y="0"/>
                  </a:cxn>
                </a:cxnLst>
                <a:rect l="0" t="0" r="r" b="b"/>
                <a:pathLst>
                  <a:path w="32" h="58">
                    <a:moveTo>
                      <a:pt x="6" y="0"/>
                    </a:moveTo>
                    <a:lnTo>
                      <a:pt x="16" y="12"/>
                    </a:lnTo>
                    <a:lnTo>
                      <a:pt x="26" y="26"/>
                    </a:lnTo>
                    <a:lnTo>
                      <a:pt x="32" y="40"/>
                    </a:lnTo>
                    <a:lnTo>
                      <a:pt x="26" y="56"/>
                    </a:lnTo>
                    <a:lnTo>
                      <a:pt x="16" y="58"/>
                    </a:lnTo>
                    <a:lnTo>
                      <a:pt x="6" y="56"/>
                    </a:lnTo>
                    <a:lnTo>
                      <a:pt x="0" y="44"/>
                    </a:lnTo>
                    <a:lnTo>
                      <a:pt x="0" y="26"/>
                    </a:lnTo>
                    <a:lnTo>
                      <a:pt x="4" y="12"/>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1" name="Freeform 242"/>
              <p:cNvSpPr>
                <a:spLocks/>
              </p:cNvSpPr>
              <p:nvPr/>
            </p:nvSpPr>
            <p:spPr bwMode="auto">
              <a:xfrm>
                <a:off x="8451625" y="3274339"/>
                <a:ext cx="246267" cy="569837"/>
              </a:xfrm>
              <a:custGeom>
                <a:avLst/>
                <a:gdLst/>
                <a:ahLst/>
                <a:cxnLst>
                  <a:cxn ang="0">
                    <a:pos x="6" y="120"/>
                  </a:cxn>
                  <a:cxn ang="0">
                    <a:pos x="12" y="104"/>
                  </a:cxn>
                  <a:cxn ang="0">
                    <a:pos x="32" y="74"/>
                  </a:cxn>
                  <a:cxn ang="0">
                    <a:pos x="44" y="46"/>
                  </a:cxn>
                  <a:cxn ang="0">
                    <a:pos x="62" y="20"/>
                  </a:cxn>
                  <a:cxn ang="0">
                    <a:pos x="76" y="10"/>
                  </a:cxn>
                  <a:cxn ang="0">
                    <a:pos x="90" y="2"/>
                  </a:cxn>
                  <a:cxn ang="0">
                    <a:pos x="104" y="18"/>
                  </a:cxn>
                  <a:cxn ang="0">
                    <a:pos x="94" y="52"/>
                  </a:cxn>
                  <a:cxn ang="0">
                    <a:pos x="86" y="68"/>
                  </a:cxn>
                  <a:cxn ang="0">
                    <a:pos x="106" y="88"/>
                  </a:cxn>
                  <a:cxn ang="0">
                    <a:pos x="116" y="108"/>
                  </a:cxn>
                  <a:cxn ang="0">
                    <a:pos x="124" y="116"/>
                  </a:cxn>
                  <a:cxn ang="0">
                    <a:pos x="134" y="126"/>
                  </a:cxn>
                  <a:cxn ang="0">
                    <a:pos x="106" y="144"/>
                  </a:cxn>
                  <a:cxn ang="0">
                    <a:pos x="88" y="158"/>
                  </a:cxn>
                  <a:cxn ang="0">
                    <a:pos x="84" y="168"/>
                  </a:cxn>
                  <a:cxn ang="0">
                    <a:pos x="88" y="184"/>
                  </a:cxn>
                  <a:cxn ang="0">
                    <a:pos x="104" y="208"/>
                  </a:cxn>
                  <a:cxn ang="0">
                    <a:pos x="96" y="228"/>
                  </a:cxn>
                  <a:cxn ang="0">
                    <a:pos x="110" y="248"/>
                  </a:cxn>
                  <a:cxn ang="0">
                    <a:pos x="116" y="274"/>
                  </a:cxn>
                  <a:cxn ang="0">
                    <a:pos x="100" y="296"/>
                  </a:cxn>
                  <a:cxn ang="0">
                    <a:pos x="100" y="280"/>
                  </a:cxn>
                  <a:cxn ang="0">
                    <a:pos x="100" y="256"/>
                  </a:cxn>
                  <a:cxn ang="0">
                    <a:pos x="90" y="230"/>
                  </a:cxn>
                  <a:cxn ang="0">
                    <a:pos x="84" y="200"/>
                  </a:cxn>
                  <a:cxn ang="0">
                    <a:pos x="68" y="200"/>
                  </a:cxn>
                  <a:cxn ang="0">
                    <a:pos x="54" y="212"/>
                  </a:cxn>
                  <a:cxn ang="0">
                    <a:pos x="36" y="204"/>
                  </a:cxn>
                  <a:cxn ang="0">
                    <a:pos x="38" y="176"/>
                  </a:cxn>
                  <a:cxn ang="0">
                    <a:pos x="26" y="158"/>
                  </a:cxn>
                  <a:cxn ang="0">
                    <a:pos x="0" y="124"/>
                  </a:cxn>
                </a:cxnLst>
                <a:rect l="0" t="0" r="r" b="b"/>
                <a:pathLst>
                  <a:path w="134" h="296">
                    <a:moveTo>
                      <a:pt x="0" y="124"/>
                    </a:moveTo>
                    <a:lnTo>
                      <a:pt x="6" y="120"/>
                    </a:lnTo>
                    <a:lnTo>
                      <a:pt x="6" y="110"/>
                    </a:lnTo>
                    <a:lnTo>
                      <a:pt x="12" y="104"/>
                    </a:lnTo>
                    <a:lnTo>
                      <a:pt x="18" y="76"/>
                    </a:lnTo>
                    <a:lnTo>
                      <a:pt x="32" y="74"/>
                    </a:lnTo>
                    <a:lnTo>
                      <a:pt x="36" y="54"/>
                    </a:lnTo>
                    <a:lnTo>
                      <a:pt x="44" y="46"/>
                    </a:lnTo>
                    <a:lnTo>
                      <a:pt x="46" y="34"/>
                    </a:lnTo>
                    <a:lnTo>
                      <a:pt x="62" y="20"/>
                    </a:lnTo>
                    <a:lnTo>
                      <a:pt x="76" y="20"/>
                    </a:lnTo>
                    <a:lnTo>
                      <a:pt x="76" y="10"/>
                    </a:lnTo>
                    <a:lnTo>
                      <a:pt x="82" y="0"/>
                    </a:lnTo>
                    <a:lnTo>
                      <a:pt x="90" y="2"/>
                    </a:lnTo>
                    <a:lnTo>
                      <a:pt x="96" y="12"/>
                    </a:lnTo>
                    <a:lnTo>
                      <a:pt x="104" y="18"/>
                    </a:lnTo>
                    <a:lnTo>
                      <a:pt x="102" y="42"/>
                    </a:lnTo>
                    <a:lnTo>
                      <a:pt x="94" y="52"/>
                    </a:lnTo>
                    <a:lnTo>
                      <a:pt x="86" y="64"/>
                    </a:lnTo>
                    <a:lnTo>
                      <a:pt x="86" y="68"/>
                    </a:lnTo>
                    <a:lnTo>
                      <a:pt x="106" y="74"/>
                    </a:lnTo>
                    <a:lnTo>
                      <a:pt x="106" y="88"/>
                    </a:lnTo>
                    <a:lnTo>
                      <a:pt x="116" y="92"/>
                    </a:lnTo>
                    <a:lnTo>
                      <a:pt x="116" y="108"/>
                    </a:lnTo>
                    <a:lnTo>
                      <a:pt x="124" y="110"/>
                    </a:lnTo>
                    <a:lnTo>
                      <a:pt x="124" y="116"/>
                    </a:lnTo>
                    <a:lnTo>
                      <a:pt x="132" y="116"/>
                    </a:lnTo>
                    <a:lnTo>
                      <a:pt x="134" y="126"/>
                    </a:lnTo>
                    <a:lnTo>
                      <a:pt x="116" y="136"/>
                    </a:lnTo>
                    <a:lnTo>
                      <a:pt x="106" y="144"/>
                    </a:lnTo>
                    <a:lnTo>
                      <a:pt x="88" y="146"/>
                    </a:lnTo>
                    <a:lnTo>
                      <a:pt x="88" y="158"/>
                    </a:lnTo>
                    <a:lnTo>
                      <a:pt x="86" y="162"/>
                    </a:lnTo>
                    <a:lnTo>
                      <a:pt x="84" y="168"/>
                    </a:lnTo>
                    <a:lnTo>
                      <a:pt x="86" y="178"/>
                    </a:lnTo>
                    <a:lnTo>
                      <a:pt x="88" y="184"/>
                    </a:lnTo>
                    <a:lnTo>
                      <a:pt x="98" y="192"/>
                    </a:lnTo>
                    <a:lnTo>
                      <a:pt x="104" y="208"/>
                    </a:lnTo>
                    <a:lnTo>
                      <a:pt x="100" y="218"/>
                    </a:lnTo>
                    <a:lnTo>
                      <a:pt x="96" y="228"/>
                    </a:lnTo>
                    <a:lnTo>
                      <a:pt x="102" y="236"/>
                    </a:lnTo>
                    <a:lnTo>
                      <a:pt x="110" y="248"/>
                    </a:lnTo>
                    <a:lnTo>
                      <a:pt x="110" y="264"/>
                    </a:lnTo>
                    <a:lnTo>
                      <a:pt x="116" y="274"/>
                    </a:lnTo>
                    <a:lnTo>
                      <a:pt x="112" y="286"/>
                    </a:lnTo>
                    <a:lnTo>
                      <a:pt x="100" y="296"/>
                    </a:lnTo>
                    <a:lnTo>
                      <a:pt x="98" y="288"/>
                    </a:lnTo>
                    <a:lnTo>
                      <a:pt x="100" y="280"/>
                    </a:lnTo>
                    <a:lnTo>
                      <a:pt x="100" y="270"/>
                    </a:lnTo>
                    <a:lnTo>
                      <a:pt x="100" y="256"/>
                    </a:lnTo>
                    <a:lnTo>
                      <a:pt x="98" y="250"/>
                    </a:lnTo>
                    <a:lnTo>
                      <a:pt x="90" y="230"/>
                    </a:lnTo>
                    <a:lnTo>
                      <a:pt x="90" y="214"/>
                    </a:lnTo>
                    <a:lnTo>
                      <a:pt x="84" y="200"/>
                    </a:lnTo>
                    <a:lnTo>
                      <a:pt x="74" y="188"/>
                    </a:lnTo>
                    <a:lnTo>
                      <a:pt x="68" y="200"/>
                    </a:lnTo>
                    <a:lnTo>
                      <a:pt x="56" y="204"/>
                    </a:lnTo>
                    <a:lnTo>
                      <a:pt x="54" y="212"/>
                    </a:lnTo>
                    <a:lnTo>
                      <a:pt x="42" y="212"/>
                    </a:lnTo>
                    <a:lnTo>
                      <a:pt x="36" y="204"/>
                    </a:lnTo>
                    <a:lnTo>
                      <a:pt x="36" y="190"/>
                    </a:lnTo>
                    <a:lnTo>
                      <a:pt x="38" y="176"/>
                    </a:lnTo>
                    <a:lnTo>
                      <a:pt x="34" y="166"/>
                    </a:lnTo>
                    <a:lnTo>
                      <a:pt x="26" y="158"/>
                    </a:lnTo>
                    <a:lnTo>
                      <a:pt x="14" y="138"/>
                    </a:lnTo>
                    <a:lnTo>
                      <a:pt x="0" y="12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2" name="Freeform 243"/>
              <p:cNvSpPr>
                <a:spLocks/>
              </p:cNvSpPr>
              <p:nvPr/>
            </p:nvSpPr>
            <p:spPr bwMode="auto">
              <a:xfrm>
                <a:off x="8605998" y="3532295"/>
                <a:ext cx="238914" cy="462030"/>
              </a:xfrm>
              <a:custGeom>
                <a:avLst/>
                <a:gdLst/>
                <a:ahLst/>
                <a:cxnLst>
                  <a:cxn ang="0">
                    <a:pos x="20" y="198"/>
                  </a:cxn>
                  <a:cxn ang="0">
                    <a:pos x="14" y="174"/>
                  </a:cxn>
                  <a:cxn ang="0">
                    <a:pos x="28" y="152"/>
                  </a:cxn>
                  <a:cxn ang="0">
                    <a:pos x="26" y="130"/>
                  </a:cxn>
                  <a:cxn ang="0">
                    <a:pos x="18" y="102"/>
                  </a:cxn>
                  <a:cxn ang="0">
                    <a:pos x="20" y="74"/>
                  </a:cxn>
                  <a:cxn ang="0">
                    <a:pos x="4" y="50"/>
                  </a:cxn>
                  <a:cxn ang="0">
                    <a:pos x="4" y="24"/>
                  </a:cxn>
                  <a:cxn ang="0">
                    <a:pos x="22" y="10"/>
                  </a:cxn>
                  <a:cxn ang="0">
                    <a:pos x="48" y="6"/>
                  </a:cxn>
                  <a:cxn ang="0">
                    <a:pos x="56" y="16"/>
                  </a:cxn>
                  <a:cxn ang="0">
                    <a:pos x="56" y="34"/>
                  </a:cxn>
                  <a:cxn ang="0">
                    <a:pos x="68" y="42"/>
                  </a:cxn>
                  <a:cxn ang="0">
                    <a:pos x="88" y="40"/>
                  </a:cxn>
                  <a:cxn ang="0">
                    <a:pos x="116" y="50"/>
                  </a:cxn>
                  <a:cxn ang="0">
                    <a:pos x="130" y="76"/>
                  </a:cxn>
                  <a:cxn ang="0">
                    <a:pos x="126" y="98"/>
                  </a:cxn>
                  <a:cxn ang="0">
                    <a:pos x="78" y="112"/>
                  </a:cxn>
                  <a:cxn ang="0">
                    <a:pos x="82" y="130"/>
                  </a:cxn>
                  <a:cxn ang="0">
                    <a:pos x="84" y="144"/>
                  </a:cxn>
                  <a:cxn ang="0">
                    <a:pos x="56" y="126"/>
                  </a:cxn>
                  <a:cxn ang="0">
                    <a:pos x="44" y="116"/>
                  </a:cxn>
                  <a:cxn ang="0">
                    <a:pos x="40" y="132"/>
                  </a:cxn>
                  <a:cxn ang="0">
                    <a:pos x="32" y="154"/>
                  </a:cxn>
                  <a:cxn ang="0">
                    <a:pos x="24" y="178"/>
                  </a:cxn>
                  <a:cxn ang="0">
                    <a:pos x="40" y="186"/>
                  </a:cxn>
                  <a:cxn ang="0">
                    <a:pos x="46" y="210"/>
                  </a:cxn>
                  <a:cxn ang="0">
                    <a:pos x="64" y="222"/>
                  </a:cxn>
                  <a:cxn ang="0">
                    <a:pos x="68" y="234"/>
                  </a:cxn>
                  <a:cxn ang="0">
                    <a:pos x="56" y="238"/>
                  </a:cxn>
                  <a:cxn ang="0">
                    <a:pos x="52" y="226"/>
                  </a:cxn>
                  <a:cxn ang="0">
                    <a:pos x="34" y="214"/>
                  </a:cxn>
                </a:cxnLst>
                <a:rect l="0" t="0" r="r" b="b"/>
                <a:pathLst>
                  <a:path w="130" h="240">
                    <a:moveTo>
                      <a:pt x="34" y="214"/>
                    </a:moveTo>
                    <a:lnTo>
                      <a:pt x="20" y="198"/>
                    </a:lnTo>
                    <a:lnTo>
                      <a:pt x="12" y="194"/>
                    </a:lnTo>
                    <a:lnTo>
                      <a:pt x="14" y="174"/>
                    </a:lnTo>
                    <a:lnTo>
                      <a:pt x="16" y="162"/>
                    </a:lnTo>
                    <a:lnTo>
                      <a:pt x="28" y="152"/>
                    </a:lnTo>
                    <a:lnTo>
                      <a:pt x="32" y="140"/>
                    </a:lnTo>
                    <a:lnTo>
                      <a:pt x="26" y="130"/>
                    </a:lnTo>
                    <a:lnTo>
                      <a:pt x="26" y="114"/>
                    </a:lnTo>
                    <a:lnTo>
                      <a:pt x="18" y="102"/>
                    </a:lnTo>
                    <a:lnTo>
                      <a:pt x="12" y="94"/>
                    </a:lnTo>
                    <a:lnTo>
                      <a:pt x="20" y="74"/>
                    </a:lnTo>
                    <a:lnTo>
                      <a:pt x="14" y="58"/>
                    </a:lnTo>
                    <a:lnTo>
                      <a:pt x="4" y="50"/>
                    </a:lnTo>
                    <a:lnTo>
                      <a:pt x="0" y="30"/>
                    </a:lnTo>
                    <a:lnTo>
                      <a:pt x="4" y="24"/>
                    </a:lnTo>
                    <a:lnTo>
                      <a:pt x="4" y="12"/>
                    </a:lnTo>
                    <a:lnTo>
                      <a:pt x="22" y="10"/>
                    </a:lnTo>
                    <a:lnTo>
                      <a:pt x="36" y="0"/>
                    </a:lnTo>
                    <a:lnTo>
                      <a:pt x="48" y="6"/>
                    </a:lnTo>
                    <a:lnTo>
                      <a:pt x="48" y="14"/>
                    </a:lnTo>
                    <a:lnTo>
                      <a:pt x="56" y="16"/>
                    </a:lnTo>
                    <a:lnTo>
                      <a:pt x="60" y="30"/>
                    </a:lnTo>
                    <a:lnTo>
                      <a:pt x="56" y="34"/>
                    </a:lnTo>
                    <a:lnTo>
                      <a:pt x="56" y="48"/>
                    </a:lnTo>
                    <a:lnTo>
                      <a:pt x="68" y="42"/>
                    </a:lnTo>
                    <a:lnTo>
                      <a:pt x="76" y="36"/>
                    </a:lnTo>
                    <a:lnTo>
                      <a:pt x="88" y="40"/>
                    </a:lnTo>
                    <a:lnTo>
                      <a:pt x="100" y="32"/>
                    </a:lnTo>
                    <a:lnTo>
                      <a:pt x="116" y="50"/>
                    </a:lnTo>
                    <a:lnTo>
                      <a:pt x="120" y="66"/>
                    </a:lnTo>
                    <a:lnTo>
                      <a:pt x="130" y="76"/>
                    </a:lnTo>
                    <a:lnTo>
                      <a:pt x="130" y="86"/>
                    </a:lnTo>
                    <a:lnTo>
                      <a:pt x="126" y="98"/>
                    </a:lnTo>
                    <a:lnTo>
                      <a:pt x="86" y="100"/>
                    </a:lnTo>
                    <a:lnTo>
                      <a:pt x="78" y="112"/>
                    </a:lnTo>
                    <a:lnTo>
                      <a:pt x="78" y="120"/>
                    </a:lnTo>
                    <a:lnTo>
                      <a:pt x="82" y="130"/>
                    </a:lnTo>
                    <a:lnTo>
                      <a:pt x="86" y="140"/>
                    </a:lnTo>
                    <a:lnTo>
                      <a:pt x="84" y="144"/>
                    </a:lnTo>
                    <a:lnTo>
                      <a:pt x="72" y="128"/>
                    </a:lnTo>
                    <a:lnTo>
                      <a:pt x="56" y="126"/>
                    </a:lnTo>
                    <a:lnTo>
                      <a:pt x="56" y="116"/>
                    </a:lnTo>
                    <a:lnTo>
                      <a:pt x="44" y="116"/>
                    </a:lnTo>
                    <a:lnTo>
                      <a:pt x="40" y="120"/>
                    </a:lnTo>
                    <a:lnTo>
                      <a:pt x="40" y="132"/>
                    </a:lnTo>
                    <a:lnTo>
                      <a:pt x="38" y="140"/>
                    </a:lnTo>
                    <a:lnTo>
                      <a:pt x="32" y="154"/>
                    </a:lnTo>
                    <a:lnTo>
                      <a:pt x="28" y="162"/>
                    </a:lnTo>
                    <a:lnTo>
                      <a:pt x="24" y="178"/>
                    </a:lnTo>
                    <a:lnTo>
                      <a:pt x="30" y="182"/>
                    </a:lnTo>
                    <a:lnTo>
                      <a:pt x="40" y="186"/>
                    </a:lnTo>
                    <a:lnTo>
                      <a:pt x="42" y="192"/>
                    </a:lnTo>
                    <a:lnTo>
                      <a:pt x="46" y="210"/>
                    </a:lnTo>
                    <a:lnTo>
                      <a:pt x="52" y="218"/>
                    </a:lnTo>
                    <a:lnTo>
                      <a:pt x="64" y="222"/>
                    </a:lnTo>
                    <a:lnTo>
                      <a:pt x="72" y="230"/>
                    </a:lnTo>
                    <a:lnTo>
                      <a:pt x="68" y="234"/>
                    </a:lnTo>
                    <a:lnTo>
                      <a:pt x="66" y="240"/>
                    </a:lnTo>
                    <a:lnTo>
                      <a:pt x="56" y="238"/>
                    </a:lnTo>
                    <a:lnTo>
                      <a:pt x="58" y="230"/>
                    </a:lnTo>
                    <a:lnTo>
                      <a:pt x="52" y="226"/>
                    </a:lnTo>
                    <a:lnTo>
                      <a:pt x="42" y="224"/>
                    </a:lnTo>
                    <a:lnTo>
                      <a:pt x="34" y="2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3" name="Freeform 244"/>
              <p:cNvSpPr>
                <a:spLocks/>
              </p:cNvSpPr>
              <p:nvPr/>
            </p:nvSpPr>
            <p:spPr bwMode="auto">
              <a:xfrm>
                <a:off x="8683171" y="3963531"/>
                <a:ext cx="117619" cy="157860"/>
              </a:xfrm>
              <a:custGeom>
                <a:avLst/>
                <a:gdLst/>
                <a:ahLst/>
                <a:cxnLst>
                  <a:cxn ang="0">
                    <a:pos x="0" y="0"/>
                  </a:cxn>
                  <a:cxn ang="0">
                    <a:pos x="10" y="2"/>
                  </a:cxn>
                  <a:cxn ang="0">
                    <a:pos x="16" y="6"/>
                  </a:cxn>
                  <a:cxn ang="0">
                    <a:pos x="14" y="14"/>
                  </a:cxn>
                  <a:cxn ang="0">
                    <a:pos x="24" y="16"/>
                  </a:cxn>
                  <a:cxn ang="0">
                    <a:pos x="26" y="10"/>
                  </a:cxn>
                  <a:cxn ang="0">
                    <a:pos x="30" y="6"/>
                  </a:cxn>
                  <a:cxn ang="0">
                    <a:pos x="40" y="14"/>
                  </a:cxn>
                  <a:cxn ang="0">
                    <a:pos x="52" y="30"/>
                  </a:cxn>
                  <a:cxn ang="0">
                    <a:pos x="52" y="40"/>
                  </a:cxn>
                  <a:cxn ang="0">
                    <a:pos x="54" y="62"/>
                  </a:cxn>
                  <a:cxn ang="0">
                    <a:pos x="60" y="70"/>
                  </a:cxn>
                  <a:cxn ang="0">
                    <a:pos x="64" y="78"/>
                  </a:cxn>
                  <a:cxn ang="0">
                    <a:pos x="64" y="82"/>
                  </a:cxn>
                  <a:cxn ang="0">
                    <a:pos x="54" y="82"/>
                  </a:cxn>
                  <a:cxn ang="0">
                    <a:pos x="36" y="72"/>
                  </a:cxn>
                  <a:cxn ang="0">
                    <a:pos x="16" y="60"/>
                  </a:cxn>
                  <a:cxn ang="0">
                    <a:pos x="18" y="52"/>
                  </a:cxn>
                  <a:cxn ang="0">
                    <a:pos x="10" y="42"/>
                  </a:cxn>
                  <a:cxn ang="0">
                    <a:pos x="4" y="26"/>
                  </a:cxn>
                  <a:cxn ang="0">
                    <a:pos x="4" y="10"/>
                  </a:cxn>
                  <a:cxn ang="0">
                    <a:pos x="0" y="0"/>
                  </a:cxn>
                </a:cxnLst>
                <a:rect l="0" t="0" r="r" b="b"/>
                <a:pathLst>
                  <a:path w="64" h="82">
                    <a:moveTo>
                      <a:pt x="0" y="0"/>
                    </a:moveTo>
                    <a:lnTo>
                      <a:pt x="10" y="2"/>
                    </a:lnTo>
                    <a:lnTo>
                      <a:pt x="16" y="6"/>
                    </a:lnTo>
                    <a:lnTo>
                      <a:pt x="14" y="14"/>
                    </a:lnTo>
                    <a:lnTo>
                      <a:pt x="24" y="16"/>
                    </a:lnTo>
                    <a:lnTo>
                      <a:pt x="26" y="10"/>
                    </a:lnTo>
                    <a:lnTo>
                      <a:pt x="30" y="6"/>
                    </a:lnTo>
                    <a:lnTo>
                      <a:pt x="40" y="14"/>
                    </a:lnTo>
                    <a:lnTo>
                      <a:pt x="52" y="30"/>
                    </a:lnTo>
                    <a:lnTo>
                      <a:pt x="52" y="40"/>
                    </a:lnTo>
                    <a:lnTo>
                      <a:pt x="54" y="62"/>
                    </a:lnTo>
                    <a:lnTo>
                      <a:pt x="60" y="70"/>
                    </a:lnTo>
                    <a:lnTo>
                      <a:pt x="64" y="78"/>
                    </a:lnTo>
                    <a:lnTo>
                      <a:pt x="64" y="82"/>
                    </a:lnTo>
                    <a:lnTo>
                      <a:pt x="54" y="82"/>
                    </a:lnTo>
                    <a:lnTo>
                      <a:pt x="36" y="72"/>
                    </a:lnTo>
                    <a:lnTo>
                      <a:pt x="16" y="60"/>
                    </a:lnTo>
                    <a:lnTo>
                      <a:pt x="18" y="52"/>
                    </a:lnTo>
                    <a:lnTo>
                      <a:pt x="10" y="42"/>
                    </a:lnTo>
                    <a:lnTo>
                      <a:pt x="4" y="26"/>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4" name="Freeform 245"/>
              <p:cNvSpPr>
                <a:spLocks/>
              </p:cNvSpPr>
              <p:nvPr/>
            </p:nvSpPr>
            <p:spPr bwMode="auto">
              <a:xfrm>
                <a:off x="8962515" y="3955834"/>
                <a:ext cx="283023" cy="180961"/>
              </a:xfrm>
              <a:custGeom>
                <a:avLst/>
                <a:gdLst/>
                <a:ahLst/>
                <a:cxnLst>
                  <a:cxn ang="0">
                    <a:pos x="0" y="84"/>
                  </a:cxn>
                  <a:cxn ang="0">
                    <a:pos x="10" y="94"/>
                  </a:cxn>
                  <a:cxn ang="0">
                    <a:pos x="22" y="94"/>
                  </a:cxn>
                  <a:cxn ang="0">
                    <a:pos x="30" y="92"/>
                  </a:cxn>
                  <a:cxn ang="0">
                    <a:pos x="44" y="86"/>
                  </a:cxn>
                  <a:cxn ang="0">
                    <a:pos x="52" y="84"/>
                  </a:cxn>
                  <a:cxn ang="0">
                    <a:pos x="60" y="92"/>
                  </a:cxn>
                  <a:cxn ang="0">
                    <a:pos x="72" y="86"/>
                  </a:cxn>
                  <a:cxn ang="0">
                    <a:pos x="84" y="74"/>
                  </a:cxn>
                  <a:cxn ang="0">
                    <a:pos x="94" y="56"/>
                  </a:cxn>
                  <a:cxn ang="0">
                    <a:pos x="96" y="44"/>
                  </a:cxn>
                  <a:cxn ang="0">
                    <a:pos x="102" y="40"/>
                  </a:cxn>
                  <a:cxn ang="0">
                    <a:pos x="118" y="38"/>
                  </a:cxn>
                  <a:cxn ang="0">
                    <a:pos x="126" y="44"/>
                  </a:cxn>
                  <a:cxn ang="0">
                    <a:pos x="138" y="44"/>
                  </a:cxn>
                  <a:cxn ang="0">
                    <a:pos x="142" y="40"/>
                  </a:cxn>
                  <a:cxn ang="0">
                    <a:pos x="134" y="34"/>
                  </a:cxn>
                  <a:cxn ang="0">
                    <a:pos x="140" y="30"/>
                  </a:cxn>
                  <a:cxn ang="0">
                    <a:pos x="148" y="30"/>
                  </a:cxn>
                  <a:cxn ang="0">
                    <a:pos x="154" y="28"/>
                  </a:cxn>
                  <a:cxn ang="0">
                    <a:pos x="140" y="20"/>
                  </a:cxn>
                  <a:cxn ang="0">
                    <a:pos x="132" y="16"/>
                  </a:cxn>
                  <a:cxn ang="0">
                    <a:pos x="124" y="8"/>
                  </a:cxn>
                  <a:cxn ang="0">
                    <a:pos x="120" y="2"/>
                  </a:cxn>
                  <a:cxn ang="0">
                    <a:pos x="110" y="0"/>
                  </a:cxn>
                  <a:cxn ang="0">
                    <a:pos x="102" y="10"/>
                  </a:cxn>
                  <a:cxn ang="0">
                    <a:pos x="96" y="18"/>
                  </a:cxn>
                  <a:cxn ang="0">
                    <a:pos x="92" y="22"/>
                  </a:cxn>
                  <a:cxn ang="0">
                    <a:pos x="88" y="28"/>
                  </a:cxn>
                  <a:cxn ang="0">
                    <a:pos x="98" y="36"/>
                  </a:cxn>
                  <a:cxn ang="0">
                    <a:pos x="94" y="40"/>
                  </a:cxn>
                  <a:cxn ang="0">
                    <a:pos x="88" y="36"/>
                  </a:cxn>
                  <a:cxn ang="0">
                    <a:pos x="84" y="38"/>
                  </a:cxn>
                  <a:cxn ang="0">
                    <a:pos x="82" y="46"/>
                  </a:cxn>
                  <a:cxn ang="0">
                    <a:pos x="76" y="46"/>
                  </a:cxn>
                  <a:cxn ang="0">
                    <a:pos x="68" y="40"/>
                  </a:cxn>
                  <a:cxn ang="0">
                    <a:pos x="60" y="54"/>
                  </a:cxn>
                  <a:cxn ang="0">
                    <a:pos x="52" y="64"/>
                  </a:cxn>
                  <a:cxn ang="0">
                    <a:pos x="40" y="62"/>
                  </a:cxn>
                  <a:cxn ang="0">
                    <a:pos x="28" y="66"/>
                  </a:cxn>
                  <a:cxn ang="0">
                    <a:pos x="22" y="78"/>
                  </a:cxn>
                  <a:cxn ang="0">
                    <a:pos x="26" y="84"/>
                  </a:cxn>
                  <a:cxn ang="0">
                    <a:pos x="28" y="88"/>
                  </a:cxn>
                  <a:cxn ang="0">
                    <a:pos x="20" y="92"/>
                  </a:cxn>
                  <a:cxn ang="0">
                    <a:pos x="14" y="84"/>
                  </a:cxn>
                  <a:cxn ang="0">
                    <a:pos x="10" y="80"/>
                  </a:cxn>
                  <a:cxn ang="0">
                    <a:pos x="0" y="84"/>
                  </a:cxn>
                </a:cxnLst>
                <a:rect l="0" t="0" r="r" b="b"/>
                <a:pathLst>
                  <a:path w="154" h="94">
                    <a:moveTo>
                      <a:pt x="0" y="84"/>
                    </a:moveTo>
                    <a:lnTo>
                      <a:pt x="10" y="94"/>
                    </a:lnTo>
                    <a:lnTo>
                      <a:pt x="22" y="94"/>
                    </a:lnTo>
                    <a:lnTo>
                      <a:pt x="30" y="92"/>
                    </a:lnTo>
                    <a:lnTo>
                      <a:pt x="44" y="86"/>
                    </a:lnTo>
                    <a:lnTo>
                      <a:pt x="52" y="84"/>
                    </a:lnTo>
                    <a:lnTo>
                      <a:pt x="60" y="92"/>
                    </a:lnTo>
                    <a:lnTo>
                      <a:pt x="72" y="86"/>
                    </a:lnTo>
                    <a:lnTo>
                      <a:pt x="84" y="74"/>
                    </a:lnTo>
                    <a:lnTo>
                      <a:pt x="94" y="56"/>
                    </a:lnTo>
                    <a:lnTo>
                      <a:pt x="96" y="44"/>
                    </a:lnTo>
                    <a:lnTo>
                      <a:pt x="102" y="40"/>
                    </a:lnTo>
                    <a:lnTo>
                      <a:pt x="118" y="38"/>
                    </a:lnTo>
                    <a:lnTo>
                      <a:pt x="126" y="44"/>
                    </a:lnTo>
                    <a:lnTo>
                      <a:pt x="138" y="44"/>
                    </a:lnTo>
                    <a:lnTo>
                      <a:pt x="142" y="40"/>
                    </a:lnTo>
                    <a:lnTo>
                      <a:pt x="134" y="34"/>
                    </a:lnTo>
                    <a:lnTo>
                      <a:pt x="140" y="30"/>
                    </a:lnTo>
                    <a:lnTo>
                      <a:pt x="148" y="30"/>
                    </a:lnTo>
                    <a:lnTo>
                      <a:pt x="154" y="28"/>
                    </a:lnTo>
                    <a:lnTo>
                      <a:pt x="140" y="20"/>
                    </a:lnTo>
                    <a:lnTo>
                      <a:pt x="132" y="16"/>
                    </a:lnTo>
                    <a:lnTo>
                      <a:pt x="124" y="8"/>
                    </a:lnTo>
                    <a:lnTo>
                      <a:pt x="120" y="2"/>
                    </a:lnTo>
                    <a:lnTo>
                      <a:pt x="110" y="0"/>
                    </a:lnTo>
                    <a:lnTo>
                      <a:pt x="102" y="10"/>
                    </a:lnTo>
                    <a:lnTo>
                      <a:pt x="96" y="18"/>
                    </a:lnTo>
                    <a:lnTo>
                      <a:pt x="92" y="22"/>
                    </a:lnTo>
                    <a:lnTo>
                      <a:pt x="88" y="28"/>
                    </a:lnTo>
                    <a:lnTo>
                      <a:pt x="98" y="36"/>
                    </a:lnTo>
                    <a:lnTo>
                      <a:pt x="94" y="40"/>
                    </a:lnTo>
                    <a:lnTo>
                      <a:pt x="88" y="36"/>
                    </a:lnTo>
                    <a:lnTo>
                      <a:pt x="84" y="38"/>
                    </a:lnTo>
                    <a:lnTo>
                      <a:pt x="82" y="46"/>
                    </a:lnTo>
                    <a:lnTo>
                      <a:pt x="76" y="46"/>
                    </a:lnTo>
                    <a:lnTo>
                      <a:pt x="68" y="40"/>
                    </a:lnTo>
                    <a:lnTo>
                      <a:pt x="60" y="54"/>
                    </a:lnTo>
                    <a:lnTo>
                      <a:pt x="52" y="64"/>
                    </a:lnTo>
                    <a:lnTo>
                      <a:pt x="40" y="62"/>
                    </a:lnTo>
                    <a:lnTo>
                      <a:pt x="28" y="66"/>
                    </a:lnTo>
                    <a:lnTo>
                      <a:pt x="22" y="78"/>
                    </a:lnTo>
                    <a:lnTo>
                      <a:pt x="26" y="84"/>
                    </a:lnTo>
                    <a:lnTo>
                      <a:pt x="28" y="88"/>
                    </a:lnTo>
                    <a:lnTo>
                      <a:pt x="20" y="92"/>
                    </a:lnTo>
                    <a:lnTo>
                      <a:pt x="14" y="84"/>
                    </a:lnTo>
                    <a:lnTo>
                      <a:pt x="10" y="80"/>
                    </a:lnTo>
                    <a:lnTo>
                      <a:pt x="0" y="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5" name="Freeform 246"/>
              <p:cNvSpPr>
                <a:spLocks/>
              </p:cNvSpPr>
              <p:nvPr/>
            </p:nvSpPr>
            <p:spPr bwMode="auto">
              <a:xfrm>
                <a:off x="8936789" y="4028965"/>
                <a:ext cx="294050" cy="257966"/>
              </a:xfrm>
              <a:custGeom>
                <a:avLst/>
                <a:gdLst/>
                <a:ahLst/>
                <a:cxnLst>
                  <a:cxn ang="0">
                    <a:pos x="14" y="46"/>
                  </a:cxn>
                  <a:cxn ang="0">
                    <a:pos x="24" y="56"/>
                  </a:cxn>
                  <a:cxn ang="0">
                    <a:pos x="36" y="56"/>
                  </a:cxn>
                  <a:cxn ang="0">
                    <a:pos x="44" y="54"/>
                  </a:cxn>
                  <a:cxn ang="0">
                    <a:pos x="66" y="46"/>
                  </a:cxn>
                  <a:cxn ang="0">
                    <a:pos x="74" y="54"/>
                  </a:cxn>
                  <a:cxn ang="0">
                    <a:pos x="86" y="48"/>
                  </a:cxn>
                  <a:cxn ang="0">
                    <a:pos x="98" y="36"/>
                  </a:cxn>
                  <a:cxn ang="0">
                    <a:pos x="108" y="18"/>
                  </a:cxn>
                  <a:cxn ang="0">
                    <a:pos x="110" y="6"/>
                  </a:cxn>
                  <a:cxn ang="0">
                    <a:pos x="116" y="2"/>
                  </a:cxn>
                  <a:cxn ang="0">
                    <a:pos x="132" y="0"/>
                  </a:cxn>
                  <a:cxn ang="0">
                    <a:pos x="140" y="6"/>
                  </a:cxn>
                  <a:cxn ang="0">
                    <a:pos x="138" y="14"/>
                  </a:cxn>
                  <a:cxn ang="0">
                    <a:pos x="132" y="16"/>
                  </a:cxn>
                  <a:cxn ang="0">
                    <a:pos x="140" y="26"/>
                  </a:cxn>
                  <a:cxn ang="0">
                    <a:pos x="146" y="42"/>
                  </a:cxn>
                  <a:cxn ang="0">
                    <a:pos x="150" y="48"/>
                  </a:cxn>
                  <a:cxn ang="0">
                    <a:pos x="160" y="56"/>
                  </a:cxn>
                  <a:cxn ang="0">
                    <a:pos x="156" y="60"/>
                  </a:cxn>
                  <a:cxn ang="0">
                    <a:pos x="144" y="58"/>
                  </a:cxn>
                  <a:cxn ang="0">
                    <a:pos x="138" y="64"/>
                  </a:cxn>
                  <a:cxn ang="0">
                    <a:pos x="136" y="84"/>
                  </a:cxn>
                  <a:cxn ang="0">
                    <a:pos x="120" y="96"/>
                  </a:cxn>
                  <a:cxn ang="0">
                    <a:pos x="122" y="112"/>
                  </a:cxn>
                  <a:cxn ang="0">
                    <a:pos x="120" y="118"/>
                  </a:cxn>
                  <a:cxn ang="0">
                    <a:pos x="118" y="134"/>
                  </a:cxn>
                  <a:cxn ang="0">
                    <a:pos x="94" y="132"/>
                  </a:cxn>
                  <a:cxn ang="0">
                    <a:pos x="92" y="124"/>
                  </a:cxn>
                  <a:cxn ang="0">
                    <a:pos x="64" y="120"/>
                  </a:cxn>
                  <a:cxn ang="0">
                    <a:pos x="60" y="126"/>
                  </a:cxn>
                  <a:cxn ang="0">
                    <a:pos x="46" y="124"/>
                  </a:cxn>
                  <a:cxn ang="0">
                    <a:pos x="44" y="116"/>
                  </a:cxn>
                  <a:cxn ang="0">
                    <a:pos x="24" y="116"/>
                  </a:cxn>
                  <a:cxn ang="0">
                    <a:pos x="20" y="96"/>
                  </a:cxn>
                  <a:cxn ang="0">
                    <a:pos x="12" y="86"/>
                  </a:cxn>
                  <a:cxn ang="0">
                    <a:pos x="2" y="66"/>
                  </a:cxn>
                  <a:cxn ang="0">
                    <a:pos x="0" y="54"/>
                  </a:cxn>
                  <a:cxn ang="0">
                    <a:pos x="6" y="46"/>
                  </a:cxn>
                  <a:cxn ang="0">
                    <a:pos x="14" y="46"/>
                  </a:cxn>
                </a:cxnLst>
                <a:rect l="0" t="0" r="r" b="b"/>
                <a:pathLst>
                  <a:path w="160" h="134">
                    <a:moveTo>
                      <a:pt x="14" y="46"/>
                    </a:moveTo>
                    <a:lnTo>
                      <a:pt x="24" y="56"/>
                    </a:lnTo>
                    <a:lnTo>
                      <a:pt x="36" y="56"/>
                    </a:lnTo>
                    <a:lnTo>
                      <a:pt x="44" y="54"/>
                    </a:lnTo>
                    <a:lnTo>
                      <a:pt x="66" y="46"/>
                    </a:lnTo>
                    <a:lnTo>
                      <a:pt x="74" y="54"/>
                    </a:lnTo>
                    <a:lnTo>
                      <a:pt x="86" y="48"/>
                    </a:lnTo>
                    <a:lnTo>
                      <a:pt x="98" y="36"/>
                    </a:lnTo>
                    <a:lnTo>
                      <a:pt x="108" y="18"/>
                    </a:lnTo>
                    <a:lnTo>
                      <a:pt x="110" y="6"/>
                    </a:lnTo>
                    <a:lnTo>
                      <a:pt x="116" y="2"/>
                    </a:lnTo>
                    <a:lnTo>
                      <a:pt x="132" y="0"/>
                    </a:lnTo>
                    <a:lnTo>
                      <a:pt x="140" y="6"/>
                    </a:lnTo>
                    <a:lnTo>
                      <a:pt x="138" y="14"/>
                    </a:lnTo>
                    <a:lnTo>
                      <a:pt x="132" y="16"/>
                    </a:lnTo>
                    <a:lnTo>
                      <a:pt x="140" y="26"/>
                    </a:lnTo>
                    <a:lnTo>
                      <a:pt x="146" y="42"/>
                    </a:lnTo>
                    <a:lnTo>
                      <a:pt x="150" y="48"/>
                    </a:lnTo>
                    <a:lnTo>
                      <a:pt x="160" y="56"/>
                    </a:lnTo>
                    <a:lnTo>
                      <a:pt x="156" y="60"/>
                    </a:lnTo>
                    <a:lnTo>
                      <a:pt x="144" y="58"/>
                    </a:lnTo>
                    <a:lnTo>
                      <a:pt x="138" y="64"/>
                    </a:lnTo>
                    <a:lnTo>
                      <a:pt x="136" y="84"/>
                    </a:lnTo>
                    <a:lnTo>
                      <a:pt x="120" y="96"/>
                    </a:lnTo>
                    <a:lnTo>
                      <a:pt x="122" y="112"/>
                    </a:lnTo>
                    <a:lnTo>
                      <a:pt x="120" y="118"/>
                    </a:lnTo>
                    <a:lnTo>
                      <a:pt x="118" y="134"/>
                    </a:lnTo>
                    <a:lnTo>
                      <a:pt x="94" y="132"/>
                    </a:lnTo>
                    <a:lnTo>
                      <a:pt x="92" y="124"/>
                    </a:lnTo>
                    <a:lnTo>
                      <a:pt x="64" y="120"/>
                    </a:lnTo>
                    <a:lnTo>
                      <a:pt x="60" y="126"/>
                    </a:lnTo>
                    <a:lnTo>
                      <a:pt x="46" y="124"/>
                    </a:lnTo>
                    <a:lnTo>
                      <a:pt x="44" y="116"/>
                    </a:lnTo>
                    <a:lnTo>
                      <a:pt x="24" y="116"/>
                    </a:lnTo>
                    <a:lnTo>
                      <a:pt x="20" y="96"/>
                    </a:lnTo>
                    <a:lnTo>
                      <a:pt x="12" y="86"/>
                    </a:lnTo>
                    <a:lnTo>
                      <a:pt x="2" y="66"/>
                    </a:lnTo>
                    <a:lnTo>
                      <a:pt x="0" y="54"/>
                    </a:lnTo>
                    <a:lnTo>
                      <a:pt x="6" y="46"/>
                    </a:lnTo>
                    <a:lnTo>
                      <a:pt x="14"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6" name="Freeform 247"/>
              <p:cNvSpPr>
                <a:spLocks/>
              </p:cNvSpPr>
              <p:nvPr/>
            </p:nvSpPr>
            <p:spPr bwMode="auto">
              <a:xfrm>
                <a:off x="8536164" y="4002044"/>
                <a:ext cx="316104" cy="338823"/>
              </a:xfrm>
              <a:custGeom>
                <a:avLst/>
                <a:gdLst/>
                <a:ahLst/>
                <a:cxnLst>
                  <a:cxn ang="0">
                    <a:pos x="0" y="0"/>
                  </a:cxn>
                  <a:cxn ang="0">
                    <a:pos x="20" y="2"/>
                  </a:cxn>
                  <a:cxn ang="0">
                    <a:pos x="38" y="4"/>
                  </a:cxn>
                  <a:cxn ang="0">
                    <a:pos x="48" y="18"/>
                  </a:cxn>
                  <a:cxn ang="0">
                    <a:pos x="60" y="28"/>
                  </a:cxn>
                  <a:cxn ang="0">
                    <a:pos x="72" y="36"/>
                  </a:cxn>
                  <a:cxn ang="0">
                    <a:pos x="84" y="50"/>
                  </a:cxn>
                  <a:cxn ang="0">
                    <a:pos x="96" y="54"/>
                  </a:cxn>
                  <a:cxn ang="0">
                    <a:pos x="108" y="64"/>
                  </a:cxn>
                  <a:cxn ang="0">
                    <a:pos x="122" y="78"/>
                  </a:cxn>
                  <a:cxn ang="0">
                    <a:pos x="134" y="84"/>
                  </a:cxn>
                  <a:cxn ang="0">
                    <a:pos x="134" y="96"/>
                  </a:cxn>
                  <a:cxn ang="0">
                    <a:pos x="136" y="102"/>
                  </a:cxn>
                  <a:cxn ang="0">
                    <a:pos x="144" y="104"/>
                  </a:cxn>
                  <a:cxn ang="0">
                    <a:pos x="152" y="116"/>
                  </a:cxn>
                  <a:cxn ang="0">
                    <a:pos x="152" y="124"/>
                  </a:cxn>
                  <a:cxn ang="0">
                    <a:pos x="150" y="130"/>
                  </a:cxn>
                  <a:cxn ang="0">
                    <a:pos x="160" y="124"/>
                  </a:cxn>
                  <a:cxn ang="0">
                    <a:pos x="172" y="130"/>
                  </a:cxn>
                  <a:cxn ang="0">
                    <a:pos x="172" y="156"/>
                  </a:cxn>
                  <a:cxn ang="0">
                    <a:pos x="170" y="176"/>
                  </a:cxn>
                  <a:cxn ang="0">
                    <a:pos x="160" y="174"/>
                  </a:cxn>
                  <a:cxn ang="0">
                    <a:pos x="152" y="176"/>
                  </a:cxn>
                  <a:cxn ang="0">
                    <a:pos x="142" y="174"/>
                  </a:cxn>
                  <a:cxn ang="0">
                    <a:pos x="96" y="128"/>
                  </a:cxn>
                  <a:cxn ang="0">
                    <a:pos x="90" y="120"/>
                  </a:cxn>
                  <a:cxn ang="0">
                    <a:pos x="86" y="106"/>
                  </a:cxn>
                  <a:cxn ang="0">
                    <a:pos x="64" y="80"/>
                  </a:cxn>
                  <a:cxn ang="0">
                    <a:pos x="60" y="70"/>
                  </a:cxn>
                  <a:cxn ang="0">
                    <a:pos x="60" y="62"/>
                  </a:cxn>
                  <a:cxn ang="0">
                    <a:pos x="46" y="50"/>
                  </a:cxn>
                  <a:cxn ang="0">
                    <a:pos x="38" y="50"/>
                  </a:cxn>
                  <a:cxn ang="0">
                    <a:pos x="38" y="42"/>
                  </a:cxn>
                  <a:cxn ang="0">
                    <a:pos x="20" y="22"/>
                  </a:cxn>
                  <a:cxn ang="0">
                    <a:pos x="4" y="10"/>
                  </a:cxn>
                  <a:cxn ang="0">
                    <a:pos x="0" y="0"/>
                  </a:cxn>
                </a:cxnLst>
                <a:rect l="0" t="0" r="r" b="b"/>
                <a:pathLst>
                  <a:path w="172" h="176">
                    <a:moveTo>
                      <a:pt x="0" y="0"/>
                    </a:moveTo>
                    <a:lnTo>
                      <a:pt x="20" y="2"/>
                    </a:lnTo>
                    <a:lnTo>
                      <a:pt x="38" y="4"/>
                    </a:lnTo>
                    <a:lnTo>
                      <a:pt x="48" y="18"/>
                    </a:lnTo>
                    <a:lnTo>
                      <a:pt x="60" y="28"/>
                    </a:lnTo>
                    <a:lnTo>
                      <a:pt x="72" y="36"/>
                    </a:lnTo>
                    <a:lnTo>
                      <a:pt x="84" y="50"/>
                    </a:lnTo>
                    <a:lnTo>
                      <a:pt x="96" y="54"/>
                    </a:lnTo>
                    <a:lnTo>
                      <a:pt x="108" y="64"/>
                    </a:lnTo>
                    <a:lnTo>
                      <a:pt x="122" y="78"/>
                    </a:lnTo>
                    <a:lnTo>
                      <a:pt x="134" y="84"/>
                    </a:lnTo>
                    <a:lnTo>
                      <a:pt x="134" y="96"/>
                    </a:lnTo>
                    <a:lnTo>
                      <a:pt x="136" y="102"/>
                    </a:lnTo>
                    <a:lnTo>
                      <a:pt x="144" y="104"/>
                    </a:lnTo>
                    <a:lnTo>
                      <a:pt x="152" y="116"/>
                    </a:lnTo>
                    <a:lnTo>
                      <a:pt x="152" y="124"/>
                    </a:lnTo>
                    <a:lnTo>
                      <a:pt x="150" y="130"/>
                    </a:lnTo>
                    <a:lnTo>
                      <a:pt x="160" y="124"/>
                    </a:lnTo>
                    <a:lnTo>
                      <a:pt x="172" y="130"/>
                    </a:lnTo>
                    <a:lnTo>
                      <a:pt x="172" y="156"/>
                    </a:lnTo>
                    <a:lnTo>
                      <a:pt x="170" y="176"/>
                    </a:lnTo>
                    <a:lnTo>
                      <a:pt x="160" y="174"/>
                    </a:lnTo>
                    <a:lnTo>
                      <a:pt x="152" y="176"/>
                    </a:lnTo>
                    <a:lnTo>
                      <a:pt x="142" y="174"/>
                    </a:lnTo>
                    <a:lnTo>
                      <a:pt x="96" y="128"/>
                    </a:lnTo>
                    <a:lnTo>
                      <a:pt x="90" y="120"/>
                    </a:lnTo>
                    <a:lnTo>
                      <a:pt x="86" y="106"/>
                    </a:lnTo>
                    <a:lnTo>
                      <a:pt x="64" y="80"/>
                    </a:lnTo>
                    <a:lnTo>
                      <a:pt x="60" y="70"/>
                    </a:lnTo>
                    <a:lnTo>
                      <a:pt x="60" y="62"/>
                    </a:lnTo>
                    <a:lnTo>
                      <a:pt x="46" y="50"/>
                    </a:lnTo>
                    <a:lnTo>
                      <a:pt x="38" y="50"/>
                    </a:lnTo>
                    <a:lnTo>
                      <a:pt x="38" y="42"/>
                    </a:lnTo>
                    <a:lnTo>
                      <a:pt x="20" y="22"/>
                    </a:lnTo>
                    <a:lnTo>
                      <a:pt x="4"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7" name="Freeform 248"/>
              <p:cNvSpPr>
                <a:spLocks/>
              </p:cNvSpPr>
              <p:nvPr/>
            </p:nvSpPr>
            <p:spPr bwMode="auto">
              <a:xfrm>
                <a:off x="8896386" y="4244603"/>
                <a:ext cx="29405" cy="26952"/>
              </a:xfrm>
              <a:custGeom>
                <a:avLst/>
                <a:gdLst/>
                <a:ahLst/>
                <a:cxnLst>
                  <a:cxn ang="0">
                    <a:pos x="0" y="6"/>
                  </a:cxn>
                  <a:cxn ang="0">
                    <a:pos x="6" y="0"/>
                  </a:cxn>
                  <a:cxn ang="0">
                    <a:pos x="16" y="4"/>
                  </a:cxn>
                  <a:cxn ang="0">
                    <a:pos x="14" y="12"/>
                  </a:cxn>
                  <a:cxn ang="0">
                    <a:pos x="6" y="14"/>
                  </a:cxn>
                  <a:cxn ang="0">
                    <a:pos x="0" y="6"/>
                  </a:cxn>
                </a:cxnLst>
                <a:rect l="0" t="0" r="r" b="b"/>
                <a:pathLst>
                  <a:path w="16" h="14">
                    <a:moveTo>
                      <a:pt x="0" y="6"/>
                    </a:moveTo>
                    <a:lnTo>
                      <a:pt x="6" y="0"/>
                    </a:lnTo>
                    <a:lnTo>
                      <a:pt x="16" y="4"/>
                    </a:lnTo>
                    <a:lnTo>
                      <a:pt x="14" y="12"/>
                    </a:lnTo>
                    <a:lnTo>
                      <a:pt x="6" y="14"/>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8" name="Freeform 249"/>
              <p:cNvSpPr>
                <a:spLocks/>
              </p:cNvSpPr>
              <p:nvPr/>
            </p:nvSpPr>
            <p:spPr bwMode="auto">
              <a:xfrm>
                <a:off x="8833869" y="4213800"/>
                <a:ext cx="47783" cy="53905"/>
              </a:xfrm>
              <a:custGeom>
                <a:avLst/>
                <a:gdLst/>
                <a:ahLst/>
                <a:cxnLst>
                  <a:cxn ang="0">
                    <a:pos x="0" y="0"/>
                  </a:cxn>
                  <a:cxn ang="0">
                    <a:pos x="12" y="0"/>
                  </a:cxn>
                  <a:cxn ang="0">
                    <a:pos x="14" y="10"/>
                  </a:cxn>
                  <a:cxn ang="0">
                    <a:pos x="18" y="16"/>
                  </a:cxn>
                  <a:cxn ang="0">
                    <a:pos x="24" y="18"/>
                  </a:cxn>
                  <a:cxn ang="0">
                    <a:pos x="26" y="26"/>
                  </a:cxn>
                  <a:cxn ang="0">
                    <a:pos x="20" y="28"/>
                  </a:cxn>
                  <a:cxn ang="0">
                    <a:pos x="14" y="24"/>
                  </a:cxn>
                  <a:cxn ang="0">
                    <a:pos x="12" y="16"/>
                  </a:cxn>
                  <a:cxn ang="0">
                    <a:pos x="6" y="10"/>
                  </a:cxn>
                  <a:cxn ang="0">
                    <a:pos x="0" y="8"/>
                  </a:cxn>
                  <a:cxn ang="0">
                    <a:pos x="0" y="0"/>
                  </a:cxn>
                </a:cxnLst>
                <a:rect l="0" t="0" r="r" b="b"/>
                <a:pathLst>
                  <a:path w="26" h="28">
                    <a:moveTo>
                      <a:pt x="0" y="0"/>
                    </a:moveTo>
                    <a:lnTo>
                      <a:pt x="12" y="0"/>
                    </a:lnTo>
                    <a:lnTo>
                      <a:pt x="14" y="10"/>
                    </a:lnTo>
                    <a:lnTo>
                      <a:pt x="18" y="16"/>
                    </a:lnTo>
                    <a:lnTo>
                      <a:pt x="24" y="18"/>
                    </a:lnTo>
                    <a:lnTo>
                      <a:pt x="26" y="26"/>
                    </a:lnTo>
                    <a:lnTo>
                      <a:pt x="20" y="28"/>
                    </a:lnTo>
                    <a:lnTo>
                      <a:pt x="14" y="24"/>
                    </a:lnTo>
                    <a:lnTo>
                      <a:pt x="12" y="16"/>
                    </a:lnTo>
                    <a:lnTo>
                      <a:pt x="6" y="10"/>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79" name="Freeform 250"/>
              <p:cNvSpPr>
                <a:spLocks/>
              </p:cNvSpPr>
              <p:nvPr/>
            </p:nvSpPr>
            <p:spPr bwMode="auto">
              <a:xfrm>
                <a:off x="8841240" y="4352420"/>
                <a:ext cx="290375" cy="84705"/>
              </a:xfrm>
              <a:custGeom>
                <a:avLst/>
                <a:gdLst/>
                <a:ahLst/>
                <a:cxnLst>
                  <a:cxn ang="0">
                    <a:pos x="8" y="2"/>
                  </a:cxn>
                  <a:cxn ang="0">
                    <a:pos x="28" y="0"/>
                  </a:cxn>
                  <a:cxn ang="0">
                    <a:pos x="46" y="10"/>
                  </a:cxn>
                  <a:cxn ang="0">
                    <a:pos x="56" y="14"/>
                  </a:cxn>
                  <a:cxn ang="0">
                    <a:pos x="74" y="14"/>
                  </a:cxn>
                  <a:cxn ang="0">
                    <a:pos x="84" y="10"/>
                  </a:cxn>
                  <a:cxn ang="0">
                    <a:pos x="100" y="10"/>
                  </a:cxn>
                  <a:cxn ang="0">
                    <a:pos x="112" y="18"/>
                  </a:cxn>
                  <a:cxn ang="0">
                    <a:pos x="114" y="24"/>
                  </a:cxn>
                  <a:cxn ang="0">
                    <a:pos x="134" y="26"/>
                  </a:cxn>
                  <a:cxn ang="0">
                    <a:pos x="142" y="26"/>
                  </a:cxn>
                  <a:cxn ang="0">
                    <a:pos x="144" y="32"/>
                  </a:cxn>
                  <a:cxn ang="0">
                    <a:pos x="154" y="36"/>
                  </a:cxn>
                  <a:cxn ang="0">
                    <a:pos x="158" y="42"/>
                  </a:cxn>
                  <a:cxn ang="0">
                    <a:pos x="144" y="44"/>
                  </a:cxn>
                  <a:cxn ang="0">
                    <a:pos x="126" y="40"/>
                  </a:cxn>
                  <a:cxn ang="0">
                    <a:pos x="116" y="38"/>
                  </a:cxn>
                  <a:cxn ang="0">
                    <a:pos x="108" y="38"/>
                  </a:cxn>
                  <a:cxn ang="0">
                    <a:pos x="78" y="36"/>
                  </a:cxn>
                  <a:cxn ang="0">
                    <a:pos x="68" y="28"/>
                  </a:cxn>
                  <a:cxn ang="0">
                    <a:pos x="36" y="28"/>
                  </a:cxn>
                  <a:cxn ang="0">
                    <a:pos x="26" y="24"/>
                  </a:cxn>
                  <a:cxn ang="0">
                    <a:pos x="14" y="20"/>
                  </a:cxn>
                  <a:cxn ang="0">
                    <a:pos x="10" y="16"/>
                  </a:cxn>
                  <a:cxn ang="0">
                    <a:pos x="0" y="10"/>
                  </a:cxn>
                  <a:cxn ang="0">
                    <a:pos x="8" y="2"/>
                  </a:cxn>
                </a:cxnLst>
                <a:rect l="0" t="0" r="r" b="b"/>
                <a:pathLst>
                  <a:path w="158" h="44">
                    <a:moveTo>
                      <a:pt x="8" y="2"/>
                    </a:moveTo>
                    <a:lnTo>
                      <a:pt x="28" y="0"/>
                    </a:lnTo>
                    <a:lnTo>
                      <a:pt x="46" y="10"/>
                    </a:lnTo>
                    <a:lnTo>
                      <a:pt x="56" y="14"/>
                    </a:lnTo>
                    <a:lnTo>
                      <a:pt x="74" y="14"/>
                    </a:lnTo>
                    <a:lnTo>
                      <a:pt x="84" y="10"/>
                    </a:lnTo>
                    <a:lnTo>
                      <a:pt x="100" y="10"/>
                    </a:lnTo>
                    <a:lnTo>
                      <a:pt x="112" y="18"/>
                    </a:lnTo>
                    <a:lnTo>
                      <a:pt x="114" y="24"/>
                    </a:lnTo>
                    <a:lnTo>
                      <a:pt x="134" y="26"/>
                    </a:lnTo>
                    <a:lnTo>
                      <a:pt x="142" y="26"/>
                    </a:lnTo>
                    <a:lnTo>
                      <a:pt x="144" y="32"/>
                    </a:lnTo>
                    <a:lnTo>
                      <a:pt x="154" y="36"/>
                    </a:lnTo>
                    <a:lnTo>
                      <a:pt x="158" y="42"/>
                    </a:lnTo>
                    <a:lnTo>
                      <a:pt x="144" y="44"/>
                    </a:lnTo>
                    <a:lnTo>
                      <a:pt x="126" y="40"/>
                    </a:lnTo>
                    <a:lnTo>
                      <a:pt x="116" y="38"/>
                    </a:lnTo>
                    <a:lnTo>
                      <a:pt x="108" y="38"/>
                    </a:lnTo>
                    <a:lnTo>
                      <a:pt x="78" y="36"/>
                    </a:lnTo>
                    <a:lnTo>
                      <a:pt x="68" y="28"/>
                    </a:lnTo>
                    <a:lnTo>
                      <a:pt x="36" y="28"/>
                    </a:lnTo>
                    <a:lnTo>
                      <a:pt x="26" y="24"/>
                    </a:lnTo>
                    <a:lnTo>
                      <a:pt x="14" y="20"/>
                    </a:lnTo>
                    <a:lnTo>
                      <a:pt x="10" y="16"/>
                    </a:lnTo>
                    <a:lnTo>
                      <a:pt x="0" y="10"/>
                    </a:lnTo>
                    <a:lnTo>
                      <a:pt x="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0" name="Freeform 251"/>
              <p:cNvSpPr>
                <a:spLocks/>
              </p:cNvSpPr>
              <p:nvPr/>
            </p:nvSpPr>
            <p:spPr bwMode="auto">
              <a:xfrm>
                <a:off x="9370537" y="4417841"/>
                <a:ext cx="102918" cy="69305"/>
              </a:xfrm>
              <a:custGeom>
                <a:avLst/>
                <a:gdLst/>
                <a:ahLst/>
                <a:cxnLst>
                  <a:cxn ang="0">
                    <a:pos x="0" y="36"/>
                  </a:cxn>
                  <a:cxn ang="0">
                    <a:pos x="18" y="28"/>
                  </a:cxn>
                  <a:cxn ang="0">
                    <a:pos x="30" y="18"/>
                  </a:cxn>
                  <a:cxn ang="0">
                    <a:pos x="54" y="8"/>
                  </a:cxn>
                  <a:cxn ang="0">
                    <a:pos x="56" y="2"/>
                  </a:cxn>
                  <a:cxn ang="0">
                    <a:pos x="38" y="0"/>
                  </a:cxn>
                  <a:cxn ang="0">
                    <a:pos x="24" y="8"/>
                  </a:cxn>
                  <a:cxn ang="0">
                    <a:pos x="14" y="16"/>
                  </a:cxn>
                  <a:cxn ang="0">
                    <a:pos x="8" y="18"/>
                  </a:cxn>
                  <a:cxn ang="0">
                    <a:pos x="2" y="22"/>
                  </a:cxn>
                  <a:cxn ang="0">
                    <a:pos x="0" y="36"/>
                  </a:cxn>
                </a:cxnLst>
                <a:rect l="0" t="0" r="r" b="b"/>
                <a:pathLst>
                  <a:path w="56" h="36">
                    <a:moveTo>
                      <a:pt x="0" y="36"/>
                    </a:moveTo>
                    <a:lnTo>
                      <a:pt x="18" y="28"/>
                    </a:lnTo>
                    <a:lnTo>
                      <a:pt x="30" y="18"/>
                    </a:lnTo>
                    <a:lnTo>
                      <a:pt x="54" y="8"/>
                    </a:lnTo>
                    <a:lnTo>
                      <a:pt x="56" y="2"/>
                    </a:lnTo>
                    <a:lnTo>
                      <a:pt x="38" y="0"/>
                    </a:lnTo>
                    <a:lnTo>
                      <a:pt x="24" y="8"/>
                    </a:lnTo>
                    <a:lnTo>
                      <a:pt x="14" y="16"/>
                    </a:lnTo>
                    <a:lnTo>
                      <a:pt x="8" y="18"/>
                    </a:lnTo>
                    <a:lnTo>
                      <a:pt x="2" y="22"/>
                    </a:lnTo>
                    <a:lnTo>
                      <a:pt x="0"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1" name="Freeform 252"/>
              <p:cNvSpPr>
                <a:spLocks/>
              </p:cNvSpPr>
              <p:nvPr/>
            </p:nvSpPr>
            <p:spPr bwMode="auto">
              <a:xfrm>
                <a:off x="9234530" y="4452496"/>
                <a:ext cx="55133" cy="30803"/>
              </a:xfrm>
              <a:custGeom>
                <a:avLst/>
                <a:gdLst/>
                <a:ahLst/>
                <a:cxnLst>
                  <a:cxn ang="0">
                    <a:pos x="2" y="0"/>
                  </a:cxn>
                  <a:cxn ang="0">
                    <a:pos x="14" y="0"/>
                  </a:cxn>
                  <a:cxn ang="0">
                    <a:pos x="24" y="6"/>
                  </a:cxn>
                  <a:cxn ang="0">
                    <a:pos x="30" y="12"/>
                  </a:cxn>
                  <a:cxn ang="0">
                    <a:pos x="26" y="16"/>
                  </a:cxn>
                  <a:cxn ang="0">
                    <a:pos x="14" y="14"/>
                  </a:cxn>
                  <a:cxn ang="0">
                    <a:pos x="4" y="8"/>
                  </a:cxn>
                  <a:cxn ang="0">
                    <a:pos x="0" y="4"/>
                  </a:cxn>
                  <a:cxn ang="0">
                    <a:pos x="2" y="0"/>
                  </a:cxn>
                </a:cxnLst>
                <a:rect l="0" t="0" r="r" b="b"/>
                <a:pathLst>
                  <a:path w="30" h="16">
                    <a:moveTo>
                      <a:pt x="2" y="0"/>
                    </a:moveTo>
                    <a:lnTo>
                      <a:pt x="14" y="0"/>
                    </a:lnTo>
                    <a:lnTo>
                      <a:pt x="24" y="6"/>
                    </a:lnTo>
                    <a:lnTo>
                      <a:pt x="30" y="12"/>
                    </a:lnTo>
                    <a:lnTo>
                      <a:pt x="26" y="16"/>
                    </a:lnTo>
                    <a:lnTo>
                      <a:pt x="14" y="14"/>
                    </a:lnTo>
                    <a:lnTo>
                      <a:pt x="4" y="8"/>
                    </a:lnTo>
                    <a:lnTo>
                      <a:pt x="0" y="4"/>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2" name="Freeform 253"/>
              <p:cNvSpPr>
                <a:spLocks/>
              </p:cNvSpPr>
              <p:nvPr/>
            </p:nvSpPr>
            <p:spPr bwMode="auto">
              <a:xfrm>
                <a:off x="9260255" y="4417865"/>
                <a:ext cx="69836" cy="19252"/>
              </a:xfrm>
              <a:custGeom>
                <a:avLst/>
                <a:gdLst/>
                <a:ahLst/>
                <a:cxnLst>
                  <a:cxn ang="0">
                    <a:pos x="0" y="10"/>
                  </a:cxn>
                  <a:cxn ang="0">
                    <a:pos x="18" y="10"/>
                  </a:cxn>
                  <a:cxn ang="0">
                    <a:pos x="38" y="10"/>
                  </a:cxn>
                  <a:cxn ang="0">
                    <a:pos x="38" y="4"/>
                  </a:cxn>
                  <a:cxn ang="0">
                    <a:pos x="24" y="4"/>
                  </a:cxn>
                  <a:cxn ang="0">
                    <a:pos x="18" y="2"/>
                  </a:cxn>
                  <a:cxn ang="0">
                    <a:pos x="8" y="0"/>
                  </a:cxn>
                  <a:cxn ang="0">
                    <a:pos x="4" y="2"/>
                  </a:cxn>
                  <a:cxn ang="0">
                    <a:pos x="0" y="10"/>
                  </a:cxn>
                </a:cxnLst>
                <a:rect l="0" t="0" r="r" b="b"/>
                <a:pathLst>
                  <a:path w="38" h="10">
                    <a:moveTo>
                      <a:pt x="0" y="10"/>
                    </a:moveTo>
                    <a:lnTo>
                      <a:pt x="18" y="10"/>
                    </a:lnTo>
                    <a:lnTo>
                      <a:pt x="38" y="10"/>
                    </a:lnTo>
                    <a:lnTo>
                      <a:pt x="38" y="4"/>
                    </a:lnTo>
                    <a:lnTo>
                      <a:pt x="24" y="4"/>
                    </a:lnTo>
                    <a:lnTo>
                      <a:pt x="18" y="2"/>
                    </a:lnTo>
                    <a:lnTo>
                      <a:pt x="8" y="0"/>
                    </a:lnTo>
                    <a:lnTo>
                      <a:pt x="4" y="2"/>
                    </a:lnTo>
                    <a:lnTo>
                      <a:pt x="0" y="1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3" name="Freeform 254"/>
              <p:cNvSpPr>
                <a:spLocks/>
              </p:cNvSpPr>
              <p:nvPr/>
            </p:nvSpPr>
            <p:spPr bwMode="auto">
              <a:xfrm>
                <a:off x="9205107" y="4417865"/>
                <a:ext cx="36756" cy="19252"/>
              </a:xfrm>
              <a:custGeom>
                <a:avLst/>
                <a:gdLst/>
                <a:ahLst/>
                <a:cxnLst>
                  <a:cxn ang="0">
                    <a:pos x="0" y="2"/>
                  </a:cxn>
                  <a:cxn ang="0">
                    <a:pos x="0" y="10"/>
                  </a:cxn>
                  <a:cxn ang="0">
                    <a:pos x="20" y="10"/>
                  </a:cxn>
                  <a:cxn ang="0">
                    <a:pos x="18" y="2"/>
                  </a:cxn>
                  <a:cxn ang="0">
                    <a:pos x="8" y="0"/>
                  </a:cxn>
                  <a:cxn ang="0">
                    <a:pos x="0" y="2"/>
                  </a:cxn>
                </a:cxnLst>
                <a:rect l="0" t="0" r="r" b="b"/>
                <a:pathLst>
                  <a:path w="20" h="10">
                    <a:moveTo>
                      <a:pt x="0" y="2"/>
                    </a:moveTo>
                    <a:lnTo>
                      <a:pt x="0" y="10"/>
                    </a:lnTo>
                    <a:lnTo>
                      <a:pt x="20" y="10"/>
                    </a:lnTo>
                    <a:lnTo>
                      <a:pt x="18" y="2"/>
                    </a:lnTo>
                    <a:lnTo>
                      <a:pt x="8" y="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4" name="Freeform 255"/>
              <p:cNvSpPr>
                <a:spLocks/>
              </p:cNvSpPr>
              <p:nvPr/>
            </p:nvSpPr>
            <p:spPr bwMode="auto">
              <a:xfrm>
                <a:off x="9146301" y="4417873"/>
                <a:ext cx="47783" cy="34653"/>
              </a:xfrm>
              <a:custGeom>
                <a:avLst/>
                <a:gdLst/>
                <a:ahLst/>
                <a:cxnLst>
                  <a:cxn ang="0">
                    <a:pos x="2" y="0"/>
                  </a:cxn>
                  <a:cxn ang="0">
                    <a:pos x="14" y="2"/>
                  </a:cxn>
                  <a:cxn ang="0">
                    <a:pos x="26" y="4"/>
                  </a:cxn>
                  <a:cxn ang="0">
                    <a:pos x="26" y="10"/>
                  </a:cxn>
                  <a:cxn ang="0">
                    <a:pos x="24" y="18"/>
                  </a:cxn>
                  <a:cxn ang="0">
                    <a:pos x="12" y="14"/>
                  </a:cxn>
                  <a:cxn ang="0">
                    <a:pos x="0" y="10"/>
                  </a:cxn>
                  <a:cxn ang="0">
                    <a:pos x="2" y="0"/>
                  </a:cxn>
                </a:cxnLst>
                <a:rect l="0" t="0" r="r" b="b"/>
                <a:pathLst>
                  <a:path w="26" h="18">
                    <a:moveTo>
                      <a:pt x="2" y="0"/>
                    </a:moveTo>
                    <a:lnTo>
                      <a:pt x="14" y="2"/>
                    </a:lnTo>
                    <a:lnTo>
                      <a:pt x="26" y="4"/>
                    </a:lnTo>
                    <a:lnTo>
                      <a:pt x="26" y="10"/>
                    </a:lnTo>
                    <a:lnTo>
                      <a:pt x="24" y="18"/>
                    </a:lnTo>
                    <a:lnTo>
                      <a:pt x="12" y="14"/>
                    </a:lnTo>
                    <a:lnTo>
                      <a:pt x="0" y="10"/>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5" name="Freeform 256"/>
              <p:cNvSpPr>
                <a:spLocks/>
              </p:cNvSpPr>
              <p:nvPr/>
            </p:nvSpPr>
            <p:spPr bwMode="auto">
              <a:xfrm>
                <a:off x="9230867" y="4113676"/>
                <a:ext cx="180106" cy="227164"/>
              </a:xfrm>
              <a:custGeom>
                <a:avLst/>
                <a:gdLst/>
                <a:ahLst/>
                <a:cxnLst>
                  <a:cxn ang="0">
                    <a:pos x="12" y="36"/>
                  </a:cxn>
                  <a:cxn ang="0">
                    <a:pos x="12" y="26"/>
                  </a:cxn>
                  <a:cxn ang="0">
                    <a:pos x="20" y="14"/>
                  </a:cxn>
                  <a:cxn ang="0">
                    <a:pos x="32" y="8"/>
                  </a:cxn>
                  <a:cxn ang="0">
                    <a:pos x="48" y="10"/>
                  </a:cxn>
                  <a:cxn ang="0">
                    <a:pos x="58" y="14"/>
                  </a:cxn>
                  <a:cxn ang="0">
                    <a:pos x="74" y="14"/>
                  </a:cxn>
                  <a:cxn ang="0">
                    <a:pos x="84" y="12"/>
                  </a:cxn>
                  <a:cxn ang="0">
                    <a:pos x="90" y="8"/>
                  </a:cxn>
                  <a:cxn ang="0">
                    <a:pos x="98" y="0"/>
                  </a:cxn>
                  <a:cxn ang="0">
                    <a:pos x="98" y="8"/>
                  </a:cxn>
                  <a:cxn ang="0">
                    <a:pos x="88" y="20"/>
                  </a:cxn>
                  <a:cxn ang="0">
                    <a:pos x="80" y="26"/>
                  </a:cxn>
                  <a:cxn ang="0">
                    <a:pos x="56" y="22"/>
                  </a:cxn>
                  <a:cxn ang="0">
                    <a:pos x="42" y="20"/>
                  </a:cxn>
                  <a:cxn ang="0">
                    <a:pos x="30" y="20"/>
                  </a:cxn>
                  <a:cxn ang="0">
                    <a:pos x="24" y="20"/>
                  </a:cxn>
                  <a:cxn ang="0">
                    <a:pos x="18" y="26"/>
                  </a:cxn>
                  <a:cxn ang="0">
                    <a:pos x="18" y="36"/>
                  </a:cxn>
                  <a:cxn ang="0">
                    <a:pos x="22" y="42"/>
                  </a:cxn>
                  <a:cxn ang="0">
                    <a:pos x="26" y="46"/>
                  </a:cxn>
                  <a:cxn ang="0">
                    <a:pos x="28" y="50"/>
                  </a:cxn>
                  <a:cxn ang="0">
                    <a:pos x="32" y="52"/>
                  </a:cxn>
                  <a:cxn ang="0">
                    <a:pos x="38" y="44"/>
                  </a:cxn>
                  <a:cxn ang="0">
                    <a:pos x="42" y="42"/>
                  </a:cxn>
                  <a:cxn ang="0">
                    <a:pos x="52" y="44"/>
                  </a:cxn>
                  <a:cxn ang="0">
                    <a:pos x="60" y="40"/>
                  </a:cxn>
                  <a:cxn ang="0">
                    <a:pos x="70" y="40"/>
                  </a:cxn>
                  <a:cxn ang="0">
                    <a:pos x="68" y="46"/>
                  </a:cxn>
                  <a:cxn ang="0">
                    <a:pos x="56" y="48"/>
                  </a:cxn>
                  <a:cxn ang="0">
                    <a:pos x="50" y="54"/>
                  </a:cxn>
                  <a:cxn ang="0">
                    <a:pos x="44" y="60"/>
                  </a:cxn>
                  <a:cxn ang="0">
                    <a:pos x="44" y="62"/>
                  </a:cxn>
                  <a:cxn ang="0">
                    <a:pos x="48" y="68"/>
                  </a:cxn>
                  <a:cxn ang="0">
                    <a:pos x="54" y="80"/>
                  </a:cxn>
                  <a:cxn ang="0">
                    <a:pos x="54" y="84"/>
                  </a:cxn>
                  <a:cxn ang="0">
                    <a:pos x="56" y="92"/>
                  </a:cxn>
                  <a:cxn ang="0">
                    <a:pos x="62" y="96"/>
                  </a:cxn>
                  <a:cxn ang="0">
                    <a:pos x="54" y="100"/>
                  </a:cxn>
                  <a:cxn ang="0">
                    <a:pos x="46" y="98"/>
                  </a:cxn>
                  <a:cxn ang="0">
                    <a:pos x="44" y="104"/>
                  </a:cxn>
                  <a:cxn ang="0">
                    <a:pos x="38" y="94"/>
                  </a:cxn>
                  <a:cxn ang="0">
                    <a:pos x="34" y="84"/>
                  </a:cxn>
                  <a:cxn ang="0">
                    <a:pos x="32" y="70"/>
                  </a:cxn>
                  <a:cxn ang="0">
                    <a:pos x="24" y="70"/>
                  </a:cxn>
                  <a:cxn ang="0">
                    <a:pos x="22" y="76"/>
                  </a:cxn>
                  <a:cxn ang="0">
                    <a:pos x="24" y="92"/>
                  </a:cxn>
                  <a:cxn ang="0">
                    <a:pos x="24" y="98"/>
                  </a:cxn>
                  <a:cxn ang="0">
                    <a:pos x="24" y="112"/>
                  </a:cxn>
                  <a:cxn ang="0">
                    <a:pos x="22" y="118"/>
                  </a:cxn>
                  <a:cxn ang="0">
                    <a:pos x="10" y="116"/>
                  </a:cxn>
                  <a:cxn ang="0">
                    <a:pos x="10" y="102"/>
                  </a:cxn>
                  <a:cxn ang="0">
                    <a:pos x="12" y="90"/>
                  </a:cxn>
                  <a:cxn ang="0">
                    <a:pos x="10" y="84"/>
                  </a:cxn>
                  <a:cxn ang="0">
                    <a:pos x="0" y="80"/>
                  </a:cxn>
                  <a:cxn ang="0">
                    <a:pos x="0" y="68"/>
                  </a:cxn>
                  <a:cxn ang="0">
                    <a:pos x="4" y="58"/>
                  </a:cxn>
                  <a:cxn ang="0">
                    <a:pos x="8" y="42"/>
                  </a:cxn>
                  <a:cxn ang="0">
                    <a:pos x="12" y="36"/>
                  </a:cxn>
                </a:cxnLst>
                <a:rect l="0" t="0" r="r" b="b"/>
                <a:pathLst>
                  <a:path w="98" h="118">
                    <a:moveTo>
                      <a:pt x="12" y="36"/>
                    </a:moveTo>
                    <a:lnTo>
                      <a:pt x="12" y="26"/>
                    </a:lnTo>
                    <a:lnTo>
                      <a:pt x="20" y="14"/>
                    </a:lnTo>
                    <a:lnTo>
                      <a:pt x="32" y="8"/>
                    </a:lnTo>
                    <a:lnTo>
                      <a:pt x="48" y="10"/>
                    </a:lnTo>
                    <a:lnTo>
                      <a:pt x="58" y="14"/>
                    </a:lnTo>
                    <a:lnTo>
                      <a:pt x="74" y="14"/>
                    </a:lnTo>
                    <a:lnTo>
                      <a:pt x="84" y="12"/>
                    </a:lnTo>
                    <a:lnTo>
                      <a:pt x="90" y="8"/>
                    </a:lnTo>
                    <a:lnTo>
                      <a:pt x="98" y="0"/>
                    </a:lnTo>
                    <a:lnTo>
                      <a:pt x="98" y="8"/>
                    </a:lnTo>
                    <a:lnTo>
                      <a:pt x="88" y="20"/>
                    </a:lnTo>
                    <a:lnTo>
                      <a:pt x="80" y="26"/>
                    </a:lnTo>
                    <a:lnTo>
                      <a:pt x="56" y="22"/>
                    </a:lnTo>
                    <a:lnTo>
                      <a:pt x="42" y="20"/>
                    </a:lnTo>
                    <a:lnTo>
                      <a:pt x="30" y="20"/>
                    </a:lnTo>
                    <a:lnTo>
                      <a:pt x="24" y="20"/>
                    </a:lnTo>
                    <a:lnTo>
                      <a:pt x="18" y="26"/>
                    </a:lnTo>
                    <a:lnTo>
                      <a:pt x="18" y="36"/>
                    </a:lnTo>
                    <a:lnTo>
                      <a:pt x="22" y="42"/>
                    </a:lnTo>
                    <a:lnTo>
                      <a:pt x="26" y="46"/>
                    </a:lnTo>
                    <a:lnTo>
                      <a:pt x="28" y="50"/>
                    </a:lnTo>
                    <a:lnTo>
                      <a:pt x="32" y="52"/>
                    </a:lnTo>
                    <a:lnTo>
                      <a:pt x="38" y="44"/>
                    </a:lnTo>
                    <a:lnTo>
                      <a:pt x="42" y="42"/>
                    </a:lnTo>
                    <a:lnTo>
                      <a:pt x="52" y="44"/>
                    </a:lnTo>
                    <a:lnTo>
                      <a:pt x="60" y="40"/>
                    </a:lnTo>
                    <a:lnTo>
                      <a:pt x="70" y="40"/>
                    </a:lnTo>
                    <a:lnTo>
                      <a:pt x="68" y="46"/>
                    </a:lnTo>
                    <a:lnTo>
                      <a:pt x="56" y="48"/>
                    </a:lnTo>
                    <a:lnTo>
                      <a:pt x="50" y="54"/>
                    </a:lnTo>
                    <a:lnTo>
                      <a:pt x="44" y="60"/>
                    </a:lnTo>
                    <a:lnTo>
                      <a:pt x="44" y="62"/>
                    </a:lnTo>
                    <a:lnTo>
                      <a:pt x="48" y="68"/>
                    </a:lnTo>
                    <a:lnTo>
                      <a:pt x="54" y="80"/>
                    </a:lnTo>
                    <a:lnTo>
                      <a:pt x="54" y="84"/>
                    </a:lnTo>
                    <a:lnTo>
                      <a:pt x="56" y="92"/>
                    </a:lnTo>
                    <a:lnTo>
                      <a:pt x="62" y="96"/>
                    </a:lnTo>
                    <a:lnTo>
                      <a:pt x="54" y="100"/>
                    </a:lnTo>
                    <a:lnTo>
                      <a:pt x="46" y="98"/>
                    </a:lnTo>
                    <a:lnTo>
                      <a:pt x="44" y="104"/>
                    </a:lnTo>
                    <a:lnTo>
                      <a:pt x="38" y="94"/>
                    </a:lnTo>
                    <a:lnTo>
                      <a:pt x="34" y="84"/>
                    </a:lnTo>
                    <a:lnTo>
                      <a:pt x="32" y="70"/>
                    </a:lnTo>
                    <a:lnTo>
                      <a:pt x="24" y="70"/>
                    </a:lnTo>
                    <a:lnTo>
                      <a:pt x="22" y="76"/>
                    </a:lnTo>
                    <a:lnTo>
                      <a:pt x="24" y="92"/>
                    </a:lnTo>
                    <a:lnTo>
                      <a:pt x="24" y="98"/>
                    </a:lnTo>
                    <a:lnTo>
                      <a:pt x="24" y="112"/>
                    </a:lnTo>
                    <a:lnTo>
                      <a:pt x="22" y="118"/>
                    </a:lnTo>
                    <a:lnTo>
                      <a:pt x="10" y="116"/>
                    </a:lnTo>
                    <a:lnTo>
                      <a:pt x="10" y="102"/>
                    </a:lnTo>
                    <a:lnTo>
                      <a:pt x="12" y="90"/>
                    </a:lnTo>
                    <a:lnTo>
                      <a:pt x="10" y="84"/>
                    </a:lnTo>
                    <a:lnTo>
                      <a:pt x="0" y="80"/>
                    </a:lnTo>
                    <a:lnTo>
                      <a:pt x="0" y="68"/>
                    </a:lnTo>
                    <a:lnTo>
                      <a:pt x="4" y="58"/>
                    </a:lnTo>
                    <a:lnTo>
                      <a:pt x="8" y="42"/>
                    </a:lnTo>
                    <a:lnTo>
                      <a:pt x="12"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6" name="Freeform 257"/>
              <p:cNvSpPr>
                <a:spLocks/>
              </p:cNvSpPr>
              <p:nvPr/>
            </p:nvSpPr>
            <p:spPr bwMode="auto">
              <a:xfrm>
                <a:off x="9576350" y="4182977"/>
                <a:ext cx="297724" cy="261815"/>
              </a:xfrm>
              <a:custGeom>
                <a:avLst/>
                <a:gdLst/>
                <a:ahLst/>
                <a:cxnLst>
                  <a:cxn ang="0">
                    <a:pos x="2" y="8"/>
                  </a:cxn>
                  <a:cxn ang="0">
                    <a:pos x="20" y="2"/>
                  </a:cxn>
                  <a:cxn ang="0">
                    <a:pos x="30" y="0"/>
                  </a:cxn>
                  <a:cxn ang="0">
                    <a:pos x="48" y="2"/>
                  </a:cxn>
                  <a:cxn ang="0">
                    <a:pos x="56" y="10"/>
                  </a:cxn>
                  <a:cxn ang="0">
                    <a:pos x="54" y="22"/>
                  </a:cxn>
                  <a:cxn ang="0">
                    <a:pos x="54" y="30"/>
                  </a:cxn>
                  <a:cxn ang="0">
                    <a:pos x="60" y="34"/>
                  </a:cxn>
                  <a:cxn ang="0">
                    <a:pos x="62" y="42"/>
                  </a:cxn>
                  <a:cxn ang="0">
                    <a:pos x="70" y="44"/>
                  </a:cxn>
                  <a:cxn ang="0">
                    <a:pos x="80" y="42"/>
                  </a:cxn>
                  <a:cxn ang="0">
                    <a:pos x="86" y="32"/>
                  </a:cxn>
                  <a:cxn ang="0">
                    <a:pos x="94" y="26"/>
                  </a:cxn>
                  <a:cxn ang="0">
                    <a:pos x="104" y="22"/>
                  </a:cxn>
                  <a:cxn ang="0">
                    <a:pos x="110" y="16"/>
                  </a:cxn>
                  <a:cxn ang="0">
                    <a:pos x="128" y="22"/>
                  </a:cxn>
                  <a:cxn ang="0">
                    <a:pos x="142" y="26"/>
                  </a:cxn>
                  <a:cxn ang="0">
                    <a:pos x="158" y="32"/>
                  </a:cxn>
                  <a:cxn ang="0">
                    <a:pos x="162" y="34"/>
                  </a:cxn>
                  <a:cxn ang="0">
                    <a:pos x="162" y="136"/>
                  </a:cxn>
                  <a:cxn ang="0">
                    <a:pos x="148" y="124"/>
                  </a:cxn>
                  <a:cxn ang="0">
                    <a:pos x="138" y="120"/>
                  </a:cxn>
                  <a:cxn ang="0">
                    <a:pos x="130" y="120"/>
                  </a:cxn>
                  <a:cxn ang="0">
                    <a:pos x="124" y="124"/>
                  </a:cxn>
                  <a:cxn ang="0">
                    <a:pos x="110" y="126"/>
                  </a:cxn>
                  <a:cxn ang="0">
                    <a:pos x="108" y="118"/>
                  </a:cxn>
                  <a:cxn ang="0">
                    <a:pos x="110" y="114"/>
                  </a:cxn>
                  <a:cxn ang="0">
                    <a:pos x="116" y="112"/>
                  </a:cxn>
                  <a:cxn ang="0">
                    <a:pos x="124" y="110"/>
                  </a:cxn>
                  <a:cxn ang="0">
                    <a:pos x="126" y="98"/>
                  </a:cxn>
                  <a:cxn ang="0">
                    <a:pos x="122" y="90"/>
                  </a:cxn>
                  <a:cxn ang="0">
                    <a:pos x="112" y="80"/>
                  </a:cxn>
                  <a:cxn ang="0">
                    <a:pos x="90" y="68"/>
                  </a:cxn>
                  <a:cxn ang="0">
                    <a:pos x="66" y="62"/>
                  </a:cxn>
                  <a:cxn ang="0">
                    <a:pos x="60" y="56"/>
                  </a:cxn>
                  <a:cxn ang="0">
                    <a:pos x="54" y="54"/>
                  </a:cxn>
                  <a:cxn ang="0">
                    <a:pos x="48" y="40"/>
                  </a:cxn>
                  <a:cxn ang="0">
                    <a:pos x="42" y="42"/>
                  </a:cxn>
                  <a:cxn ang="0">
                    <a:pos x="42" y="48"/>
                  </a:cxn>
                  <a:cxn ang="0">
                    <a:pos x="42" y="58"/>
                  </a:cxn>
                  <a:cxn ang="0">
                    <a:pos x="32" y="56"/>
                  </a:cxn>
                  <a:cxn ang="0">
                    <a:pos x="32" y="46"/>
                  </a:cxn>
                  <a:cxn ang="0">
                    <a:pos x="30" y="40"/>
                  </a:cxn>
                  <a:cxn ang="0">
                    <a:pos x="20" y="38"/>
                  </a:cxn>
                  <a:cxn ang="0">
                    <a:pos x="30" y="32"/>
                  </a:cxn>
                  <a:cxn ang="0">
                    <a:pos x="42" y="34"/>
                  </a:cxn>
                  <a:cxn ang="0">
                    <a:pos x="50" y="32"/>
                  </a:cxn>
                  <a:cxn ang="0">
                    <a:pos x="46" y="24"/>
                  </a:cxn>
                  <a:cxn ang="0">
                    <a:pos x="30" y="24"/>
                  </a:cxn>
                  <a:cxn ang="0">
                    <a:pos x="20" y="26"/>
                  </a:cxn>
                  <a:cxn ang="0">
                    <a:pos x="16" y="16"/>
                  </a:cxn>
                  <a:cxn ang="0">
                    <a:pos x="6" y="16"/>
                  </a:cxn>
                  <a:cxn ang="0">
                    <a:pos x="0" y="14"/>
                  </a:cxn>
                  <a:cxn ang="0">
                    <a:pos x="2" y="8"/>
                  </a:cxn>
                </a:cxnLst>
                <a:rect l="0" t="0" r="r" b="b"/>
                <a:pathLst>
                  <a:path w="162" h="136">
                    <a:moveTo>
                      <a:pt x="2" y="8"/>
                    </a:moveTo>
                    <a:lnTo>
                      <a:pt x="20" y="2"/>
                    </a:lnTo>
                    <a:lnTo>
                      <a:pt x="30" y="0"/>
                    </a:lnTo>
                    <a:lnTo>
                      <a:pt x="48" y="2"/>
                    </a:lnTo>
                    <a:lnTo>
                      <a:pt x="56" y="10"/>
                    </a:lnTo>
                    <a:lnTo>
                      <a:pt x="54" y="22"/>
                    </a:lnTo>
                    <a:lnTo>
                      <a:pt x="54" y="30"/>
                    </a:lnTo>
                    <a:lnTo>
                      <a:pt x="60" y="34"/>
                    </a:lnTo>
                    <a:lnTo>
                      <a:pt x="62" y="42"/>
                    </a:lnTo>
                    <a:lnTo>
                      <a:pt x="70" y="44"/>
                    </a:lnTo>
                    <a:lnTo>
                      <a:pt x="80" y="42"/>
                    </a:lnTo>
                    <a:lnTo>
                      <a:pt x="86" y="32"/>
                    </a:lnTo>
                    <a:lnTo>
                      <a:pt x="94" y="26"/>
                    </a:lnTo>
                    <a:lnTo>
                      <a:pt x="104" y="22"/>
                    </a:lnTo>
                    <a:lnTo>
                      <a:pt x="110" y="16"/>
                    </a:lnTo>
                    <a:lnTo>
                      <a:pt x="128" y="22"/>
                    </a:lnTo>
                    <a:lnTo>
                      <a:pt x="142" y="26"/>
                    </a:lnTo>
                    <a:lnTo>
                      <a:pt x="158" y="32"/>
                    </a:lnTo>
                    <a:lnTo>
                      <a:pt x="162" y="34"/>
                    </a:lnTo>
                    <a:lnTo>
                      <a:pt x="162" y="136"/>
                    </a:lnTo>
                    <a:lnTo>
                      <a:pt x="148" y="124"/>
                    </a:lnTo>
                    <a:lnTo>
                      <a:pt x="138" y="120"/>
                    </a:lnTo>
                    <a:lnTo>
                      <a:pt x="130" y="120"/>
                    </a:lnTo>
                    <a:lnTo>
                      <a:pt x="124" y="124"/>
                    </a:lnTo>
                    <a:lnTo>
                      <a:pt x="110" y="126"/>
                    </a:lnTo>
                    <a:lnTo>
                      <a:pt x="108" y="118"/>
                    </a:lnTo>
                    <a:lnTo>
                      <a:pt x="110" y="114"/>
                    </a:lnTo>
                    <a:lnTo>
                      <a:pt x="116" y="112"/>
                    </a:lnTo>
                    <a:lnTo>
                      <a:pt x="124" y="110"/>
                    </a:lnTo>
                    <a:lnTo>
                      <a:pt x="126" y="98"/>
                    </a:lnTo>
                    <a:lnTo>
                      <a:pt x="122" y="90"/>
                    </a:lnTo>
                    <a:lnTo>
                      <a:pt x="112" y="80"/>
                    </a:lnTo>
                    <a:lnTo>
                      <a:pt x="90" y="68"/>
                    </a:lnTo>
                    <a:lnTo>
                      <a:pt x="66" y="62"/>
                    </a:lnTo>
                    <a:lnTo>
                      <a:pt x="60" y="56"/>
                    </a:lnTo>
                    <a:lnTo>
                      <a:pt x="54" y="54"/>
                    </a:lnTo>
                    <a:lnTo>
                      <a:pt x="48" y="40"/>
                    </a:lnTo>
                    <a:lnTo>
                      <a:pt x="42" y="42"/>
                    </a:lnTo>
                    <a:lnTo>
                      <a:pt x="42" y="48"/>
                    </a:lnTo>
                    <a:lnTo>
                      <a:pt x="42" y="58"/>
                    </a:lnTo>
                    <a:lnTo>
                      <a:pt x="32" y="56"/>
                    </a:lnTo>
                    <a:lnTo>
                      <a:pt x="32" y="46"/>
                    </a:lnTo>
                    <a:lnTo>
                      <a:pt x="30" y="40"/>
                    </a:lnTo>
                    <a:lnTo>
                      <a:pt x="20" y="38"/>
                    </a:lnTo>
                    <a:lnTo>
                      <a:pt x="30" y="32"/>
                    </a:lnTo>
                    <a:lnTo>
                      <a:pt x="42" y="34"/>
                    </a:lnTo>
                    <a:lnTo>
                      <a:pt x="50" y="32"/>
                    </a:lnTo>
                    <a:lnTo>
                      <a:pt x="46" y="24"/>
                    </a:lnTo>
                    <a:lnTo>
                      <a:pt x="30" y="24"/>
                    </a:lnTo>
                    <a:lnTo>
                      <a:pt x="20" y="26"/>
                    </a:lnTo>
                    <a:lnTo>
                      <a:pt x="16" y="16"/>
                    </a:lnTo>
                    <a:lnTo>
                      <a:pt x="6" y="16"/>
                    </a:lnTo>
                    <a:lnTo>
                      <a:pt x="0" y="14"/>
                    </a:lnTo>
                    <a:lnTo>
                      <a:pt x="2"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7" name="Freeform 258"/>
              <p:cNvSpPr>
                <a:spLocks/>
              </p:cNvSpPr>
              <p:nvPr/>
            </p:nvSpPr>
            <p:spPr bwMode="auto">
              <a:xfrm>
                <a:off x="9491805" y="4252281"/>
                <a:ext cx="88214" cy="30803"/>
              </a:xfrm>
              <a:custGeom>
                <a:avLst/>
                <a:gdLst/>
                <a:ahLst/>
                <a:cxnLst>
                  <a:cxn ang="0">
                    <a:pos x="4" y="2"/>
                  </a:cxn>
                  <a:cxn ang="0">
                    <a:pos x="20" y="0"/>
                  </a:cxn>
                  <a:cxn ang="0">
                    <a:pos x="38" y="2"/>
                  </a:cxn>
                  <a:cxn ang="0">
                    <a:pos x="48" y="10"/>
                  </a:cxn>
                  <a:cxn ang="0">
                    <a:pos x="46" y="16"/>
                  </a:cxn>
                  <a:cxn ang="0">
                    <a:pos x="34" y="12"/>
                  </a:cxn>
                  <a:cxn ang="0">
                    <a:pos x="24" y="10"/>
                  </a:cxn>
                  <a:cxn ang="0">
                    <a:pos x="12" y="10"/>
                  </a:cxn>
                  <a:cxn ang="0">
                    <a:pos x="8" y="14"/>
                  </a:cxn>
                  <a:cxn ang="0">
                    <a:pos x="2" y="14"/>
                  </a:cxn>
                  <a:cxn ang="0">
                    <a:pos x="0" y="6"/>
                  </a:cxn>
                  <a:cxn ang="0">
                    <a:pos x="4" y="2"/>
                  </a:cxn>
                </a:cxnLst>
                <a:rect l="0" t="0" r="r" b="b"/>
                <a:pathLst>
                  <a:path w="48" h="16">
                    <a:moveTo>
                      <a:pt x="4" y="2"/>
                    </a:moveTo>
                    <a:lnTo>
                      <a:pt x="20" y="0"/>
                    </a:lnTo>
                    <a:lnTo>
                      <a:pt x="38" y="2"/>
                    </a:lnTo>
                    <a:lnTo>
                      <a:pt x="48" y="10"/>
                    </a:lnTo>
                    <a:lnTo>
                      <a:pt x="46" y="16"/>
                    </a:lnTo>
                    <a:lnTo>
                      <a:pt x="34" y="12"/>
                    </a:lnTo>
                    <a:lnTo>
                      <a:pt x="24" y="10"/>
                    </a:lnTo>
                    <a:lnTo>
                      <a:pt x="12" y="10"/>
                    </a:lnTo>
                    <a:lnTo>
                      <a:pt x="8" y="14"/>
                    </a:lnTo>
                    <a:lnTo>
                      <a:pt x="2" y="14"/>
                    </a:lnTo>
                    <a:lnTo>
                      <a:pt x="0" y="6"/>
                    </a:lnTo>
                    <a:lnTo>
                      <a:pt x="4"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8" name="Freeform 259"/>
              <p:cNvSpPr>
                <a:spLocks/>
              </p:cNvSpPr>
              <p:nvPr/>
            </p:nvSpPr>
            <p:spPr bwMode="auto">
              <a:xfrm>
                <a:off x="9444044" y="4263852"/>
                <a:ext cx="33079" cy="19252"/>
              </a:xfrm>
              <a:custGeom>
                <a:avLst/>
                <a:gdLst/>
                <a:ahLst/>
                <a:cxnLst>
                  <a:cxn ang="0">
                    <a:pos x="2" y="0"/>
                  </a:cxn>
                  <a:cxn ang="0">
                    <a:pos x="12" y="0"/>
                  </a:cxn>
                  <a:cxn ang="0">
                    <a:pos x="18" y="4"/>
                  </a:cxn>
                  <a:cxn ang="0">
                    <a:pos x="14" y="10"/>
                  </a:cxn>
                  <a:cxn ang="0">
                    <a:pos x="4" y="10"/>
                  </a:cxn>
                  <a:cxn ang="0">
                    <a:pos x="0" y="6"/>
                  </a:cxn>
                  <a:cxn ang="0">
                    <a:pos x="2" y="0"/>
                  </a:cxn>
                </a:cxnLst>
                <a:rect l="0" t="0" r="r" b="b"/>
                <a:pathLst>
                  <a:path w="18" h="10">
                    <a:moveTo>
                      <a:pt x="2" y="0"/>
                    </a:moveTo>
                    <a:lnTo>
                      <a:pt x="12" y="0"/>
                    </a:lnTo>
                    <a:lnTo>
                      <a:pt x="18" y="4"/>
                    </a:lnTo>
                    <a:lnTo>
                      <a:pt x="14" y="10"/>
                    </a:lnTo>
                    <a:lnTo>
                      <a:pt x="4" y="10"/>
                    </a:lnTo>
                    <a:lnTo>
                      <a:pt x="0" y="6"/>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89" name="Freeform 260"/>
              <p:cNvSpPr>
                <a:spLocks/>
              </p:cNvSpPr>
              <p:nvPr/>
            </p:nvSpPr>
            <p:spPr bwMode="auto">
              <a:xfrm>
                <a:off x="9480782" y="4105993"/>
                <a:ext cx="40431" cy="96257"/>
              </a:xfrm>
              <a:custGeom>
                <a:avLst/>
                <a:gdLst/>
                <a:ahLst/>
                <a:cxnLst>
                  <a:cxn ang="0">
                    <a:pos x="0" y="0"/>
                  </a:cxn>
                  <a:cxn ang="0">
                    <a:pos x="6" y="2"/>
                  </a:cxn>
                  <a:cxn ang="0">
                    <a:pos x="8" y="10"/>
                  </a:cxn>
                  <a:cxn ang="0">
                    <a:pos x="8" y="14"/>
                  </a:cxn>
                  <a:cxn ang="0">
                    <a:pos x="14" y="6"/>
                  </a:cxn>
                  <a:cxn ang="0">
                    <a:pos x="20" y="4"/>
                  </a:cxn>
                  <a:cxn ang="0">
                    <a:pos x="22" y="14"/>
                  </a:cxn>
                  <a:cxn ang="0">
                    <a:pos x="16" y="16"/>
                  </a:cxn>
                  <a:cxn ang="0">
                    <a:pos x="14" y="20"/>
                  </a:cxn>
                  <a:cxn ang="0">
                    <a:pos x="18" y="22"/>
                  </a:cxn>
                  <a:cxn ang="0">
                    <a:pos x="20" y="26"/>
                  </a:cxn>
                  <a:cxn ang="0">
                    <a:pos x="8" y="26"/>
                  </a:cxn>
                  <a:cxn ang="0">
                    <a:pos x="8" y="30"/>
                  </a:cxn>
                  <a:cxn ang="0">
                    <a:pos x="10" y="38"/>
                  </a:cxn>
                  <a:cxn ang="0">
                    <a:pos x="16" y="44"/>
                  </a:cxn>
                  <a:cxn ang="0">
                    <a:pos x="18" y="46"/>
                  </a:cxn>
                  <a:cxn ang="0">
                    <a:pos x="18" y="48"/>
                  </a:cxn>
                  <a:cxn ang="0">
                    <a:pos x="16" y="50"/>
                  </a:cxn>
                  <a:cxn ang="0">
                    <a:pos x="12" y="50"/>
                  </a:cxn>
                  <a:cxn ang="0">
                    <a:pos x="8" y="48"/>
                  </a:cxn>
                  <a:cxn ang="0">
                    <a:pos x="6" y="46"/>
                  </a:cxn>
                  <a:cxn ang="0">
                    <a:pos x="2" y="32"/>
                  </a:cxn>
                  <a:cxn ang="0">
                    <a:pos x="0" y="22"/>
                  </a:cxn>
                  <a:cxn ang="0">
                    <a:pos x="2" y="12"/>
                  </a:cxn>
                  <a:cxn ang="0">
                    <a:pos x="0" y="0"/>
                  </a:cxn>
                </a:cxnLst>
                <a:rect l="0" t="0" r="r" b="b"/>
                <a:pathLst>
                  <a:path w="22" h="50">
                    <a:moveTo>
                      <a:pt x="0" y="0"/>
                    </a:moveTo>
                    <a:lnTo>
                      <a:pt x="6" y="2"/>
                    </a:lnTo>
                    <a:lnTo>
                      <a:pt x="8" y="10"/>
                    </a:lnTo>
                    <a:lnTo>
                      <a:pt x="8" y="14"/>
                    </a:lnTo>
                    <a:lnTo>
                      <a:pt x="14" y="6"/>
                    </a:lnTo>
                    <a:lnTo>
                      <a:pt x="20" y="4"/>
                    </a:lnTo>
                    <a:lnTo>
                      <a:pt x="22" y="14"/>
                    </a:lnTo>
                    <a:lnTo>
                      <a:pt x="16" y="16"/>
                    </a:lnTo>
                    <a:lnTo>
                      <a:pt x="14" y="20"/>
                    </a:lnTo>
                    <a:lnTo>
                      <a:pt x="18" y="22"/>
                    </a:lnTo>
                    <a:lnTo>
                      <a:pt x="20" y="26"/>
                    </a:lnTo>
                    <a:lnTo>
                      <a:pt x="8" y="26"/>
                    </a:lnTo>
                    <a:lnTo>
                      <a:pt x="8" y="30"/>
                    </a:lnTo>
                    <a:lnTo>
                      <a:pt x="10" y="38"/>
                    </a:lnTo>
                    <a:lnTo>
                      <a:pt x="16" y="44"/>
                    </a:lnTo>
                    <a:lnTo>
                      <a:pt x="18" y="46"/>
                    </a:lnTo>
                    <a:lnTo>
                      <a:pt x="18" y="48"/>
                    </a:lnTo>
                    <a:lnTo>
                      <a:pt x="16" y="50"/>
                    </a:lnTo>
                    <a:lnTo>
                      <a:pt x="12" y="50"/>
                    </a:lnTo>
                    <a:lnTo>
                      <a:pt x="8" y="48"/>
                    </a:lnTo>
                    <a:lnTo>
                      <a:pt x="6" y="46"/>
                    </a:lnTo>
                    <a:lnTo>
                      <a:pt x="2" y="32"/>
                    </a:lnTo>
                    <a:lnTo>
                      <a:pt x="0" y="22"/>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0" name="Freeform 261"/>
              <p:cNvSpPr>
                <a:spLocks/>
              </p:cNvSpPr>
              <p:nvPr/>
            </p:nvSpPr>
            <p:spPr bwMode="auto">
              <a:xfrm>
                <a:off x="9874073" y="4248452"/>
                <a:ext cx="283023" cy="250266"/>
              </a:xfrm>
              <a:custGeom>
                <a:avLst/>
                <a:gdLst/>
                <a:ahLst/>
                <a:cxnLst>
                  <a:cxn ang="0">
                    <a:pos x="0" y="0"/>
                  </a:cxn>
                  <a:cxn ang="0">
                    <a:pos x="14" y="4"/>
                  </a:cxn>
                  <a:cxn ang="0">
                    <a:pos x="32" y="10"/>
                  </a:cxn>
                  <a:cxn ang="0">
                    <a:pos x="50" y="18"/>
                  </a:cxn>
                  <a:cxn ang="0">
                    <a:pos x="66" y="28"/>
                  </a:cxn>
                  <a:cxn ang="0">
                    <a:pos x="74" y="38"/>
                  </a:cxn>
                  <a:cxn ang="0">
                    <a:pos x="84" y="44"/>
                  </a:cxn>
                  <a:cxn ang="0">
                    <a:pos x="100" y="52"/>
                  </a:cxn>
                  <a:cxn ang="0">
                    <a:pos x="108" y="58"/>
                  </a:cxn>
                  <a:cxn ang="0">
                    <a:pos x="108" y="62"/>
                  </a:cxn>
                  <a:cxn ang="0">
                    <a:pos x="110" y="64"/>
                  </a:cxn>
                  <a:cxn ang="0">
                    <a:pos x="108" y="66"/>
                  </a:cxn>
                  <a:cxn ang="0">
                    <a:pos x="94" y="66"/>
                  </a:cxn>
                  <a:cxn ang="0">
                    <a:pos x="100" y="72"/>
                  </a:cxn>
                  <a:cxn ang="0">
                    <a:pos x="110" y="86"/>
                  </a:cxn>
                  <a:cxn ang="0">
                    <a:pos x="124" y="102"/>
                  </a:cxn>
                  <a:cxn ang="0">
                    <a:pos x="130" y="106"/>
                  </a:cxn>
                  <a:cxn ang="0">
                    <a:pos x="138" y="114"/>
                  </a:cxn>
                  <a:cxn ang="0">
                    <a:pos x="154" y="124"/>
                  </a:cxn>
                  <a:cxn ang="0">
                    <a:pos x="152" y="130"/>
                  </a:cxn>
                  <a:cxn ang="0">
                    <a:pos x="136" y="122"/>
                  </a:cxn>
                  <a:cxn ang="0">
                    <a:pos x="124" y="120"/>
                  </a:cxn>
                  <a:cxn ang="0">
                    <a:pos x="104" y="118"/>
                  </a:cxn>
                  <a:cxn ang="0">
                    <a:pos x="94" y="106"/>
                  </a:cxn>
                  <a:cxn ang="0">
                    <a:pos x="84" y="92"/>
                  </a:cxn>
                  <a:cxn ang="0">
                    <a:pos x="72" y="84"/>
                  </a:cxn>
                  <a:cxn ang="0">
                    <a:pos x="60" y="76"/>
                  </a:cxn>
                  <a:cxn ang="0">
                    <a:pos x="46" y="70"/>
                  </a:cxn>
                  <a:cxn ang="0">
                    <a:pos x="46" y="80"/>
                  </a:cxn>
                  <a:cxn ang="0">
                    <a:pos x="42" y="86"/>
                  </a:cxn>
                  <a:cxn ang="0">
                    <a:pos x="28" y="88"/>
                  </a:cxn>
                  <a:cxn ang="0">
                    <a:pos x="30" y="96"/>
                  </a:cxn>
                  <a:cxn ang="0">
                    <a:pos x="38" y="100"/>
                  </a:cxn>
                  <a:cxn ang="0">
                    <a:pos x="32" y="106"/>
                  </a:cxn>
                  <a:cxn ang="0">
                    <a:pos x="18" y="102"/>
                  </a:cxn>
                  <a:cxn ang="0">
                    <a:pos x="8" y="102"/>
                  </a:cxn>
                  <a:cxn ang="0">
                    <a:pos x="0" y="102"/>
                  </a:cxn>
                  <a:cxn ang="0">
                    <a:pos x="0" y="0"/>
                  </a:cxn>
                </a:cxnLst>
                <a:rect l="0" t="0" r="r" b="b"/>
                <a:pathLst>
                  <a:path w="154" h="130">
                    <a:moveTo>
                      <a:pt x="0" y="0"/>
                    </a:moveTo>
                    <a:lnTo>
                      <a:pt x="14" y="4"/>
                    </a:lnTo>
                    <a:lnTo>
                      <a:pt x="32" y="10"/>
                    </a:lnTo>
                    <a:lnTo>
                      <a:pt x="50" y="18"/>
                    </a:lnTo>
                    <a:lnTo>
                      <a:pt x="66" y="28"/>
                    </a:lnTo>
                    <a:lnTo>
                      <a:pt x="74" y="38"/>
                    </a:lnTo>
                    <a:lnTo>
                      <a:pt x="84" y="44"/>
                    </a:lnTo>
                    <a:lnTo>
                      <a:pt x="100" y="52"/>
                    </a:lnTo>
                    <a:lnTo>
                      <a:pt x="108" y="58"/>
                    </a:lnTo>
                    <a:lnTo>
                      <a:pt x="108" y="62"/>
                    </a:lnTo>
                    <a:lnTo>
                      <a:pt x="110" y="64"/>
                    </a:lnTo>
                    <a:lnTo>
                      <a:pt x="108" y="66"/>
                    </a:lnTo>
                    <a:lnTo>
                      <a:pt x="94" y="66"/>
                    </a:lnTo>
                    <a:lnTo>
                      <a:pt x="100" y="72"/>
                    </a:lnTo>
                    <a:lnTo>
                      <a:pt x="110" y="86"/>
                    </a:lnTo>
                    <a:lnTo>
                      <a:pt x="124" y="102"/>
                    </a:lnTo>
                    <a:lnTo>
                      <a:pt x="130" y="106"/>
                    </a:lnTo>
                    <a:lnTo>
                      <a:pt x="138" y="114"/>
                    </a:lnTo>
                    <a:lnTo>
                      <a:pt x="154" y="124"/>
                    </a:lnTo>
                    <a:lnTo>
                      <a:pt x="152" y="130"/>
                    </a:lnTo>
                    <a:lnTo>
                      <a:pt x="136" y="122"/>
                    </a:lnTo>
                    <a:lnTo>
                      <a:pt x="124" y="120"/>
                    </a:lnTo>
                    <a:lnTo>
                      <a:pt x="104" y="118"/>
                    </a:lnTo>
                    <a:lnTo>
                      <a:pt x="94" y="106"/>
                    </a:lnTo>
                    <a:lnTo>
                      <a:pt x="84" y="92"/>
                    </a:lnTo>
                    <a:lnTo>
                      <a:pt x="72" y="84"/>
                    </a:lnTo>
                    <a:lnTo>
                      <a:pt x="60" y="76"/>
                    </a:lnTo>
                    <a:lnTo>
                      <a:pt x="46" y="70"/>
                    </a:lnTo>
                    <a:lnTo>
                      <a:pt x="46" y="80"/>
                    </a:lnTo>
                    <a:lnTo>
                      <a:pt x="42" y="86"/>
                    </a:lnTo>
                    <a:lnTo>
                      <a:pt x="28" y="88"/>
                    </a:lnTo>
                    <a:lnTo>
                      <a:pt x="30" y="96"/>
                    </a:lnTo>
                    <a:lnTo>
                      <a:pt x="38" y="100"/>
                    </a:lnTo>
                    <a:lnTo>
                      <a:pt x="32" y="106"/>
                    </a:lnTo>
                    <a:lnTo>
                      <a:pt x="18" y="102"/>
                    </a:lnTo>
                    <a:lnTo>
                      <a:pt x="8" y="102"/>
                    </a:lnTo>
                    <a:lnTo>
                      <a:pt x="0" y="10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1" name="Freeform 262"/>
              <p:cNvSpPr>
                <a:spLocks/>
              </p:cNvSpPr>
              <p:nvPr/>
            </p:nvSpPr>
            <p:spPr bwMode="auto">
              <a:xfrm>
                <a:off x="10101979" y="4294634"/>
                <a:ext cx="106593" cy="69305"/>
              </a:xfrm>
              <a:custGeom>
                <a:avLst/>
                <a:gdLst/>
                <a:ahLst/>
                <a:cxnLst>
                  <a:cxn ang="0">
                    <a:pos x="0" y="22"/>
                  </a:cxn>
                  <a:cxn ang="0">
                    <a:pos x="14" y="22"/>
                  </a:cxn>
                  <a:cxn ang="0">
                    <a:pos x="34" y="22"/>
                  </a:cxn>
                  <a:cxn ang="0">
                    <a:pos x="40" y="16"/>
                  </a:cxn>
                  <a:cxn ang="0">
                    <a:pos x="50" y="6"/>
                  </a:cxn>
                  <a:cxn ang="0">
                    <a:pos x="56" y="0"/>
                  </a:cxn>
                  <a:cxn ang="0">
                    <a:pos x="58" y="10"/>
                  </a:cxn>
                  <a:cxn ang="0">
                    <a:pos x="54" y="18"/>
                  </a:cxn>
                  <a:cxn ang="0">
                    <a:pos x="46" y="22"/>
                  </a:cxn>
                  <a:cxn ang="0">
                    <a:pos x="38" y="28"/>
                  </a:cxn>
                  <a:cxn ang="0">
                    <a:pos x="32" y="34"/>
                  </a:cxn>
                  <a:cxn ang="0">
                    <a:pos x="20" y="36"/>
                  </a:cxn>
                  <a:cxn ang="0">
                    <a:pos x="6" y="32"/>
                  </a:cxn>
                  <a:cxn ang="0">
                    <a:pos x="0" y="28"/>
                  </a:cxn>
                  <a:cxn ang="0">
                    <a:pos x="0" y="22"/>
                  </a:cxn>
                </a:cxnLst>
                <a:rect l="0" t="0" r="r" b="b"/>
                <a:pathLst>
                  <a:path w="58" h="36">
                    <a:moveTo>
                      <a:pt x="0" y="22"/>
                    </a:moveTo>
                    <a:lnTo>
                      <a:pt x="14" y="22"/>
                    </a:lnTo>
                    <a:lnTo>
                      <a:pt x="34" y="22"/>
                    </a:lnTo>
                    <a:lnTo>
                      <a:pt x="40" y="16"/>
                    </a:lnTo>
                    <a:lnTo>
                      <a:pt x="50" y="6"/>
                    </a:lnTo>
                    <a:lnTo>
                      <a:pt x="56" y="0"/>
                    </a:lnTo>
                    <a:lnTo>
                      <a:pt x="58" y="10"/>
                    </a:lnTo>
                    <a:lnTo>
                      <a:pt x="54" y="18"/>
                    </a:lnTo>
                    <a:lnTo>
                      <a:pt x="46" y="22"/>
                    </a:lnTo>
                    <a:lnTo>
                      <a:pt x="38" y="28"/>
                    </a:lnTo>
                    <a:lnTo>
                      <a:pt x="32" y="34"/>
                    </a:lnTo>
                    <a:lnTo>
                      <a:pt x="20" y="36"/>
                    </a:lnTo>
                    <a:lnTo>
                      <a:pt x="6" y="32"/>
                    </a:lnTo>
                    <a:lnTo>
                      <a:pt x="0" y="28"/>
                    </a:lnTo>
                    <a:lnTo>
                      <a:pt x="0" y="2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2" name="Freeform 263"/>
              <p:cNvSpPr>
                <a:spLocks/>
              </p:cNvSpPr>
              <p:nvPr/>
            </p:nvSpPr>
            <p:spPr bwMode="auto">
              <a:xfrm>
                <a:off x="10271039" y="4329308"/>
                <a:ext cx="40431" cy="53905"/>
              </a:xfrm>
              <a:custGeom>
                <a:avLst/>
                <a:gdLst/>
                <a:ahLst/>
                <a:cxnLst>
                  <a:cxn ang="0">
                    <a:pos x="0" y="0"/>
                  </a:cxn>
                  <a:cxn ang="0">
                    <a:pos x="10" y="6"/>
                  </a:cxn>
                  <a:cxn ang="0">
                    <a:pos x="20" y="16"/>
                  </a:cxn>
                  <a:cxn ang="0">
                    <a:pos x="22" y="28"/>
                  </a:cxn>
                  <a:cxn ang="0">
                    <a:pos x="12" y="22"/>
                  </a:cxn>
                  <a:cxn ang="0">
                    <a:pos x="8" y="14"/>
                  </a:cxn>
                  <a:cxn ang="0">
                    <a:pos x="2" y="8"/>
                  </a:cxn>
                  <a:cxn ang="0">
                    <a:pos x="0" y="0"/>
                  </a:cxn>
                </a:cxnLst>
                <a:rect l="0" t="0" r="r" b="b"/>
                <a:pathLst>
                  <a:path w="22" h="28">
                    <a:moveTo>
                      <a:pt x="0" y="0"/>
                    </a:moveTo>
                    <a:lnTo>
                      <a:pt x="10" y="6"/>
                    </a:lnTo>
                    <a:lnTo>
                      <a:pt x="20" y="16"/>
                    </a:lnTo>
                    <a:lnTo>
                      <a:pt x="22" y="28"/>
                    </a:lnTo>
                    <a:lnTo>
                      <a:pt x="12" y="22"/>
                    </a:lnTo>
                    <a:lnTo>
                      <a:pt x="8" y="14"/>
                    </a:lnTo>
                    <a:lnTo>
                      <a:pt x="2"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3" name="Freeform 264"/>
              <p:cNvSpPr>
                <a:spLocks/>
              </p:cNvSpPr>
              <p:nvPr/>
            </p:nvSpPr>
            <p:spPr bwMode="auto">
              <a:xfrm>
                <a:off x="10414389" y="4452503"/>
                <a:ext cx="36756" cy="23102"/>
              </a:xfrm>
              <a:custGeom>
                <a:avLst/>
                <a:gdLst/>
                <a:ahLst/>
                <a:cxnLst>
                  <a:cxn ang="0">
                    <a:pos x="4" y="0"/>
                  </a:cxn>
                  <a:cxn ang="0">
                    <a:pos x="10" y="0"/>
                  </a:cxn>
                  <a:cxn ang="0">
                    <a:pos x="20" y="8"/>
                  </a:cxn>
                  <a:cxn ang="0">
                    <a:pos x="20" y="10"/>
                  </a:cxn>
                  <a:cxn ang="0">
                    <a:pos x="20" y="12"/>
                  </a:cxn>
                  <a:cxn ang="0">
                    <a:pos x="18" y="12"/>
                  </a:cxn>
                  <a:cxn ang="0">
                    <a:pos x="4" y="10"/>
                  </a:cxn>
                  <a:cxn ang="0">
                    <a:pos x="0" y="4"/>
                  </a:cxn>
                  <a:cxn ang="0">
                    <a:pos x="4" y="0"/>
                  </a:cxn>
                </a:cxnLst>
                <a:rect l="0" t="0" r="r" b="b"/>
                <a:pathLst>
                  <a:path w="20" h="12">
                    <a:moveTo>
                      <a:pt x="4" y="0"/>
                    </a:moveTo>
                    <a:lnTo>
                      <a:pt x="10" y="0"/>
                    </a:lnTo>
                    <a:lnTo>
                      <a:pt x="20" y="8"/>
                    </a:lnTo>
                    <a:lnTo>
                      <a:pt x="20" y="10"/>
                    </a:lnTo>
                    <a:lnTo>
                      <a:pt x="20" y="12"/>
                    </a:lnTo>
                    <a:lnTo>
                      <a:pt x="18" y="12"/>
                    </a:lnTo>
                    <a:lnTo>
                      <a:pt x="4" y="10"/>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4" name="Freeform 265"/>
              <p:cNvSpPr>
                <a:spLocks/>
              </p:cNvSpPr>
              <p:nvPr/>
            </p:nvSpPr>
            <p:spPr bwMode="auto">
              <a:xfrm>
                <a:off x="10443825" y="4421693"/>
                <a:ext cx="29405" cy="38501"/>
              </a:xfrm>
              <a:custGeom>
                <a:avLst/>
                <a:gdLst/>
                <a:ahLst/>
                <a:cxnLst>
                  <a:cxn ang="0">
                    <a:pos x="0" y="0"/>
                  </a:cxn>
                  <a:cxn ang="0">
                    <a:pos x="2" y="8"/>
                  </a:cxn>
                  <a:cxn ang="0">
                    <a:pos x="6" y="18"/>
                  </a:cxn>
                  <a:cxn ang="0">
                    <a:pos x="16" y="20"/>
                  </a:cxn>
                  <a:cxn ang="0">
                    <a:pos x="14" y="8"/>
                  </a:cxn>
                  <a:cxn ang="0">
                    <a:pos x="8" y="4"/>
                  </a:cxn>
                  <a:cxn ang="0">
                    <a:pos x="0" y="0"/>
                  </a:cxn>
                </a:cxnLst>
                <a:rect l="0" t="0" r="r" b="b"/>
                <a:pathLst>
                  <a:path w="16" h="20">
                    <a:moveTo>
                      <a:pt x="0" y="0"/>
                    </a:moveTo>
                    <a:lnTo>
                      <a:pt x="2" y="8"/>
                    </a:lnTo>
                    <a:lnTo>
                      <a:pt x="6" y="18"/>
                    </a:lnTo>
                    <a:lnTo>
                      <a:pt x="16" y="20"/>
                    </a:lnTo>
                    <a:lnTo>
                      <a:pt x="14" y="8"/>
                    </a:lnTo>
                    <a:lnTo>
                      <a:pt x="8" y="4"/>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5" name="Freeform 266"/>
              <p:cNvSpPr>
                <a:spLocks/>
              </p:cNvSpPr>
              <p:nvPr/>
            </p:nvSpPr>
            <p:spPr bwMode="auto">
              <a:xfrm>
                <a:off x="10469524" y="4483319"/>
                <a:ext cx="25728" cy="19252"/>
              </a:xfrm>
              <a:custGeom>
                <a:avLst/>
                <a:gdLst/>
                <a:ahLst/>
                <a:cxnLst>
                  <a:cxn ang="0">
                    <a:pos x="0" y="2"/>
                  </a:cxn>
                  <a:cxn ang="0">
                    <a:pos x="6" y="0"/>
                  </a:cxn>
                  <a:cxn ang="0">
                    <a:pos x="14" y="4"/>
                  </a:cxn>
                  <a:cxn ang="0">
                    <a:pos x="14" y="10"/>
                  </a:cxn>
                  <a:cxn ang="0">
                    <a:pos x="6" y="8"/>
                  </a:cxn>
                  <a:cxn ang="0">
                    <a:pos x="0" y="2"/>
                  </a:cxn>
                </a:cxnLst>
                <a:rect l="0" t="0" r="r" b="b"/>
                <a:pathLst>
                  <a:path w="14" h="10">
                    <a:moveTo>
                      <a:pt x="0" y="2"/>
                    </a:moveTo>
                    <a:lnTo>
                      <a:pt x="6" y="0"/>
                    </a:lnTo>
                    <a:lnTo>
                      <a:pt x="14" y="4"/>
                    </a:lnTo>
                    <a:lnTo>
                      <a:pt x="14" y="10"/>
                    </a:lnTo>
                    <a:lnTo>
                      <a:pt x="6" y="8"/>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6" name="Freeform 267"/>
              <p:cNvSpPr>
                <a:spLocks/>
              </p:cNvSpPr>
              <p:nvPr/>
            </p:nvSpPr>
            <p:spPr bwMode="auto">
              <a:xfrm>
                <a:off x="10550388" y="4795164"/>
                <a:ext cx="80865" cy="69305"/>
              </a:xfrm>
              <a:custGeom>
                <a:avLst/>
                <a:gdLst/>
                <a:ahLst/>
                <a:cxnLst>
                  <a:cxn ang="0">
                    <a:pos x="0" y="0"/>
                  </a:cxn>
                  <a:cxn ang="0">
                    <a:pos x="14" y="6"/>
                  </a:cxn>
                  <a:cxn ang="0">
                    <a:pos x="24" y="18"/>
                  </a:cxn>
                  <a:cxn ang="0">
                    <a:pos x="34" y="24"/>
                  </a:cxn>
                  <a:cxn ang="0">
                    <a:pos x="44" y="32"/>
                  </a:cxn>
                  <a:cxn ang="0">
                    <a:pos x="42" y="36"/>
                  </a:cxn>
                  <a:cxn ang="0">
                    <a:pos x="30" y="28"/>
                  </a:cxn>
                  <a:cxn ang="0">
                    <a:pos x="20" y="20"/>
                  </a:cxn>
                  <a:cxn ang="0">
                    <a:pos x="10" y="12"/>
                  </a:cxn>
                  <a:cxn ang="0">
                    <a:pos x="2" y="8"/>
                  </a:cxn>
                  <a:cxn ang="0">
                    <a:pos x="0" y="0"/>
                  </a:cxn>
                </a:cxnLst>
                <a:rect l="0" t="0" r="r" b="b"/>
                <a:pathLst>
                  <a:path w="44" h="36">
                    <a:moveTo>
                      <a:pt x="0" y="0"/>
                    </a:moveTo>
                    <a:lnTo>
                      <a:pt x="14" y="6"/>
                    </a:lnTo>
                    <a:lnTo>
                      <a:pt x="24" y="18"/>
                    </a:lnTo>
                    <a:lnTo>
                      <a:pt x="34" y="24"/>
                    </a:lnTo>
                    <a:lnTo>
                      <a:pt x="44" y="32"/>
                    </a:lnTo>
                    <a:lnTo>
                      <a:pt x="42" y="36"/>
                    </a:lnTo>
                    <a:lnTo>
                      <a:pt x="30" y="28"/>
                    </a:lnTo>
                    <a:lnTo>
                      <a:pt x="20" y="20"/>
                    </a:lnTo>
                    <a:lnTo>
                      <a:pt x="10" y="12"/>
                    </a:lnTo>
                    <a:lnTo>
                      <a:pt x="2"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197" name="Group 196"/>
              <p:cNvGrpSpPr/>
              <p:nvPr/>
            </p:nvGrpSpPr>
            <p:grpSpPr>
              <a:xfrm>
                <a:off x="9061802" y="4502559"/>
                <a:ext cx="1176200" cy="1089617"/>
                <a:chOff x="6942765" y="3216091"/>
                <a:chExt cx="961469" cy="776924"/>
              </a:xfrm>
              <a:grpFill/>
              <a:effectLst/>
            </p:grpSpPr>
            <p:sp>
              <p:nvSpPr>
                <p:cNvPr id="198" name="Freeform 270"/>
                <p:cNvSpPr>
                  <a:spLocks/>
                </p:cNvSpPr>
                <p:nvPr/>
              </p:nvSpPr>
              <p:spPr bwMode="auto">
                <a:xfrm>
                  <a:off x="7693912" y="3913401"/>
                  <a:ext cx="87133" cy="79614"/>
                </a:xfrm>
                <a:custGeom>
                  <a:avLst/>
                  <a:gdLst/>
                  <a:ahLst/>
                  <a:cxnLst>
                    <a:cxn ang="0">
                      <a:pos x="2" y="0"/>
                    </a:cxn>
                    <a:cxn ang="0">
                      <a:pos x="12" y="6"/>
                    </a:cxn>
                    <a:cxn ang="0">
                      <a:pos x="26" y="12"/>
                    </a:cxn>
                    <a:cxn ang="0">
                      <a:pos x="40" y="10"/>
                    </a:cxn>
                    <a:cxn ang="0">
                      <a:pos x="52" y="8"/>
                    </a:cxn>
                    <a:cxn ang="0">
                      <a:pos x="58" y="10"/>
                    </a:cxn>
                    <a:cxn ang="0">
                      <a:pos x="58" y="26"/>
                    </a:cxn>
                    <a:cxn ang="0">
                      <a:pos x="54" y="34"/>
                    </a:cxn>
                    <a:cxn ang="0">
                      <a:pos x="52" y="42"/>
                    </a:cxn>
                    <a:cxn ang="0">
                      <a:pos x="48" y="46"/>
                    </a:cxn>
                    <a:cxn ang="0">
                      <a:pos x="42" y="46"/>
                    </a:cxn>
                    <a:cxn ang="0">
                      <a:pos x="40" y="50"/>
                    </a:cxn>
                    <a:cxn ang="0">
                      <a:pos x="32" y="58"/>
                    </a:cxn>
                    <a:cxn ang="0">
                      <a:pos x="24" y="56"/>
                    </a:cxn>
                    <a:cxn ang="0">
                      <a:pos x="16" y="48"/>
                    </a:cxn>
                    <a:cxn ang="0">
                      <a:pos x="10" y="40"/>
                    </a:cxn>
                    <a:cxn ang="0">
                      <a:pos x="12" y="26"/>
                    </a:cxn>
                    <a:cxn ang="0">
                      <a:pos x="8" y="18"/>
                    </a:cxn>
                    <a:cxn ang="0">
                      <a:pos x="0" y="12"/>
                    </a:cxn>
                    <a:cxn ang="0">
                      <a:pos x="2" y="0"/>
                    </a:cxn>
                  </a:cxnLst>
                  <a:rect l="0" t="0" r="r" b="b"/>
                  <a:pathLst>
                    <a:path w="58" h="58">
                      <a:moveTo>
                        <a:pt x="2" y="0"/>
                      </a:moveTo>
                      <a:lnTo>
                        <a:pt x="12" y="6"/>
                      </a:lnTo>
                      <a:lnTo>
                        <a:pt x="26" y="12"/>
                      </a:lnTo>
                      <a:lnTo>
                        <a:pt x="40" y="10"/>
                      </a:lnTo>
                      <a:lnTo>
                        <a:pt x="52" y="8"/>
                      </a:lnTo>
                      <a:lnTo>
                        <a:pt x="58" y="10"/>
                      </a:lnTo>
                      <a:lnTo>
                        <a:pt x="58" y="26"/>
                      </a:lnTo>
                      <a:lnTo>
                        <a:pt x="54" y="34"/>
                      </a:lnTo>
                      <a:lnTo>
                        <a:pt x="52" y="42"/>
                      </a:lnTo>
                      <a:lnTo>
                        <a:pt x="48" y="46"/>
                      </a:lnTo>
                      <a:lnTo>
                        <a:pt x="42" y="46"/>
                      </a:lnTo>
                      <a:lnTo>
                        <a:pt x="40" y="50"/>
                      </a:lnTo>
                      <a:lnTo>
                        <a:pt x="32" y="58"/>
                      </a:lnTo>
                      <a:lnTo>
                        <a:pt x="24" y="56"/>
                      </a:lnTo>
                      <a:lnTo>
                        <a:pt x="16" y="48"/>
                      </a:lnTo>
                      <a:lnTo>
                        <a:pt x="10" y="40"/>
                      </a:lnTo>
                      <a:lnTo>
                        <a:pt x="12" y="26"/>
                      </a:lnTo>
                      <a:lnTo>
                        <a:pt x="8" y="18"/>
                      </a:lnTo>
                      <a:lnTo>
                        <a:pt x="0" y="12"/>
                      </a:lnTo>
                      <a:lnTo>
                        <a:pt x="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199" name="Freeform 271"/>
                <p:cNvSpPr>
                  <a:spLocks/>
                </p:cNvSpPr>
                <p:nvPr/>
              </p:nvSpPr>
              <p:spPr bwMode="auto">
                <a:xfrm>
                  <a:off x="6942765" y="3216091"/>
                  <a:ext cx="961469" cy="653386"/>
                </a:xfrm>
                <a:custGeom>
                  <a:avLst/>
                  <a:gdLst/>
                  <a:ahLst/>
                  <a:cxnLst>
                    <a:cxn ang="0">
                      <a:pos x="308" y="18"/>
                    </a:cxn>
                    <a:cxn ang="0">
                      <a:pos x="308" y="4"/>
                    </a:cxn>
                    <a:cxn ang="0">
                      <a:pos x="340" y="18"/>
                    </a:cxn>
                    <a:cxn ang="0">
                      <a:pos x="362" y="22"/>
                    </a:cxn>
                    <a:cxn ang="0">
                      <a:pos x="372" y="30"/>
                    </a:cxn>
                    <a:cxn ang="0">
                      <a:pos x="352" y="54"/>
                    </a:cxn>
                    <a:cxn ang="0">
                      <a:pos x="372" y="78"/>
                    </a:cxn>
                    <a:cxn ang="0">
                      <a:pos x="416" y="102"/>
                    </a:cxn>
                    <a:cxn ang="0">
                      <a:pos x="450" y="84"/>
                    </a:cxn>
                    <a:cxn ang="0">
                      <a:pos x="456" y="22"/>
                    </a:cxn>
                    <a:cxn ang="0">
                      <a:pos x="470" y="6"/>
                    </a:cxn>
                    <a:cxn ang="0">
                      <a:pos x="484" y="54"/>
                    </a:cxn>
                    <a:cxn ang="0">
                      <a:pos x="510" y="72"/>
                    </a:cxn>
                    <a:cxn ang="0">
                      <a:pos x="522" y="102"/>
                    </a:cxn>
                    <a:cxn ang="0">
                      <a:pos x="532" y="134"/>
                    </a:cxn>
                    <a:cxn ang="0">
                      <a:pos x="568" y="162"/>
                    </a:cxn>
                    <a:cxn ang="0">
                      <a:pos x="582" y="188"/>
                    </a:cxn>
                    <a:cxn ang="0">
                      <a:pos x="612" y="214"/>
                    </a:cxn>
                    <a:cxn ang="0">
                      <a:pos x="634" y="254"/>
                    </a:cxn>
                    <a:cxn ang="0">
                      <a:pos x="640" y="300"/>
                    </a:cxn>
                    <a:cxn ang="0">
                      <a:pos x="624" y="358"/>
                    </a:cxn>
                    <a:cxn ang="0">
                      <a:pos x="596" y="402"/>
                    </a:cxn>
                    <a:cxn ang="0">
                      <a:pos x="582" y="450"/>
                    </a:cxn>
                    <a:cxn ang="0">
                      <a:pos x="550" y="452"/>
                    </a:cxn>
                    <a:cxn ang="0">
                      <a:pos x="532" y="474"/>
                    </a:cxn>
                    <a:cxn ang="0">
                      <a:pos x="516" y="468"/>
                    </a:cxn>
                    <a:cxn ang="0">
                      <a:pos x="500" y="460"/>
                    </a:cxn>
                    <a:cxn ang="0">
                      <a:pos x="462" y="464"/>
                    </a:cxn>
                    <a:cxn ang="0">
                      <a:pos x="430" y="452"/>
                    </a:cxn>
                    <a:cxn ang="0">
                      <a:pos x="418" y="424"/>
                    </a:cxn>
                    <a:cxn ang="0">
                      <a:pos x="400" y="408"/>
                    </a:cxn>
                    <a:cxn ang="0">
                      <a:pos x="390" y="402"/>
                    </a:cxn>
                    <a:cxn ang="0">
                      <a:pos x="392" y="382"/>
                    </a:cxn>
                    <a:cxn ang="0">
                      <a:pos x="382" y="376"/>
                    </a:cxn>
                    <a:cxn ang="0">
                      <a:pos x="360" y="402"/>
                    </a:cxn>
                    <a:cxn ang="0">
                      <a:pos x="340" y="372"/>
                    </a:cxn>
                    <a:cxn ang="0">
                      <a:pos x="298" y="350"/>
                    </a:cxn>
                    <a:cxn ang="0">
                      <a:pos x="228" y="356"/>
                    </a:cxn>
                    <a:cxn ang="0">
                      <a:pos x="172" y="372"/>
                    </a:cxn>
                    <a:cxn ang="0">
                      <a:pos x="108" y="386"/>
                    </a:cxn>
                    <a:cxn ang="0">
                      <a:pos x="80" y="406"/>
                    </a:cxn>
                    <a:cxn ang="0">
                      <a:pos x="30" y="394"/>
                    </a:cxn>
                    <a:cxn ang="0">
                      <a:pos x="40" y="356"/>
                    </a:cxn>
                    <a:cxn ang="0">
                      <a:pos x="30" y="310"/>
                    </a:cxn>
                    <a:cxn ang="0">
                      <a:pos x="4" y="254"/>
                    </a:cxn>
                    <a:cxn ang="0">
                      <a:pos x="10" y="254"/>
                    </a:cxn>
                    <a:cxn ang="0">
                      <a:pos x="12" y="238"/>
                    </a:cxn>
                    <a:cxn ang="0">
                      <a:pos x="12" y="188"/>
                    </a:cxn>
                    <a:cxn ang="0">
                      <a:pos x="24" y="178"/>
                    </a:cxn>
                    <a:cxn ang="0">
                      <a:pos x="62" y="158"/>
                    </a:cxn>
                    <a:cxn ang="0">
                      <a:pos x="122" y="144"/>
                    </a:cxn>
                    <a:cxn ang="0">
                      <a:pos x="146" y="98"/>
                    </a:cxn>
                    <a:cxn ang="0">
                      <a:pos x="164" y="102"/>
                    </a:cxn>
                    <a:cxn ang="0">
                      <a:pos x="176" y="88"/>
                    </a:cxn>
                    <a:cxn ang="0">
                      <a:pos x="192" y="66"/>
                    </a:cxn>
                    <a:cxn ang="0">
                      <a:pos x="220" y="48"/>
                    </a:cxn>
                    <a:cxn ang="0">
                      <a:pos x="242" y="66"/>
                    </a:cxn>
                    <a:cxn ang="0">
                      <a:pos x="256" y="52"/>
                    </a:cxn>
                    <a:cxn ang="0">
                      <a:pos x="282" y="24"/>
                    </a:cxn>
                  </a:cxnLst>
                  <a:rect l="0" t="0" r="r" b="b"/>
                  <a:pathLst>
                    <a:path w="640" h="476">
                      <a:moveTo>
                        <a:pt x="286" y="20"/>
                      </a:moveTo>
                      <a:lnTo>
                        <a:pt x="296" y="22"/>
                      </a:lnTo>
                      <a:lnTo>
                        <a:pt x="308" y="18"/>
                      </a:lnTo>
                      <a:lnTo>
                        <a:pt x="310" y="12"/>
                      </a:lnTo>
                      <a:lnTo>
                        <a:pt x="302" y="6"/>
                      </a:lnTo>
                      <a:lnTo>
                        <a:pt x="308" y="4"/>
                      </a:lnTo>
                      <a:lnTo>
                        <a:pt x="322" y="10"/>
                      </a:lnTo>
                      <a:lnTo>
                        <a:pt x="330" y="14"/>
                      </a:lnTo>
                      <a:lnTo>
                        <a:pt x="340" y="18"/>
                      </a:lnTo>
                      <a:lnTo>
                        <a:pt x="348" y="20"/>
                      </a:lnTo>
                      <a:lnTo>
                        <a:pt x="354" y="22"/>
                      </a:lnTo>
                      <a:lnTo>
                        <a:pt x="362" y="22"/>
                      </a:lnTo>
                      <a:lnTo>
                        <a:pt x="372" y="18"/>
                      </a:lnTo>
                      <a:lnTo>
                        <a:pt x="380" y="22"/>
                      </a:lnTo>
                      <a:lnTo>
                        <a:pt x="372" y="30"/>
                      </a:lnTo>
                      <a:lnTo>
                        <a:pt x="366" y="40"/>
                      </a:lnTo>
                      <a:lnTo>
                        <a:pt x="360" y="48"/>
                      </a:lnTo>
                      <a:lnTo>
                        <a:pt x="352" y="54"/>
                      </a:lnTo>
                      <a:lnTo>
                        <a:pt x="352" y="62"/>
                      </a:lnTo>
                      <a:lnTo>
                        <a:pt x="358" y="68"/>
                      </a:lnTo>
                      <a:lnTo>
                        <a:pt x="372" y="78"/>
                      </a:lnTo>
                      <a:lnTo>
                        <a:pt x="388" y="84"/>
                      </a:lnTo>
                      <a:lnTo>
                        <a:pt x="404" y="96"/>
                      </a:lnTo>
                      <a:lnTo>
                        <a:pt x="416" y="102"/>
                      </a:lnTo>
                      <a:lnTo>
                        <a:pt x="432" y="112"/>
                      </a:lnTo>
                      <a:lnTo>
                        <a:pt x="442" y="100"/>
                      </a:lnTo>
                      <a:lnTo>
                        <a:pt x="450" y="84"/>
                      </a:lnTo>
                      <a:lnTo>
                        <a:pt x="452" y="66"/>
                      </a:lnTo>
                      <a:lnTo>
                        <a:pt x="450" y="40"/>
                      </a:lnTo>
                      <a:lnTo>
                        <a:pt x="456" y="22"/>
                      </a:lnTo>
                      <a:lnTo>
                        <a:pt x="460" y="10"/>
                      </a:lnTo>
                      <a:lnTo>
                        <a:pt x="464" y="0"/>
                      </a:lnTo>
                      <a:lnTo>
                        <a:pt x="470" y="6"/>
                      </a:lnTo>
                      <a:lnTo>
                        <a:pt x="478" y="20"/>
                      </a:lnTo>
                      <a:lnTo>
                        <a:pt x="482" y="32"/>
                      </a:lnTo>
                      <a:lnTo>
                        <a:pt x="484" y="54"/>
                      </a:lnTo>
                      <a:lnTo>
                        <a:pt x="494" y="58"/>
                      </a:lnTo>
                      <a:lnTo>
                        <a:pt x="506" y="62"/>
                      </a:lnTo>
                      <a:lnTo>
                        <a:pt x="510" y="72"/>
                      </a:lnTo>
                      <a:lnTo>
                        <a:pt x="512" y="82"/>
                      </a:lnTo>
                      <a:lnTo>
                        <a:pt x="512" y="96"/>
                      </a:lnTo>
                      <a:lnTo>
                        <a:pt x="522" y="102"/>
                      </a:lnTo>
                      <a:lnTo>
                        <a:pt x="526" y="112"/>
                      </a:lnTo>
                      <a:lnTo>
                        <a:pt x="526" y="124"/>
                      </a:lnTo>
                      <a:lnTo>
                        <a:pt x="532" y="134"/>
                      </a:lnTo>
                      <a:lnTo>
                        <a:pt x="544" y="138"/>
                      </a:lnTo>
                      <a:lnTo>
                        <a:pt x="558" y="148"/>
                      </a:lnTo>
                      <a:lnTo>
                        <a:pt x="568" y="162"/>
                      </a:lnTo>
                      <a:lnTo>
                        <a:pt x="578" y="172"/>
                      </a:lnTo>
                      <a:lnTo>
                        <a:pt x="578" y="182"/>
                      </a:lnTo>
                      <a:lnTo>
                        <a:pt x="582" y="188"/>
                      </a:lnTo>
                      <a:lnTo>
                        <a:pt x="594" y="188"/>
                      </a:lnTo>
                      <a:lnTo>
                        <a:pt x="598" y="204"/>
                      </a:lnTo>
                      <a:lnTo>
                        <a:pt x="612" y="214"/>
                      </a:lnTo>
                      <a:lnTo>
                        <a:pt x="624" y="228"/>
                      </a:lnTo>
                      <a:lnTo>
                        <a:pt x="630" y="242"/>
                      </a:lnTo>
                      <a:lnTo>
                        <a:pt x="634" y="254"/>
                      </a:lnTo>
                      <a:lnTo>
                        <a:pt x="636" y="270"/>
                      </a:lnTo>
                      <a:lnTo>
                        <a:pt x="638" y="282"/>
                      </a:lnTo>
                      <a:lnTo>
                        <a:pt x="640" y="300"/>
                      </a:lnTo>
                      <a:lnTo>
                        <a:pt x="634" y="322"/>
                      </a:lnTo>
                      <a:lnTo>
                        <a:pt x="632" y="340"/>
                      </a:lnTo>
                      <a:lnTo>
                        <a:pt x="624" y="358"/>
                      </a:lnTo>
                      <a:lnTo>
                        <a:pt x="612" y="368"/>
                      </a:lnTo>
                      <a:lnTo>
                        <a:pt x="606" y="380"/>
                      </a:lnTo>
                      <a:lnTo>
                        <a:pt x="596" y="402"/>
                      </a:lnTo>
                      <a:lnTo>
                        <a:pt x="590" y="418"/>
                      </a:lnTo>
                      <a:lnTo>
                        <a:pt x="582" y="432"/>
                      </a:lnTo>
                      <a:lnTo>
                        <a:pt x="582" y="450"/>
                      </a:lnTo>
                      <a:lnTo>
                        <a:pt x="576" y="454"/>
                      </a:lnTo>
                      <a:lnTo>
                        <a:pt x="566" y="454"/>
                      </a:lnTo>
                      <a:lnTo>
                        <a:pt x="550" y="452"/>
                      </a:lnTo>
                      <a:lnTo>
                        <a:pt x="546" y="464"/>
                      </a:lnTo>
                      <a:lnTo>
                        <a:pt x="534" y="472"/>
                      </a:lnTo>
                      <a:lnTo>
                        <a:pt x="532" y="474"/>
                      </a:lnTo>
                      <a:lnTo>
                        <a:pt x="526" y="476"/>
                      </a:lnTo>
                      <a:lnTo>
                        <a:pt x="520" y="472"/>
                      </a:lnTo>
                      <a:lnTo>
                        <a:pt x="516" y="468"/>
                      </a:lnTo>
                      <a:lnTo>
                        <a:pt x="510" y="462"/>
                      </a:lnTo>
                      <a:lnTo>
                        <a:pt x="506" y="458"/>
                      </a:lnTo>
                      <a:lnTo>
                        <a:pt x="500" y="460"/>
                      </a:lnTo>
                      <a:lnTo>
                        <a:pt x="486" y="474"/>
                      </a:lnTo>
                      <a:lnTo>
                        <a:pt x="474" y="470"/>
                      </a:lnTo>
                      <a:lnTo>
                        <a:pt x="462" y="464"/>
                      </a:lnTo>
                      <a:lnTo>
                        <a:pt x="450" y="464"/>
                      </a:lnTo>
                      <a:lnTo>
                        <a:pt x="438" y="462"/>
                      </a:lnTo>
                      <a:lnTo>
                        <a:pt x="430" y="452"/>
                      </a:lnTo>
                      <a:lnTo>
                        <a:pt x="424" y="444"/>
                      </a:lnTo>
                      <a:lnTo>
                        <a:pt x="426" y="434"/>
                      </a:lnTo>
                      <a:lnTo>
                        <a:pt x="418" y="424"/>
                      </a:lnTo>
                      <a:lnTo>
                        <a:pt x="410" y="416"/>
                      </a:lnTo>
                      <a:lnTo>
                        <a:pt x="402" y="416"/>
                      </a:lnTo>
                      <a:lnTo>
                        <a:pt x="400" y="408"/>
                      </a:lnTo>
                      <a:lnTo>
                        <a:pt x="406" y="398"/>
                      </a:lnTo>
                      <a:lnTo>
                        <a:pt x="398" y="394"/>
                      </a:lnTo>
                      <a:lnTo>
                        <a:pt x="390" y="402"/>
                      </a:lnTo>
                      <a:lnTo>
                        <a:pt x="380" y="408"/>
                      </a:lnTo>
                      <a:lnTo>
                        <a:pt x="386" y="388"/>
                      </a:lnTo>
                      <a:lnTo>
                        <a:pt x="392" y="382"/>
                      </a:lnTo>
                      <a:lnTo>
                        <a:pt x="394" y="376"/>
                      </a:lnTo>
                      <a:lnTo>
                        <a:pt x="390" y="366"/>
                      </a:lnTo>
                      <a:lnTo>
                        <a:pt x="382" y="376"/>
                      </a:lnTo>
                      <a:lnTo>
                        <a:pt x="376" y="386"/>
                      </a:lnTo>
                      <a:lnTo>
                        <a:pt x="366" y="394"/>
                      </a:lnTo>
                      <a:lnTo>
                        <a:pt x="360" y="402"/>
                      </a:lnTo>
                      <a:lnTo>
                        <a:pt x="352" y="398"/>
                      </a:lnTo>
                      <a:lnTo>
                        <a:pt x="350" y="386"/>
                      </a:lnTo>
                      <a:lnTo>
                        <a:pt x="340" y="372"/>
                      </a:lnTo>
                      <a:lnTo>
                        <a:pt x="334" y="364"/>
                      </a:lnTo>
                      <a:lnTo>
                        <a:pt x="328" y="358"/>
                      </a:lnTo>
                      <a:lnTo>
                        <a:pt x="298" y="350"/>
                      </a:lnTo>
                      <a:lnTo>
                        <a:pt x="258" y="344"/>
                      </a:lnTo>
                      <a:lnTo>
                        <a:pt x="246" y="348"/>
                      </a:lnTo>
                      <a:lnTo>
                        <a:pt x="228" y="356"/>
                      </a:lnTo>
                      <a:lnTo>
                        <a:pt x="200" y="358"/>
                      </a:lnTo>
                      <a:lnTo>
                        <a:pt x="184" y="368"/>
                      </a:lnTo>
                      <a:lnTo>
                        <a:pt x="172" y="372"/>
                      </a:lnTo>
                      <a:lnTo>
                        <a:pt x="170" y="380"/>
                      </a:lnTo>
                      <a:lnTo>
                        <a:pt x="164" y="386"/>
                      </a:lnTo>
                      <a:lnTo>
                        <a:pt x="108" y="386"/>
                      </a:lnTo>
                      <a:lnTo>
                        <a:pt x="100" y="394"/>
                      </a:lnTo>
                      <a:lnTo>
                        <a:pt x="90" y="394"/>
                      </a:lnTo>
                      <a:lnTo>
                        <a:pt x="80" y="406"/>
                      </a:lnTo>
                      <a:lnTo>
                        <a:pt x="54" y="408"/>
                      </a:lnTo>
                      <a:lnTo>
                        <a:pt x="42" y="400"/>
                      </a:lnTo>
                      <a:lnTo>
                        <a:pt x="30" y="394"/>
                      </a:lnTo>
                      <a:lnTo>
                        <a:pt x="28" y="384"/>
                      </a:lnTo>
                      <a:lnTo>
                        <a:pt x="40" y="378"/>
                      </a:lnTo>
                      <a:lnTo>
                        <a:pt x="40" y="356"/>
                      </a:lnTo>
                      <a:lnTo>
                        <a:pt x="40" y="342"/>
                      </a:lnTo>
                      <a:lnTo>
                        <a:pt x="30" y="328"/>
                      </a:lnTo>
                      <a:lnTo>
                        <a:pt x="30" y="310"/>
                      </a:lnTo>
                      <a:lnTo>
                        <a:pt x="18" y="280"/>
                      </a:lnTo>
                      <a:lnTo>
                        <a:pt x="10" y="264"/>
                      </a:lnTo>
                      <a:lnTo>
                        <a:pt x="4" y="254"/>
                      </a:lnTo>
                      <a:lnTo>
                        <a:pt x="0" y="246"/>
                      </a:lnTo>
                      <a:lnTo>
                        <a:pt x="6" y="248"/>
                      </a:lnTo>
                      <a:lnTo>
                        <a:pt x="10" y="254"/>
                      </a:lnTo>
                      <a:lnTo>
                        <a:pt x="18" y="254"/>
                      </a:lnTo>
                      <a:lnTo>
                        <a:pt x="20" y="244"/>
                      </a:lnTo>
                      <a:lnTo>
                        <a:pt x="12" y="238"/>
                      </a:lnTo>
                      <a:lnTo>
                        <a:pt x="6" y="218"/>
                      </a:lnTo>
                      <a:lnTo>
                        <a:pt x="6" y="204"/>
                      </a:lnTo>
                      <a:lnTo>
                        <a:pt x="12" y="188"/>
                      </a:lnTo>
                      <a:lnTo>
                        <a:pt x="14" y="180"/>
                      </a:lnTo>
                      <a:lnTo>
                        <a:pt x="20" y="186"/>
                      </a:lnTo>
                      <a:lnTo>
                        <a:pt x="24" y="178"/>
                      </a:lnTo>
                      <a:lnTo>
                        <a:pt x="34" y="178"/>
                      </a:lnTo>
                      <a:lnTo>
                        <a:pt x="48" y="162"/>
                      </a:lnTo>
                      <a:lnTo>
                        <a:pt x="62" y="158"/>
                      </a:lnTo>
                      <a:lnTo>
                        <a:pt x="86" y="154"/>
                      </a:lnTo>
                      <a:lnTo>
                        <a:pt x="110" y="146"/>
                      </a:lnTo>
                      <a:lnTo>
                        <a:pt x="122" y="144"/>
                      </a:lnTo>
                      <a:lnTo>
                        <a:pt x="144" y="118"/>
                      </a:lnTo>
                      <a:lnTo>
                        <a:pt x="142" y="106"/>
                      </a:lnTo>
                      <a:lnTo>
                        <a:pt x="146" y="98"/>
                      </a:lnTo>
                      <a:lnTo>
                        <a:pt x="156" y="92"/>
                      </a:lnTo>
                      <a:lnTo>
                        <a:pt x="160" y="98"/>
                      </a:lnTo>
                      <a:lnTo>
                        <a:pt x="164" y="102"/>
                      </a:lnTo>
                      <a:lnTo>
                        <a:pt x="168" y="96"/>
                      </a:lnTo>
                      <a:lnTo>
                        <a:pt x="168" y="84"/>
                      </a:lnTo>
                      <a:lnTo>
                        <a:pt x="176" y="88"/>
                      </a:lnTo>
                      <a:lnTo>
                        <a:pt x="180" y="84"/>
                      </a:lnTo>
                      <a:lnTo>
                        <a:pt x="182" y="72"/>
                      </a:lnTo>
                      <a:lnTo>
                        <a:pt x="192" y="66"/>
                      </a:lnTo>
                      <a:lnTo>
                        <a:pt x="198" y="60"/>
                      </a:lnTo>
                      <a:lnTo>
                        <a:pt x="204" y="60"/>
                      </a:lnTo>
                      <a:lnTo>
                        <a:pt x="220" y="48"/>
                      </a:lnTo>
                      <a:lnTo>
                        <a:pt x="230" y="54"/>
                      </a:lnTo>
                      <a:lnTo>
                        <a:pt x="236" y="60"/>
                      </a:lnTo>
                      <a:lnTo>
                        <a:pt x="242" y="66"/>
                      </a:lnTo>
                      <a:lnTo>
                        <a:pt x="254" y="64"/>
                      </a:lnTo>
                      <a:lnTo>
                        <a:pt x="262" y="62"/>
                      </a:lnTo>
                      <a:lnTo>
                        <a:pt x="256" y="52"/>
                      </a:lnTo>
                      <a:lnTo>
                        <a:pt x="268" y="40"/>
                      </a:lnTo>
                      <a:lnTo>
                        <a:pt x="274" y="28"/>
                      </a:lnTo>
                      <a:lnTo>
                        <a:pt x="282" y="24"/>
                      </a:lnTo>
                      <a:lnTo>
                        <a:pt x="286" y="2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200" name="Freeform 272"/>
              <p:cNvSpPr>
                <a:spLocks/>
              </p:cNvSpPr>
              <p:nvPr/>
            </p:nvSpPr>
            <p:spPr bwMode="auto">
              <a:xfrm>
                <a:off x="9256582" y="3597744"/>
                <a:ext cx="128648" cy="184811"/>
              </a:xfrm>
              <a:custGeom>
                <a:avLst/>
                <a:gdLst/>
                <a:ahLst/>
                <a:cxnLst>
                  <a:cxn ang="0">
                    <a:pos x="4" y="58"/>
                  </a:cxn>
                  <a:cxn ang="0">
                    <a:pos x="14" y="64"/>
                  </a:cxn>
                  <a:cxn ang="0">
                    <a:pos x="16" y="76"/>
                  </a:cxn>
                  <a:cxn ang="0">
                    <a:pos x="24" y="78"/>
                  </a:cxn>
                  <a:cxn ang="0">
                    <a:pos x="30" y="72"/>
                  </a:cxn>
                  <a:cxn ang="0">
                    <a:pos x="38" y="74"/>
                  </a:cxn>
                  <a:cxn ang="0">
                    <a:pos x="40" y="82"/>
                  </a:cxn>
                  <a:cxn ang="0">
                    <a:pos x="48" y="80"/>
                  </a:cxn>
                  <a:cxn ang="0">
                    <a:pos x="52" y="84"/>
                  </a:cxn>
                  <a:cxn ang="0">
                    <a:pos x="62" y="90"/>
                  </a:cxn>
                  <a:cxn ang="0">
                    <a:pos x="66" y="96"/>
                  </a:cxn>
                  <a:cxn ang="0">
                    <a:pos x="70" y="90"/>
                  </a:cxn>
                  <a:cxn ang="0">
                    <a:pos x="62" y="84"/>
                  </a:cxn>
                  <a:cxn ang="0">
                    <a:pos x="62" y="78"/>
                  </a:cxn>
                  <a:cxn ang="0">
                    <a:pos x="58" y="72"/>
                  </a:cxn>
                  <a:cxn ang="0">
                    <a:pos x="50" y="72"/>
                  </a:cxn>
                  <a:cxn ang="0">
                    <a:pos x="46" y="68"/>
                  </a:cxn>
                  <a:cxn ang="0">
                    <a:pos x="40" y="70"/>
                  </a:cxn>
                  <a:cxn ang="0">
                    <a:pos x="32" y="66"/>
                  </a:cxn>
                  <a:cxn ang="0">
                    <a:pos x="28" y="62"/>
                  </a:cxn>
                  <a:cxn ang="0">
                    <a:pos x="26" y="54"/>
                  </a:cxn>
                  <a:cxn ang="0">
                    <a:pos x="28" y="42"/>
                  </a:cxn>
                  <a:cxn ang="0">
                    <a:pos x="34" y="40"/>
                  </a:cxn>
                  <a:cxn ang="0">
                    <a:pos x="40" y="26"/>
                  </a:cxn>
                  <a:cxn ang="0">
                    <a:pos x="38" y="14"/>
                  </a:cxn>
                  <a:cxn ang="0">
                    <a:pos x="38" y="4"/>
                  </a:cxn>
                  <a:cxn ang="0">
                    <a:pos x="28" y="2"/>
                  </a:cxn>
                  <a:cxn ang="0">
                    <a:pos x="12" y="0"/>
                  </a:cxn>
                  <a:cxn ang="0">
                    <a:pos x="10" y="16"/>
                  </a:cxn>
                  <a:cxn ang="0">
                    <a:pos x="10" y="28"/>
                  </a:cxn>
                  <a:cxn ang="0">
                    <a:pos x="12" y="36"/>
                  </a:cxn>
                  <a:cxn ang="0">
                    <a:pos x="0" y="38"/>
                  </a:cxn>
                  <a:cxn ang="0">
                    <a:pos x="2" y="44"/>
                  </a:cxn>
                  <a:cxn ang="0">
                    <a:pos x="4" y="48"/>
                  </a:cxn>
                  <a:cxn ang="0">
                    <a:pos x="4" y="58"/>
                  </a:cxn>
                </a:cxnLst>
                <a:rect l="0" t="0" r="r" b="b"/>
                <a:pathLst>
                  <a:path w="70" h="96">
                    <a:moveTo>
                      <a:pt x="4" y="58"/>
                    </a:moveTo>
                    <a:lnTo>
                      <a:pt x="14" y="64"/>
                    </a:lnTo>
                    <a:lnTo>
                      <a:pt x="16" y="76"/>
                    </a:lnTo>
                    <a:lnTo>
                      <a:pt x="24" y="78"/>
                    </a:lnTo>
                    <a:lnTo>
                      <a:pt x="30" y="72"/>
                    </a:lnTo>
                    <a:lnTo>
                      <a:pt x="38" y="74"/>
                    </a:lnTo>
                    <a:lnTo>
                      <a:pt x="40" y="82"/>
                    </a:lnTo>
                    <a:lnTo>
                      <a:pt x="48" y="80"/>
                    </a:lnTo>
                    <a:lnTo>
                      <a:pt x="52" y="84"/>
                    </a:lnTo>
                    <a:lnTo>
                      <a:pt x="62" y="90"/>
                    </a:lnTo>
                    <a:lnTo>
                      <a:pt x="66" y="96"/>
                    </a:lnTo>
                    <a:lnTo>
                      <a:pt x="70" y="90"/>
                    </a:lnTo>
                    <a:lnTo>
                      <a:pt x="62" y="84"/>
                    </a:lnTo>
                    <a:lnTo>
                      <a:pt x="62" y="78"/>
                    </a:lnTo>
                    <a:lnTo>
                      <a:pt x="58" y="72"/>
                    </a:lnTo>
                    <a:lnTo>
                      <a:pt x="50" y="72"/>
                    </a:lnTo>
                    <a:lnTo>
                      <a:pt x="46" y="68"/>
                    </a:lnTo>
                    <a:lnTo>
                      <a:pt x="40" y="70"/>
                    </a:lnTo>
                    <a:lnTo>
                      <a:pt x="32" y="66"/>
                    </a:lnTo>
                    <a:lnTo>
                      <a:pt x="28" y="62"/>
                    </a:lnTo>
                    <a:lnTo>
                      <a:pt x="26" y="54"/>
                    </a:lnTo>
                    <a:lnTo>
                      <a:pt x="28" y="42"/>
                    </a:lnTo>
                    <a:lnTo>
                      <a:pt x="34" y="40"/>
                    </a:lnTo>
                    <a:lnTo>
                      <a:pt x="40" y="26"/>
                    </a:lnTo>
                    <a:lnTo>
                      <a:pt x="38" y="14"/>
                    </a:lnTo>
                    <a:lnTo>
                      <a:pt x="38" y="4"/>
                    </a:lnTo>
                    <a:lnTo>
                      <a:pt x="28" y="2"/>
                    </a:lnTo>
                    <a:lnTo>
                      <a:pt x="12" y="0"/>
                    </a:lnTo>
                    <a:lnTo>
                      <a:pt x="10" y="16"/>
                    </a:lnTo>
                    <a:lnTo>
                      <a:pt x="10" y="28"/>
                    </a:lnTo>
                    <a:lnTo>
                      <a:pt x="12" y="36"/>
                    </a:lnTo>
                    <a:lnTo>
                      <a:pt x="0" y="38"/>
                    </a:lnTo>
                    <a:lnTo>
                      <a:pt x="2" y="44"/>
                    </a:lnTo>
                    <a:lnTo>
                      <a:pt x="4" y="48"/>
                    </a:lnTo>
                    <a:lnTo>
                      <a:pt x="4" y="5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1" name="Freeform 273"/>
              <p:cNvSpPr>
                <a:spLocks/>
              </p:cNvSpPr>
              <p:nvPr/>
            </p:nvSpPr>
            <p:spPr bwMode="auto">
              <a:xfrm>
                <a:off x="9179386" y="3824920"/>
                <a:ext cx="77187" cy="88554"/>
              </a:xfrm>
              <a:custGeom>
                <a:avLst/>
                <a:gdLst/>
                <a:ahLst/>
                <a:cxnLst>
                  <a:cxn ang="0">
                    <a:pos x="0" y="46"/>
                  </a:cxn>
                  <a:cxn ang="0">
                    <a:pos x="8" y="34"/>
                  </a:cxn>
                  <a:cxn ang="0">
                    <a:pos x="20" y="20"/>
                  </a:cxn>
                  <a:cxn ang="0">
                    <a:pos x="32" y="10"/>
                  </a:cxn>
                  <a:cxn ang="0">
                    <a:pos x="36" y="0"/>
                  </a:cxn>
                  <a:cxn ang="0">
                    <a:pos x="38" y="6"/>
                  </a:cxn>
                  <a:cxn ang="0">
                    <a:pos x="42" y="12"/>
                  </a:cxn>
                  <a:cxn ang="0">
                    <a:pos x="32" y="16"/>
                  </a:cxn>
                  <a:cxn ang="0">
                    <a:pos x="20" y="30"/>
                  </a:cxn>
                  <a:cxn ang="0">
                    <a:pos x="14" y="38"/>
                  </a:cxn>
                  <a:cxn ang="0">
                    <a:pos x="0" y="46"/>
                  </a:cxn>
                </a:cxnLst>
                <a:rect l="0" t="0" r="r" b="b"/>
                <a:pathLst>
                  <a:path w="42" h="46">
                    <a:moveTo>
                      <a:pt x="0" y="46"/>
                    </a:moveTo>
                    <a:lnTo>
                      <a:pt x="8" y="34"/>
                    </a:lnTo>
                    <a:lnTo>
                      <a:pt x="20" y="20"/>
                    </a:lnTo>
                    <a:lnTo>
                      <a:pt x="32" y="10"/>
                    </a:lnTo>
                    <a:lnTo>
                      <a:pt x="36" y="0"/>
                    </a:lnTo>
                    <a:lnTo>
                      <a:pt x="38" y="6"/>
                    </a:lnTo>
                    <a:lnTo>
                      <a:pt x="42" y="12"/>
                    </a:lnTo>
                    <a:lnTo>
                      <a:pt x="32" y="16"/>
                    </a:lnTo>
                    <a:lnTo>
                      <a:pt x="20" y="30"/>
                    </a:lnTo>
                    <a:lnTo>
                      <a:pt x="14" y="38"/>
                    </a:lnTo>
                    <a:lnTo>
                      <a:pt x="0" y="4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2" name="Freeform 274"/>
              <p:cNvSpPr>
                <a:spLocks/>
              </p:cNvSpPr>
              <p:nvPr/>
            </p:nvSpPr>
            <p:spPr bwMode="auto">
              <a:xfrm>
                <a:off x="9315380" y="3871124"/>
                <a:ext cx="135999" cy="115508"/>
              </a:xfrm>
              <a:custGeom>
                <a:avLst/>
                <a:gdLst/>
                <a:ahLst/>
                <a:cxnLst>
                  <a:cxn ang="0">
                    <a:pos x="58" y="58"/>
                  </a:cxn>
                  <a:cxn ang="0">
                    <a:pos x="40" y="60"/>
                  </a:cxn>
                  <a:cxn ang="0">
                    <a:pos x="34" y="48"/>
                  </a:cxn>
                  <a:cxn ang="0">
                    <a:pos x="34" y="38"/>
                  </a:cxn>
                  <a:cxn ang="0">
                    <a:pos x="40" y="36"/>
                  </a:cxn>
                  <a:cxn ang="0">
                    <a:pos x="32" y="30"/>
                  </a:cxn>
                  <a:cxn ang="0">
                    <a:pos x="24" y="32"/>
                  </a:cxn>
                  <a:cxn ang="0">
                    <a:pos x="18" y="34"/>
                  </a:cxn>
                  <a:cxn ang="0">
                    <a:pos x="12" y="36"/>
                  </a:cxn>
                  <a:cxn ang="0">
                    <a:pos x="8" y="44"/>
                  </a:cxn>
                  <a:cxn ang="0">
                    <a:pos x="4" y="50"/>
                  </a:cxn>
                  <a:cxn ang="0">
                    <a:pos x="0" y="38"/>
                  </a:cxn>
                  <a:cxn ang="0">
                    <a:pos x="4" y="28"/>
                  </a:cxn>
                  <a:cxn ang="0">
                    <a:pos x="14" y="24"/>
                  </a:cxn>
                  <a:cxn ang="0">
                    <a:pos x="22" y="20"/>
                  </a:cxn>
                  <a:cxn ang="0">
                    <a:pos x="26" y="14"/>
                  </a:cxn>
                  <a:cxn ang="0">
                    <a:pos x="32" y="22"/>
                  </a:cxn>
                  <a:cxn ang="0">
                    <a:pos x="36" y="24"/>
                  </a:cxn>
                  <a:cxn ang="0">
                    <a:pos x="42" y="18"/>
                  </a:cxn>
                  <a:cxn ang="0">
                    <a:pos x="50" y="8"/>
                  </a:cxn>
                  <a:cxn ang="0">
                    <a:pos x="54" y="10"/>
                  </a:cxn>
                  <a:cxn ang="0">
                    <a:pos x="58" y="10"/>
                  </a:cxn>
                  <a:cxn ang="0">
                    <a:pos x="58" y="4"/>
                  </a:cxn>
                  <a:cxn ang="0">
                    <a:pos x="62" y="0"/>
                  </a:cxn>
                  <a:cxn ang="0">
                    <a:pos x="68" y="6"/>
                  </a:cxn>
                  <a:cxn ang="0">
                    <a:pos x="72" y="14"/>
                  </a:cxn>
                  <a:cxn ang="0">
                    <a:pos x="74" y="28"/>
                  </a:cxn>
                  <a:cxn ang="0">
                    <a:pos x="74" y="42"/>
                  </a:cxn>
                  <a:cxn ang="0">
                    <a:pos x="66" y="44"/>
                  </a:cxn>
                  <a:cxn ang="0">
                    <a:pos x="64" y="36"/>
                  </a:cxn>
                  <a:cxn ang="0">
                    <a:pos x="58" y="42"/>
                  </a:cxn>
                  <a:cxn ang="0">
                    <a:pos x="54" y="46"/>
                  </a:cxn>
                  <a:cxn ang="0">
                    <a:pos x="58" y="58"/>
                  </a:cxn>
                </a:cxnLst>
                <a:rect l="0" t="0" r="r" b="b"/>
                <a:pathLst>
                  <a:path w="74" h="60">
                    <a:moveTo>
                      <a:pt x="58" y="58"/>
                    </a:moveTo>
                    <a:lnTo>
                      <a:pt x="40" y="60"/>
                    </a:lnTo>
                    <a:lnTo>
                      <a:pt x="34" y="48"/>
                    </a:lnTo>
                    <a:lnTo>
                      <a:pt x="34" y="38"/>
                    </a:lnTo>
                    <a:lnTo>
                      <a:pt x="40" y="36"/>
                    </a:lnTo>
                    <a:lnTo>
                      <a:pt x="32" y="30"/>
                    </a:lnTo>
                    <a:lnTo>
                      <a:pt x="24" y="32"/>
                    </a:lnTo>
                    <a:lnTo>
                      <a:pt x="18" y="34"/>
                    </a:lnTo>
                    <a:lnTo>
                      <a:pt x="12" y="36"/>
                    </a:lnTo>
                    <a:lnTo>
                      <a:pt x="8" y="44"/>
                    </a:lnTo>
                    <a:lnTo>
                      <a:pt x="4" y="50"/>
                    </a:lnTo>
                    <a:lnTo>
                      <a:pt x="0" y="38"/>
                    </a:lnTo>
                    <a:lnTo>
                      <a:pt x="4" y="28"/>
                    </a:lnTo>
                    <a:lnTo>
                      <a:pt x="14" y="24"/>
                    </a:lnTo>
                    <a:lnTo>
                      <a:pt x="22" y="20"/>
                    </a:lnTo>
                    <a:lnTo>
                      <a:pt x="26" y="14"/>
                    </a:lnTo>
                    <a:lnTo>
                      <a:pt x="32" y="22"/>
                    </a:lnTo>
                    <a:lnTo>
                      <a:pt x="36" y="24"/>
                    </a:lnTo>
                    <a:lnTo>
                      <a:pt x="42" y="18"/>
                    </a:lnTo>
                    <a:lnTo>
                      <a:pt x="50" y="8"/>
                    </a:lnTo>
                    <a:lnTo>
                      <a:pt x="54" y="10"/>
                    </a:lnTo>
                    <a:lnTo>
                      <a:pt x="58" y="10"/>
                    </a:lnTo>
                    <a:lnTo>
                      <a:pt x="58" y="4"/>
                    </a:lnTo>
                    <a:lnTo>
                      <a:pt x="62" y="0"/>
                    </a:lnTo>
                    <a:lnTo>
                      <a:pt x="68" y="6"/>
                    </a:lnTo>
                    <a:lnTo>
                      <a:pt x="72" y="14"/>
                    </a:lnTo>
                    <a:lnTo>
                      <a:pt x="74" y="28"/>
                    </a:lnTo>
                    <a:lnTo>
                      <a:pt x="74" y="42"/>
                    </a:lnTo>
                    <a:lnTo>
                      <a:pt x="66" y="44"/>
                    </a:lnTo>
                    <a:lnTo>
                      <a:pt x="64" y="36"/>
                    </a:lnTo>
                    <a:lnTo>
                      <a:pt x="58" y="42"/>
                    </a:lnTo>
                    <a:lnTo>
                      <a:pt x="54" y="46"/>
                    </a:lnTo>
                    <a:lnTo>
                      <a:pt x="58" y="5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3" name="Freeform 275"/>
              <p:cNvSpPr>
                <a:spLocks/>
              </p:cNvSpPr>
              <p:nvPr/>
            </p:nvSpPr>
            <p:spPr bwMode="auto">
              <a:xfrm>
                <a:off x="9388918" y="3782554"/>
                <a:ext cx="33079" cy="42352"/>
              </a:xfrm>
              <a:custGeom>
                <a:avLst/>
                <a:gdLst/>
                <a:ahLst/>
                <a:cxnLst>
                  <a:cxn ang="0">
                    <a:pos x="0" y="4"/>
                  </a:cxn>
                  <a:cxn ang="0">
                    <a:pos x="12" y="0"/>
                  </a:cxn>
                  <a:cxn ang="0">
                    <a:pos x="18" y="2"/>
                  </a:cxn>
                  <a:cxn ang="0">
                    <a:pos x="18" y="16"/>
                  </a:cxn>
                  <a:cxn ang="0">
                    <a:pos x="18" y="22"/>
                  </a:cxn>
                  <a:cxn ang="0">
                    <a:pos x="10" y="18"/>
                  </a:cxn>
                  <a:cxn ang="0">
                    <a:pos x="4" y="12"/>
                  </a:cxn>
                  <a:cxn ang="0">
                    <a:pos x="0" y="4"/>
                  </a:cxn>
                </a:cxnLst>
                <a:rect l="0" t="0" r="r" b="b"/>
                <a:pathLst>
                  <a:path w="18" h="22">
                    <a:moveTo>
                      <a:pt x="0" y="4"/>
                    </a:moveTo>
                    <a:lnTo>
                      <a:pt x="12" y="0"/>
                    </a:lnTo>
                    <a:lnTo>
                      <a:pt x="18" y="2"/>
                    </a:lnTo>
                    <a:lnTo>
                      <a:pt x="18" y="16"/>
                    </a:lnTo>
                    <a:lnTo>
                      <a:pt x="18" y="22"/>
                    </a:lnTo>
                    <a:lnTo>
                      <a:pt x="10" y="18"/>
                    </a:lnTo>
                    <a:lnTo>
                      <a:pt x="4" y="12"/>
                    </a:lnTo>
                    <a:lnTo>
                      <a:pt x="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4" name="Freeform 276"/>
              <p:cNvSpPr>
                <a:spLocks/>
              </p:cNvSpPr>
              <p:nvPr/>
            </p:nvSpPr>
            <p:spPr bwMode="auto">
              <a:xfrm>
                <a:off x="9271276" y="3751758"/>
                <a:ext cx="36756" cy="46203"/>
              </a:xfrm>
              <a:custGeom>
                <a:avLst/>
                <a:gdLst/>
                <a:ahLst/>
                <a:cxnLst>
                  <a:cxn ang="0">
                    <a:pos x="0" y="0"/>
                  </a:cxn>
                  <a:cxn ang="0">
                    <a:pos x="10" y="2"/>
                  </a:cxn>
                  <a:cxn ang="0">
                    <a:pos x="20" y="10"/>
                  </a:cxn>
                  <a:cxn ang="0">
                    <a:pos x="18" y="22"/>
                  </a:cxn>
                  <a:cxn ang="0">
                    <a:pos x="12" y="24"/>
                  </a:cxn>
                  <a:cxn ang="0">
                    <a:pos x="6" y="10"/>
                  </a:cxn>
                  <a:cxn ang="0">
                    <a:pos x="2" y="6"/>
                  </a:cxn>
                  <a:cxn ang="0">
                    <a:pos x="0" y="0"/>
                  </a:cxn>
                </a:cxnLst>
                <a:rect l="0" t="0" r="r" b="b"/>
                <a:pathLst>
                  <a:path w="20" h="24">
                    <a:moveTo>
                      <a:pt x="0" y="0"/>
                    </a:moveTo>
                    <a:lnTo>
                      <a:pt x="10" y="2"/>
                    </a:lnTo>
                    <a:lnTo>
                      <a:pt x="20" y="10"/>
                    </a:lnTo>
                    <a:lnTo>
                      <a:pt x="18" y="22"/>
                    </a:lnTo>
                    <a:lnTo>
                      <a:pt x="12" y="24"/>
                    </a:lnTo>
                    <a:lnTo>
                      <a:pt x="6" y="10"/>
                    </a:lnTo>
                    <a:lnTo>
                      <a:pt x="2" y="6"/>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5" name="Freeform 277"/>
              <p:cNvSpPr>
                <a:spLocks/>
              </p:cNvSpPr>
              <p:nvPr/>
            </p:nvSpPr>
            <p:spPr bwMode="auto">
              <a:xfrm>
                <a:off x="9319058" y="3809504"/>
                <a:ext cx="40431" cy="38501"/>
              </a:xfrm>
              <a:custGeom>
                <a:avLst/>
                <a:gdLst/>
                <a:ahLst/>
                <a:cxnLst>
                  <a:cxn ang="0">
                    <a:pos x="0" y="0"/>
                  </a:cxn>
                  <a:cxn ang="0">
                    <a:pos x="0" y="10"/>
                  </a:cxn>
                  <a:cxn ang="0">
                    <a:pos x="0" y="20"/>
                  </a:cxn>
                  <a:cxn ang="0">
                    <a:pos x="6" y="16"/>
                  </a:cxn>
                  <a:cxn ang="0">
                    <a:pos x="18" y="8"/>
                  </a:cxn>
                  <a:cxn ang="0">
                    <a:pos x="22" y="2"/>
                  </a:cxn>
                  <a:cxn ang="0">
                    <a:pos x="14" y="0"/>
                  </a:cxn>
                  <a:cxn ang="0">
                    <a:pos x="8" y="2"/>
                  </a:cxn>
                  <a:cxn ang="0">
                    <a:pos x="0" y="0"/>
                  </a:cxn>
                </a:cxnLst>
                <a:rect l="0" t="0" r="r" b="b"/>
                <a:pathLst>
                  <a:path w="22" h="20">
                    <a:moveTo>
                      <a:pt x="0" y="0"/>
                    </a:moveTo>
                    <a:lnTo>
                      <a:pt x="0" y="10"/>
                    </a:lnTo>
                    <a:lnTo>
                      <a:pt x="0" y="20"/>
                    </a:lnTo>
                    <a:lnTo>
                      <a:pt x="6" y="16"/>
                    </a:lnTo>
                    <a:lnTo>
                      <a:pt x="18" y="8"/>
                    </a:lnTo>
                    <a:lnTo>
                      <a:pt x="22" y="2"/>
                    </a:lnTo>
                    <a:lnTo>
                      <a:pt x="14" y="0"/>
                    </a:lnTo>
                    <a:lnTo>
                      <a:pt x="8" y="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6" name="Freeform 278"/>
              <p:cNvSpPr>
                <a:spLocks/>
              </p:cNvSpPr>
              <p:nvPr/>
            </p:nvSpPr>
            <p:spPr bwMode="auto">
              <a:xfrm>
                <a:off x="9330106" y="3832628"/>
                <a:ext cx="44107" cy="53905"/>
              </a:xfrm>
              <a:custGeom>
                <a:avLst/>
                <a:gdLst/>
                <a:ahLst/>
                <a:cxnLst>
                  <a:cxn ang="0">
                    <a:pos x="0" y="18"/>
                  </a:cxn>
                  <a:cxn ang="0">
                    <a:pos x="6" y="26"/>
                  </a:cxn>
                  <a:cxn ang="0">
                    <a:pos x="14" y="28"/>
                  </a:cxn>
                  <a:cxn ang="0">
                    <a:pos x="14" y="16"/>
                  </a:cxn>
                  <a:cxn ang="0">
                    <a:pos x="18" y="12"/>
                  </a:cxn>
                  <a:cxn ang="0">
                    <a:pos x="24" y="8"/>
                  </a:cxn>
                  <a:cxn ang="0">
                    <a:pos x="22" y="4"/>
                  </a:cxn>
                  <a:cxn ang="0">
                    <a:pos x="16" y="0"/>
                  </a:cxn>
                  <a:cxn ang="0">
                    <a:pos x="10" y="2"/>
                  </a:cxn>
                  <a:cxn ang="0">
                    <a:pos x="8" y="10"/>
                  </a:cxn>
                  <a:cxn ang="0">
                    <a:pos x="4" y="16"/>
                  </a:cxn>
                  <a:cxn ang="0">
                    <a:pos x="0" y="18"/>
                  </a:cxn>
                </a:cxnLst>
                <a:rect l="0" t="0" r="r" b="b"/>
                <a:pathLst>
                  <a:path w="24" h="28">
                    <a:moveTo>
                      <a:pt x="0" y="18"/>
                    </a:moveTo>
                    <a:lnTo>
                      <a:pt x="6" y="26"/>
                    </a:lnTo>
                    <a:lnTo>
                      <a:pt x="14" y="28"/>
                    </a:lnTo>
                    <a:lnTo>
                      <a:pt x="14" y="16"/>
                    </a:lnTo>
                    <a:lnTo>
                      <a:pt x="18" y="12"/>
                    </a:lnTo>
                    <a:lnTo>
                      <a:pt x="24" y="8"/>
                    </a:lnTo>
                    <a:lnTo>
                      <a:pt x="22" y="4"/>
                    </a:lnTo>
                    <a:lnTo>
                      <a:pt x="16" y="0"/>
                    </a:lnTo>
                    <a:lnTo>
                      <a:pt x="10" y="2"/>
                    </a:lnTo>
                    <a:lnTo>
                      <a:pt x="8" y="10"/>
                    </a:lnTo>
                    <a:lnTo>
                      <a:pt x="4" y="16"/>
                    </a:lnTo>
                    <a:lnTo>
                      <a:pt x="0" y="1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7" name="Freeform 279"/>
              <p:cNvSpPr>
                <a:spLocks/>
              </p:cNvSpPr>
              <p:nvPr/>
            </p:nvSpPr>
            <p:spPr bwMode="auto">
              <a:xfrm>
                <a:off x="9271290" y="3382127"/>
                <a:ext cx="55133" cy="103957"/>
              </a:xfrm>
              <a:custGeom>
                <a:avLst/>
                <a:gdLst/>
                <a:ahLst/>
                <a:cxnLst>
                  <a:cxn ang="0">
                    <a:pos x="30" y="4"/>
                  </a:cxn>
                  <a:cxn ang="0">
                    <a:pos x="26" y="18"/>
                  </a:cxn>
                  <a:cxn ang="0">
                    <a:pos x="22" y="28"/>
                  </a:cxn>
                  <a:cxn ang="0">
                    <a:pos x="20" y="36"/>
                  </a:cxn>
                  <a:cxn ang="0">
                    <a:pos x="16" y="48"/>
                  </a:cxn>
                  <a:cxn ang="0">
                    <a:pos x="10" y="54"/>
                  </a:cxn>
                  <a:cxn ang="0">
                    <a:pos x="4" y="42"/>
                  </a:cxn>
                  <a:cxn ang="0">
                    <a:pos x="0" y="26"/>
                  </a:cxn>
                  <a:cxn ang="0">
                    <a:pos x="8" y="12"/>
                  </a:cxn>
                  <a:cxn ang="0">
                    <a:pos x="18" y="4"/>
                  </a:cxn>
                  <a:cxn ang="0">
                    <a:pos x="22" y="0"/>
                  </a:cxn>
                  <a:cxn ang="0">
                    <a:pos x="30" y="4"/>
                  </a:cxn>
                </a:cxnLst>
                <a:rect l="0" t="0" r="r" b="b"/>
                <a:pathLst>
                  <a:path w="30" h="54">
                    <a:moveTo>
                      <a:pt x="30" y="4"/>
                    </a:moveTo>
                    <a:lnTo>
                      <a:pt x="26" y="18"/>
                    </a:lnTo>
                    <a:lnTo>
                      <a:pt x="22" y="28"/>
                    </a:lnTo>
                    <a:lnTo>
                      <a:pt x="20" y="36"/>
                    </a:lnTo>
                    <a:lnTo>
                      <a:pt x="16" y="48"/>
                    </a:lnTo>
                    <a:lnTo>
                      <a:pt x="10" y="54"/>
                    </a:lnTo>
                    <a:lnTo>
                      <a:pt x="4" y="42"/>
                    </a:lnTo>
                    <a:lnTo>
                      <a:pt x="0" y="26"/>
                    </a:lnTo>
                    <a:lnTo>
                      <a:pt x="8" y="12"/>
                    </a:lnTo>
                    <a:lnTo>
                      <a:pt x="18" y="4"/>
                    </a:lnTo>
                    <a:lnTo>
                      <a:pt x="22" y="0"/>
                    </a:lnTo>
                    <a:lnTo>
                      <a:pt x="30"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08" name="Freeform 280"/>
              <p:cNvSpPr>
                <a:spLocks/>
              </p:cNvSpPr>
              <p:nvPr/>
            </p:nvSpPr>
            <p:spPr bwMode="auto">
              <a:xfrm>
                <a:off x="8929452" y="3547695"/>
                <a:ext cx="69836" cy="57754"/>
              </a:xfrm>
              <a:custGeom>
                <a:avLst/>
                <a:gdLst/>
                <a:ahLst/>
                <a:cxnLst>
                  <a:cxn ang="0">
                    <a:pos x="10" y="6"/>
                  </a:cxn>
                  <a:cxn ang="0">
                    <a:pos x="20" y="0"/>
                  </a:cxn>
                  <a:cxn ang="0">
                    <a:pos x="30" y="0"/>
                  </a:cxn>
                  <a:cxn ang="0">
                    <a:pos x="38" y="2"/>
                  </a:cxn>
                  <a:cxn ang="0">
                    <a:pos x="34" y="8"/>
                  </a:cxn>
                  <a:cxn ang="0">
                    <a:pos x="30" y="14"/>
                  </a:cxn>
                  <a:cxn ang="0">
                    <a:pos x="30" y="24"/>
                  </a:cxn>
                  <a:cxn ang="0">
                    <a:pos x="22" y="26"/>
                  </a:cxn>
                  <a:cxn ang="0">
                    <a:pos x="16" y="30"/>
                  </a:cxn>
                  <a:cxn ang="0">
                    <a:pos x="6" y="28"/>
                  </a:cxn>
                  <a:cxn ang="0">
                    <a:pos x="0" y="20"/>
                  </a:cxn>
                  <a:cxn ang="0">
                    <a:pos x="0" y="10"/>
                  </a:cxn>
                  <a:cxn ang="0">
                    <a:pos x="10" y="6"/>
                  </a:cxn>
                </a:cxnLst>
                <a:rect l="0" t="0" r="r" b="b"/>
                <a:pathLst>
                  <a:path w="38" h="30">
                    <a:moveTo>
                      <a:pt x="10" y="6"/>
                    </a:moveTo>
                    <a:lnTo>
                      <a:pt x="20" y="0"/>
                    </a:lnTo>
                    <a:lnTo>
                      <a:pt x="30" y="0"/>
                    </a:lnTo>
                    <a:lnTo>
                      <a:pt x="38" y="2"/>
                    </a:lnTo>
                    <a:lnTo>
                      <a:pt x="34" y="8"/>
                    </a:lnTo>
                    <a:lnTo>
                      <a:pt x="30" y="14"/>
                    </a:lnTo>
                    <a:lnTo>
                      <a:pt x="30" y="24"/>
                    </a:lnTo>
                    <a:lnTo>
                      <a:pt x="22" y="26"/>
                    </a:lnTo>
                    <a:lnTo>
                      <a:pt x="16" y="30"/>
                    </a:lnTo>
                    <a:lnTo>
                      <a:pt x="6" y="28"/>
                    </a:lnTo>
                    <a:lnTo>
                      <a:pt x="0" y="20"/>
                    </a:lnTo>
                    <a:lnTo>
                      <a:pt x="0" y="10"/>
                    </a:lnTo>
                    <a:lnTo>
                      <a:pt x="1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209" name="Group 208"/>
              <p:cNvGrpSpPr/>
              <p:nvPr/>
            </p:nvGrpSpPr>
            <p:grpSpPr>
              <a:xfrm>
                <a:off x="9539617" y="2677537"/>
                <a:ext cx="470479" cy="508234"/>
                <a:chOff x="7333362" y="1914811"/>
                <a:chExt cx="384587" cy="362382"/>
              </a:xfrm>
              <a:grpFill/>
              <a:effectLst/>
            </p:grpSpPr>
            <p:sp>
              <p:nvSpPr>
                <p:cNvPr id="210" name="Freeform 282"/>
                <p:cNvSpPr>
                  <a:spLocks/>
                </p:cNvSpPr>
                <p:nvPr/>
              </p:nvSpPr>
              <p:spPr bwMode="auto">
                <a:xfrm>
                  <a:off x="7396458" y="2200324"/>
                  <a:ext cx="60092" cy="35689"/>
                </a:xfrm>
                <a:custGeom>
                  <a:avLst/>
                  <a:gdLst/>
                  <a:ahLst/>
                  <a:cxnLst>
                    <a:cxn ang="0">
                      <a:pos x="30" y="16"/>
                    </a:cxn>
                    <a:cxn ang="0">
                      <a:pos x="24" y="14"/>
                    </a:cxn>
                    <a:cxn ang="0">
                      <a:pos x="18" y="18"/>
                    </a:cxn>
                    <a:cxn ang="0">
                      <a:pos x="14" y="26"/>
                    </a:cxn>
                    <a:cxn ang="0">
                      <a:pos x="6" y="24"/>
                    </a:cxn>
                    <a:cxn ang="0">
                      <a:pos x="6" y="18"/>
                    </a:cxn>
                    <a:cxn ang="0">
                      <a:pos x="0" y="14"/>
                    </a:cxn>
                    <a:cxn ang="0">
                      <a:pos x="8" y="8"/>
                    </a:cxn>
                    <a:cxn ang="0">
                      <a:pos x="16" y="8"/>
                    </a:cxn>
                    <a:cxn ang="0">
                      <a:pos x="24" y="6"/>
                    </a:cxn>
                    <a:cxn ang="0">
                      <a:pos x="28" y="0"/>
                    </a:cxn>
                    <a:cxn ang="0">
                      <a:pos x="36" y="0"/>
                    </a:cxn>
                    <a:cxn ang="0">
                      <a:pos x="40" y="6"/>
                    </a:cxn>
                    <a:cxn ang="0">
                      <a:pos x="38" y="8"/>
                    </a:cxn>
                    <a:cxn ang="0">
                      <a:pos x="34" y="14"/>
                    </a:cxn>
                    <a:cxn ang="0">
                      <a:pos x="30" y="16"/>
                    </a:cxn>
                  </a:cxnLst>
                  <a:rect l="0" t="0" r="r" b="b"/>
                  <a:pathLst>
                    <a:path w="40" h="26">
                      <a:moveTo>
                        <a:pt x="30" y="16"/>
                      </a:moveTo>
                      <a:lnTo>
                        <a:pt x="24" y="14"/>
                      </a:lnTo>
                      <a:lnTo>
                        <a:pt x="18" y="18"/>
                      </a:lnTo>
                      <a:lnTo>
                        <a:pt x="14" y="26"/>
                      </a:lnTo>
                      <a:lnTo>
                        <a:pt x="6" y="24"/>
                      </a:lnTo>
                      <a:lnTo>
                        <a:pt x="6" y="18"/>
                      </a:lnTo>
                      <a:lnTo>
                        <a:pt x="0" y="14"/>
                      </a:lnTo>
                      <a:lnTo>
                        <a:pt x="8" y="8"/>
                      </a:lnTo>
                      <a:lnTo>
                        <a:pt x="16" y="8"/>
                      </a:lnTo>
                      <a:lnTo>
                        <a:pt x="24" y="6"/>
                      </a:lnTo>
                      <a:lnTo>
                        <a:pt x="28" y="0"/>
                      </a:lnTo>
                      <a:lnTo>
                        <a:pt x="36" y="0"/>
                      </a:lnTo>
                      <a:lnTo>
                        <a:pt x="40" y="6"/>
                      </a:lnTo>
                      <a:lnTo>
                        <a:pt x="38" y="8"/>
                      </a:lnTo>
                      <a:lnTo>
                        <a:pt x="34" y="14"/>
                      </a:lnTo>
                      <a:lnTo>
                        <a:pt x="30"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1" name="Freeform 283"/>
                <p:cNvSpPr>
                  <a:spLocks/>
                </p:cNvSpPr>
                <p:nvPr/>
              </p:nvSpPr>
              <p:spPr bwMode="auto">
                <a:xfrm>
                  <a:off x="7333362" y="2208560"/>
                  <a:ext cx="57087" cy="68633"/>
                </a:xfrm>
                <a:custGeom>
                  <a:avLst/>
                  <a:gdLst/>
                  <a:ahLst/>
                  <a:cxnLst>
                    <a:cxn ang="0">
                      <a:pos x="4" y="12"/>
                    </a:cxn>
                    <a:cxn ang="0">
                      <a:pos x="10" y="8"/>
                    </a:cxn>
                    <a:cxn ang="0">
                      <a:pos x="16" y="0"/>
                    </a:cxn>
                    <a:cxn ang="0">
                      <a:pos x="24" y="0"/>
                    </a:cxn>
                    <a:cxn ang="0">
                      <a:pos x="28" y="6"/>
                    </a:cxn>
                    <a:cxn ang="0">
                      <a:pos x="34" y="10"/>
                    </a:cxn>
                    <a:cxn ang="0">
                      <a:pos x="38" y="16"/>
                    </a:cxn>
                    <a:cxn ang="0">
                      <a:pos x="36" y="24"/>
                    </a:cxn>
                    <a:cxn ang="0">
                      <a:pos x="32" y="26"/>
                    </a:cxn>
                    <a:cxn ang="0">
                      <a:pos x="30" y="32"/>
                    </a:cxn>
                    <a:cxn ang="0">
                      <a:pos x="30" y="40"/>
                    </a:cxn>
                    <a:cxn ang="0">
                      <a:pos x="26" y="50"/>
                    </a:cxn>
                    <a:cxn ang="0">
                      <a:pos x="18" y="48"/>
                    </a:cxn>
                    <a:cxn ang="0">
                      <a:pos x="18" y="44"/>
                    </a:cxn>
                    <a:cxn ang="0">
                      <a:pos x="20" y="36"/>
                    </a:cxn>
                    <a:cxn ang="0">
                      <a:pos x="12" y="36"/>
                    </a:cxn>
                    <a:cxn ang="0">
                      <a:pos x="14" y="30"/>
                    </a:cxn>
                    <a:cxn ang="0">
                      <a:pos x="18" y="24"/>
                    </a:cxn>
                    <a:cxn ang="0">
                      <a:pos x="18" y="20"/>
                    </a:cxn>
                    <a:cxn ang="0">
                      <a:pos x="16" y="14"/>
                    </a:cxn>
                    <a:cxn ang="0">
                      <a:pos x="8" y="16"/>
                    </a:cxn>
                    <a:cxn ang="0">
                      <a:pos x="0" y="18"/>
                    </a:cxn>
                    <a:cxn ang="0">
                      <a:pos x="4" y="12"/>
                    </a:cxn>
                  </a:cxnLst>
                  <a:rect l="0" t="0" r="r" b="b"/>
                  <a:pathLst>
                    <a:path w="38" h="50">
                      <a:moveTo>
                        <a:pt x="4" y="12"/>
                      </a:moveTo>
                      <a:lnTo>
                        <a:pt x="10" y="8"/>
                      </a:lnTo>
                      <a:lnTo>
                        <a:pt x="16" y="0"/>
                      </a:lnTo>
                      <a:lnTo>
                        <a:pt x="24" y="0"/>
                      </a:lnTo>
                      <a:lnTo>
                        <a:pt x="28" y="6"/>
                      </a:lnTo>
                      <a:lnTo>
                        <a:pt x="34" y="10"/>
                      </a:lnTo>
                      <a:lnTo>
                        <a:pt x="38" y="16"/>
                      </a:lnTo>
                      <a:lnTo>
                        <a:pt x="36" y="24"/>
                      </a:lnTo>
                      <a:lnTo>
                        <a:pt x="32" y="26"/>
                      </a:lnTo>
                      <a:lnTo>
                        <a:pt x="30" y="32"/>
                      </a:lnTo>
                      <a:lnTo>
                        <a:pt x="30" y="40"/>
                      </a:lnTo>
                      <a:lnTo>
                        <a:pt x="26" y="50"/>
                      </a:lnTo>
                      <a:lnTo>
                        <a:pt x="18" y="48"/>
                      </a:lnTo>
                      <a:lnTo>
                        <a:pt x="18" y="44"/>
                      </a:lnTo>
                      <a:lnTo>
                        <a:pt x="20" y="36"/>
                      </a:lnTo>
                      <a:lnTo>
                        <a:pt x="12" y="36"/>
                      </a:lnTo>
                      <a:lnTo>
                        <a:pt x="14" y="30"/>
                      </a:lnTo>
                      <a:lnTo>
                        <a:pt x="18" y="24"/>
                      </a:lnTo>
                      <a:lnTo>
                        <a:pt x="18" y="20"/>
                      </a:lnTo>
                      <a:lnTo>
                        <a:pt x="16" y="14"/>
                      </a:lnTo>
                      <a:lnTo>
                        <a:pt x="8" y="16"/>
                      </a:lnTo>
                      <a:lnTo>
                        <a:pt x="0" y="18"/>
                      </a:lnTo>
                      <a:lnTo>
                        <a:pt x="4"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212" name="Group 211"/>
                <p:cNvGrpSpPr/>
                <p:nvPr/>
              </p:nvGrpSpPr>
              <p:grpSpPr>
                <a:xfrm>
                  <a:off x="7369416" y="1914811"/>
                  <a:ext cx="348533" cy="304731"/>
                  <a:chOff x="7369416" y="1914811"/>
                  <a:chExt cx="348533" cy="304731"/>
                </a:xfrm>
                <a:grpFill/>
              </p:grpSpPr>
              <p:sp>
                <p:nvSpPr>
                  <p:cNvPr id="213" name="Freeform 281"/>
                  <p:cNvSpPr>
                    <a:spLocks/>
                  </p:cNvSpPr>
                  <p:nvPr/>
                </p:nvSpPr>
                <p:spPr bwMode="auto">
                  <a:xfrm>
                    <a:off x="7579737" y="1914811"/>
                    <a:ext cx="138212" cy="107067"/>
                  </a:xfrm>
                  <a:custGeom>
                    <a:avLst/>
                    <a:gdLst/>
                    <a:ahLst/>
                    <a:cxnLst>
                      <a:cxn ang="0">
                        <a:pos x="30" y="0"/>
                      </a:cxn>
                      <a:cxn ang="0">
                        <a:pos x="38" y="6"/>
                      </a:cxn>
                      <a:cxn ang="0">
                        <a:pos x="48" y="16"/>
                      </a:cxn>
                      <a:cxn ang="0">
                        <a:pos x="66" y="26"/>
                      </a:cxn>
                      <a:cxn ang="0">
                        <a:pos x="76" y="30"/>
                      </a:cxn>
                      <a:cxn ang="0">
                        <a:pos x="84" y="24"/>
                      </a:cxn>
                      <a:cxn ang="0">
                        <a:pos x="90" y="24"/>
                      </a:cxn>
                      <a:cxn ang="0">
                        <a:pos x="84" y="30"/>
                      </a:cxn>
                      <a:cxn ang="0">
                        <a:pos x="88" y="36"/>
                      </a:cxn>
                      <a:cxn ang="0">
                        <a:pos x="92" y="40"/>
                      </a:cxn>
                      <a:cxn ang="0">
                        <a:pos x="84" y="46"/>
                      </a:cxn>
                      <a:cxn ang="0">
                        <a:pos x="80" y="48"/>
                      </a:cxn>
                      <a:cxn ang="0">
                        <a:pos x="74" y="46"/>
                      </a:cxn>
                      <a:cxn ang="0">
                        <a:pos x="68" y="48"/>
                      </a:cxn>
                      <a:cxn ang="0">
                        <a:pos x="58" y="52"/>
                      </a:cxn>
                      <a:cxn ang="0">
                        <a:pos x="52" y="60"/>
                      </a:cxn>
                      <a:cxn ang="0">
                        <a:pos x="52" y="66"/>
                      </a:cxn>
                      <a:cxn ang="0">
                        <a:pos x="44" y="62"/>
                      </a:cxn>
                      <a:cxn ang="0">
                        <a:pos x="36" y="56"/>
                      </a:cxn>
                      <a:cxn ang="0">
                        <a:pos x="28" y="54"/>
                      </a:cxn>
                      <a:cxn ang="0">
                        <a:pos x="24" y="56"/>
                      </a:cxn>
                      <a:cxn ang="0">
                        <a:pos x="22" y="60"/>
                      </a:cxn>
                      <a:cxn ang="0">
                        <a:pos x="16" y="56"/>
                      </a:cxn>
                      <a:cxn ang="0">
                        <a:pos x="10" y="54"/>
                      </a:cxn>
                      <a:cxn ang="0">
                        <a:pos x="8" y="58"/>
                      </a:cxn>
                      <a:cxn ang="0">
                        <a:pos x="10" y="64"/>
                      </a:cxn>
                      <a:cxn ang="0">
                        <a:pos x="16" y="66"/>
                      </a:cxn>
                      <a:cxn ang="0">
                        <a:pos x="14" y="72"/>
                      </a:cxn>
                      <a:cxn ang="0">
                        <a:pos x="8" y="74"/>
                      </a:cxn>
                      <a:cxn ang="0">
                        <a:pos x="2" y="78"/>
                      </a:cxn>
                      <a:cxn ang="0">
                        <a:pos x="2" y="68"/>
                      </a:cxn>
                      <a:cxn ang="0">
                        <a:pos x="0" y="60"/>
                      </a:cxn>
                      <a:cxn ang="0">
                        <a:pos x="0" y="52"/>
                      </a:cxn>
                      <a:cxn ang="0">
                        <a:pos x="6" y="50"/>
                      </a:cxn>
                      <a:cxn ang="0">
                        <a:pos x="10" y="44"/>
                      </a:cxn>
                      <a:cxn ang="0">
                        <a:pos x="10" y="38"/>
                      </a:cxn>
                      <a:cxn ang="0">
                        <a:pos x="16" y="38"/>
                      </a:cxn>
                      <a:cxn ang="0">
                        <a:pos x="22" y="42"/>
                      </a:cxn>
                      <a:cxn ang="0">
                        <a:pos x="28" y="40"/>
                      </a:cxn>
                      <a:cxn ang="0">
                        <a:pos x="30" y="16"/>
                      </a:cxn>
                      <a:cxn ang="0">
                        <a:pos x="30" y="0"/>
                      </a:cxn>
                    </a:cxnLst>
                    <a:rect l="0" t="0" r="r" b="b"/>
                    <a:pathLst>
                      <a:path w="92" h="78">
                        <a:moveTo>
                          <a:pt x="30" y="0"/>
                        </a:moveTo>
                        <a:lnTo>
                          <a:pt x="38" y="6"/>
                        </a:lnTo>
                        <a:lnTo>
                          <a:pt x="48" y="16"/>
                        </a:lnTo>
                        <a:lnTo>
                          <a:pt x="66" y="26"/>
                        </a:lnTo>
                        <a:lnTo>
                          <a:pt x="76" y="30"/>
                        </a:lnTo>
                        <a:lnTo>
                          <a:pt x="84" y="24"/>
                        </a:lnTo>
                        <a:lnTo>
                          <a:pt x="90" y="24"/>
                        </a:lnTo>
                        <a:lnTo>
                          <a:pt x="84" y="30"/>
                        </a:lnTo>
                        <a:lnTo>
                          <a:pt x="88" y="36"/>
                        </a:lnTo>
                        <a:lnTo>
                          <a:pt x="92" y="40"/>
                        </a:lnTo>
                        <a:lnTo>
                          <a:pt x="84" y="46"/>
                        </a:lnTo>
                        <a:lnTo>
                          <a:pt x="80" y="48"/>
                        </a:lnTo>
                        <a:lnTo>
                          <a:pt x="74" y="46"/>
                        </a:lnTo>
                        <a:lnTo>
                          <a:pt x="68" y="48"/>
                        </a:lnTo>
                        <a:lnTo>
                          <a:pt x="58" y="52"/>
                        </a:lnTo>
                        <a:lnTo>
                          <a:pt x="52" y="60"/>
                        </a:lnTo>
                        <a:lnTo>
                          <a:pt x="52" y="66"/>
                        </a:lnTo>
                        <a:lnTo>
                          <a:pt x="44" y="62"/>
                        </a:lnTo>
                        <a:lnTo>
                          <a:pt x="36" y="56"/>
                        </a:lnTo>
                        <a:lnTo>
                          <a:pt x="28" y="54"/>
                        </a:lnTo>
                        <a:lnTo>
                          <a:pt x="24" y="56"/>
                        </a:lnTo>
                        <a:lnTo>
                          <a:pt x="22" y="60"/>
                        </a:lnTo>
                        <a:lnTo>
                          <a:pt x="16" y="56"/>
                        </a:lnTo>
                        <a:lnTo>
                          <a:pt x="10" y="54"/>
                        </a:lnTo>
                        <a:lnTo>
                          <a:pt x="8" y="58"/>
                        </a:lnTo>
                        <a:lnTo>
                          <a:pt x="10" y="64"/>
                        </a:lnTo>
                        <a:lnTo>
                          <a:pt x="16" y="66"/>
                        </a:lnTo>
                        <a:lnTo>
                          <a:pt x="14" y="72"/>
                        </a:lnTo>
                        <a:lnTo>
                          <a:pt x="8" y="74"/>
                        </a:lnTo>
                        <a:lnTo>
                          <a:pt x="2" y="78"/>
                        </a:lnTo>
                        <a:lnTo>
                          <a:pt x="2" y="68"/>
                        </a:lnTo>
                        <a:lnTo>
                          <a:pt x="0" y="60"/>
                        </a:lnTo>
                        <a:lnTo>
                          <a:pt x="0" y="52"/>
                        </a:lnTo>
                        <a:lnTo>
                          <a:pt x="6" y="50"/>
                        </a:lnTo>
                        <a:lnTo>
                          <a:pt x="10" y="44"/>
                        </a:lnTo>
                        <a:lnTo>
                          <a:pt x="10" y="38"/>
                        </a:lnTo>
                        <a:lnTo>
                          <a:pt x="16" y="38"/>
                        </a:lnTo>
                        <a:lnTo>
                          <a:pt x="22" y="42"/>
                        </a:lnTo>
                        <a:lnTo>
                          <a:pt x="28" y="40"/>
                        </a:lnTo>
                        <a:lnTo>
                          <a:pt x="30" y="16"/>
                        </a:lnTo>
                        <a:lnTo>
                          <a:pt x="3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4" name="Freeform 284"/>
                  <p:cNvSpPr>
                    <a:spLocks/>
                  </p:cNvSpPr>
                  <p:nvPr/>
                </p:nvSpPr>
                <p:spPr bwMode="auto">
                  <a:xfrm>
                    <a:off x="7369416" y="2016387"/>
                    <a:ext cx="261400" cy="203155"/>
                  </a:xfrm>
                  <a:custGeom>
                    <a:avLst/>
                    <a:gdLst/>
                    <a:ahLst/>
                    <a:cxnLst>
                      <a:cxn ang="0">
                        <a:pos x="12" y="128"/>
                      </a:cxn>
                      <a:cxn ang="0">
                        <a:pos x="32" y="112"/>
                      </a:cxn>
                      <a:cxn ang="0">
                        <a:pos x="60" y="110"/>
                      </a:cxn>
                      <a:cxn ang="0">
                        <a:pos x="80" y="100"/>
                      </a:cxn>
                      <a:cxn ang="0">
                        <a:pos x="92" y="82"/>
                      </a:cxn>
                      <a:cxn ang="0">
                        <a:pos x="100" y="80"/>
                      </a:cxn>
                      <a:cxn ang="0">
                        <a:pos x="110" y="82"/>
                      </a:cxn>
                      <a:cxn ang="0">
                        <a:pos x="140" y="52"/>
                      </a:cxn>
                      <a:cxn ang="0">
                        <a:pos x="144" y="30"/>
                      </a:cxn>
                      <a:cxn ang="0">
                        <a:pos x="146" y="10"/>
                      </a:cxn>
                      <a:cxn ang="0">
                        <a:pos x="160" y="12"/>
                      </a:cxn>
                      <a:cxn ang="0">
                        <a:pos x="158" y="2"/>
                      </a:cxn>
                      <a:cxn ang="0">
                        <a:pos x="166" y="10"/>
                      </a:cxn>
                      <a:cxn ang="0">
                        <a:pos x="172" y="28"/>
                      </a:cxn>
                      <a:cxn ang="0">
                        <a:pos x="168" y="48"/>
                      </a:cxn>
                      <a:cxn ang="0">
                        <a:pos x="158" y="66"/>
                      </a:cxn>
                      <a:cxn ang="0">
                        <a:pos x="154" y="86"/>
                      </a:cxn>
                      <a:cxn ang="0">
                        <a:pos x="152" y="98"/>
                      </a:cxn>
                      <a:cxn ang="0">
                        <a:pos x="152" y="108"/>
                      </a:cxn>
                      <a:cxn ang="0">
                        <a:pos x="148" y="118"/>
                      </a:cxn>
                      <a:cxn ang="0">
                        <a:pos x="138" y="116"/>
                      </a:cxn>
                      <a:cxn ang="0">
                        <a:pos x="126" y="116"/>
                      </a:cxn>
                      <a:cxn ang="0">
                        <a:pos x="126" y="128"/>
                      </a:cxn>
                      <a:cxn ang="0">
                        <a:pos x="116" y="126"/>
                      </a:cxn>
                      <a:cxn ang="0">
                        <a:pos x="102" y="126"/>
                      </a:cxn>
                      <a:cxn ang="0">
                        <a:pos x="90" y="122"/>
                      </a:cxn>
                      <a:cxn ang="0">
                        <a:pos x="92" y="132"/>
                      </a:cxn>
                      <a:cxn ang="0">
                        <a:pos x="80" y="144"/>
                      </a:cxn>
                      <a:cxn ang="0">
                        <a:pos x="68" y="140"/>
                      </a:cxn>
                      <a:cxn ang="0">
                        <a:pos x="70" y="130"/>
                      </a:cxn>
                      <a:cxn ang="0">
                        <a:pos x="56" y="124"/>
                      </a:cxn>
                      <a:cxn ang="0">
                        <a:pos x="38" y="130"/>
                      </a:cxn>
                      <a:cxn ang="0">
                        <a:pos x="18" y="134"/>
                      </a:cxn>
                      <a:cxn ang="0">
                        <a:pos x="2" y="138"/>
                      </a:cxn>
                    </a:cxnLst>
                    <a:rect l="0" t="0" r="r" b="b"/>
                    <a:pathLst>
                      <a:path w="174" h="148">
                        <a:moveTo>
                          <a:pt x="0" y="134"/>
                        </a:moveTo>
                        <a:lnTo>
                          <a:pt x="12" y="128"/>
                        </a:lnTo>
                        <a:lnTo>
                          <a:pt x="26" y="118"/>
                        </a:lnTo>
                        <a:lnTo>
                          <a:pt x="32" y="112"/>
                        </a:lnTo>
                        <a:lnTo>
                          <a:pt x="44" y="110"/>
                        </a:lnTo>
                        <a:lnTo>
                          <a:pt x="60" y="110"/>
                        </a:lnTo>
                        <a:lnTo>
                          <a:pt x="76" y="110"/>
                        </a:lnTo>
                        <a:lnTo>
                          <a:pt x="80" y="100"/>
                        </a:lnTo>
                        <a:lnTo>
                          <a:pt x="88" y="90"/>
                        </a:lnTo>
                        <a:lnTo>
                          <a:pt x="92" y="82"/>
                        </a:lnTo>
                        <a:lnTo>
                          <a:pt x="98" y="74"/>
                        </a:lnTo>
                        <a:lnTo>
                          <a:pt x="100" y="80"/>
                        </a:lnTo>
                        <a:lnTo>
                          <a:pt x="100" y="86"/>
                        </a:lnTo>
                        <a:lnTo>
                          <a:pt x="110" y="82"/>
                        </a:lnTo>
                        <a:lnTo>
                          <a:pt x="126" y="72"/>
                        </a:lnTo>
                        <a:lnTo>
                          <a:pt x="140" y="52"/>
                        </a:lnTo>
                        <a:lnTo>
                          <a:pt x="146" y="36"/>
                        </a:lnTo>
                        <a:lnTo>
                          <a:pt x="144" y="30"/>
                        </a:lnTo>
                        <a:lnTo>
                          <a:pt x="142" y="18"/>
                        </a:lnTo>
                        <a:lnTo>
                          <a:pt x="146" y="10"/>
                        </a:lnTo>
                        <a:lnTo>
                          <a:pt x="150" y="8"/>
                        </a:lnTo>
                        <a:lnTo>
                          <a:pt x="160" y="12"/>
                        </a:lnTo>
                        <a:lnTo>
                          <a:pt x="162" y="6"/>
                        </a:lnTo>
                        <a:lnTo>
                          <a:pt x="158" y="2"/>
                        </a:lnTo>
                        <a:lnTo>
                          <a:pt x="164" y="0"/>
                        </a:lnTo>
                        <a:lnTo>
                          <a:pt x="166" y="10"/>
                        </a:lnTo>
                        <a:lnTo>
                          <a:pt x="166" y="18"/>
                        </a:lnTo>
                        <a:lnTo>
                          <a:pt x="172" y="28"/>
                        </a:lnTo>
                        <a:lnTo>
                          <a:pt x="174" y="36"/>
                        </a:lnTo>
                        <a:lnTo>
                          <a:pt x="168" y="48"/>
                        </a:lnTo>
                        <a:lnTo>
                          <a:pt x="160" y="58"/>
                        </a:lnTo>
                        <a:lnTo>
                          <a:pt x="158" y="66"/>
                        </a:lnTo>
                        <a:lnTo>
                          <a:pt x="158" y="80"/>
                        </a:lnTo>
                        <a:lnTo>
                          <a:pt x="154" y="86"/>
                        </a:lnTo>
                        <a:lnTo>
                          <a:pt x="152" y="96"/>
                        </a:lnTo>
                        <a:lnTo>
                          <a:pt x="152" y="98"/>
                        </a:lnTo>
                        <a:lnTo>
                          <a:pt x="152" y="102"/>
                        </a:lnTo>
                        <a:lnTo>
                          <a:pt x="152" y="108"/>
                        </a:lnTo>
                        <a:lnTo>
                          <a:pt x="152" y="110"/>
                        </a:lnTo>
                        <a:lnTo>
                          <a:pt x="148" y="118"/>
                        </a:lnTo>
                        <a:lnTo>
                          <a:pt x="142" y="122"/>
                        </a:lnTo>
                        <a:lnTo>
                          <a:pt x="138" y="116"/>
                        </a:lnTo>
                        <a:lnTo>
                          <a:pt x="132" y="114"/>
                        </a:lnTo>
                        <a:lnTo>
                          <a:pt x="126" y="116"/>
                        </a:lnTo>
                        <a:lnTo>
                          <a:pt x="128" y="124"/>
                        </a:lnTo>
                        <a:lnTo>
                          <a:pt x="126" y="128"/>
                        </a:lnTo>
                        <a:lnTo>
                          <a:pt x="118" y="122"/>
                        </a:lnTo>
                        <a:lnTo>
                          <a:pt x="116" y="126"/>
                        </a:lnTo>
                        <a:lnTo>
                          <a:pt x="110" y="126"/>
                        </a:lnTo>
                        <a:lnTo>
                          <a:pt x="102" y="126"/>
                        </a:lnTo>
                        <a:lnTo>
                          <a:pt x="92" y="126"/>
                        </a:lnTo>
                        <a:lnTo>
                          <a:pt x="90" y="122"/>
                        </a:lnTo>
                        <a:lnTo>
                          <a:pt x="88" y="126"/>
                        </a:lnTo>
                        <a:lnTo>
                          <a:pt x="92" y="132"/>
                        </a:lnTo>
                        <a:lnTo>
                          <a:pt x="84" y="136"/>
                        </a:lnTo>
                        <a:lnTo>
                          <a:pt x="80" y="144"/>
                        </a:lnTo>
                        <a:lnTo>
                          <a:pt x="74" y="148"/>
                        </a:lnTo>
                        <a:lnTo>
                          <a:pt x="68" y="140"/>
                        </a:lnTo>
                        <a:lnTo>
                          <a:pt x="62" y="136"/>
                        </a:lnTo>
                        <a:lnTo>
                          <a:pt x="70" y="130"/>
                        </a:lnTo>
                        <a:lnTo>
                          <a:pt x="72" y="124"/>
                        </a:lnTo>
                        <a:lnTo>
                          <a:pt x="56" y="124"/>
                        </a:lnTo>
                        <a:lnTo>
                          <a:pt x="50" y="128"/>
                        </a:lnTo>
                        <a:lnTo>
                          <a:pt x="38" y="130"/>
                        </a:lnTo>
                        <a:lnTo>
                          <a:pt x="28" y="134"/>
                        </a:lnTo>
                        <a:lnTo>
                          <a:pt x="18" y="134"/>
                        </a:lnTo>
                        <a:lnTo>
                          <a:pt x="10" y="140"/>
                        </a:lnTo>
                        <a:lnTo>
                          <a:pt x="2" y="138"/>
                        </a:lnTo>
                        <a:lnTo>
                          <a:pt x="0" y="1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215" name="Freeform 285"/>
              <p:cNvSpPr>
                <a:spLocks/>
              </p:cNvSpPr>
              <p:nvPr/>
            </p:nvSpPr>
            <p:spPr bwMode="auto">
              <a:xfrm>
                <a:off x="9447727" y="2931673"/>
                <a:ext cx="91891" cy="138608"/>
              </a:xfrm>
              <a:custGeom>
                <a:avLst/>
                <a:gdLst/>
                <a:ahLst/>
                <a:cxnLst>
                  <a:cxn ang="0">
                    <a:pos x="2" y="32"/>
                  </a:cxn>
                  <a:cxn ang="0">
                    <a:pos x="2" y="28"/>
                  </a:cxn>
                  <a:cxn ang="0">
                    <a:pos x="8" y="30"/>
                  </a:cxn>
                  <a:cxn ang="0">
                    <a:pos x="12" y="28"/>
                  </a:cxn>
                  <a:cxn ang="0">
                    <a:pos x="10" y="22"/>
                  </a:cxn>
                  <a:cxn ang="0">
                    <a:pos x="6" y="20"/>
                  </a:cxn>
                  <a:cxn ang="0">
                    <a:pos x="10" y="6"/>
                  </a:cxn>
                  <a:cxn ang="0">
                    <a:pos x="20" y="2"/>
                  </a:cxn>
                  <a:cxn ang="0">
                    <a:pos x="30" y="0"/>
                  </a:cxn>
                  <a:cxn ang="0">
                    <a:pos x="38" y="8"/>
                  </a:cxn>
                  <a:cxn ang="0">
                    <a:pos x="44" y="18"/>
                  </a:cxn>
                  <a:cxn ang="0">
                    <a:pos x="48" y="30"/>
                  </a:cxn>
                  <a:cxn ang="0">
                    <a:pos x="50" y="40"/>
                  </a:cxn>
                  <a:cxn ang="0">
                    <a:pos x="48" y="54"/>
                  </a:cxn>
                  <a:cxn ang="0">
                    <a:pos x="50" y="54"/>
                  </a:cxn>
                  <a:cxn ang="0">
                    <a:pos x="50" y="56"/>
                  </a:cxn>
                  <a:cxn ang="0">
                    <a:pos x="46" y="58"/>
                  </a:cxn>
                  <a:cxn ang="0">
                    <a:pos x="38" y="62"/>
                  </a:cxn>
                  <a:cxn ang="0">
                    <a:pos x="34" y="64"/>
                  </a:cxn>
                  <a:cxn ang="0">
                    <a:pos x="28" y="60"/>
                  </a:cxn>
                  <a:cxn ang="0">
                    <a:pos x="24" y="64"/>
                  </a:cxn>
                  <a:cxn ang="0">
                    <a:pos x="16" y="70"/>
                  </a:cxn>
                  <a:cxn ang="0">
                    <a:pos x="12" y="68"/>
                  </a:cxn>
                  <a:cxn ang="0">
                    <a:pos x="2" y="72"/>
                  </a:cxn>
                  <a:cxn ang="0">
                    <a:pos x="0" y="66"/>
                  </a:cxn>
                  <a:cxn ang="0">
                    <a:pos x="2" y="58"/>
                  </a:cxn>
                  <a:cxn ang="0">
                    <a:pos x="2" y="48"/>
                  </a:cxn>
                  <a:cxn ang="0">
                    <a:pos x="6" y="46"/>
                  </a:cxn>
                  <a:cxn ang="0">
                    <a:pos x="6" y="38"/>
                  </a:cxn>
                  <a:cxn ang="0">
                    <a:pos x="2" y="32"/>
                  </a:cxn>
                </a:cxnLst>
                <a:rect l="0" t="0" r="r" b="b"/>
                <a:pathLst>
                  <a:path w="50" h="72">
                    <a:moveTo>
                      <a:pt x="2" y="32"/>
                    </a:moveTo>
                    <a:lnTo>
                      <a:pt x="2" y="28"/>
                    </a:lnTo>
                    <a:lnTo>
                      <a:pt x="8" y="30"/>
                    </a:lnTo>
                    <a:lnTo>
                      <a:pt x="12" y="28"/>
                    </a:lnTo>
                    <a:lnTo>
                      <a:pt x="10" y="22"/>
                    </a:lnTo>
                    <a:lnTo>
                      <a:pt x="6" y="20"/>
                    </a:lnTo>
                    <a:lnTo>
                      <a:pt x="10" y="6"/>
                    </a:lnTo>
                    <a:lnTo>
                      <a:pt x="20" y="2"/>
                    </a:lnTo>
                    <a:lnTo>
                      <a:pt x="30" y="0"/>
                    </a:lnTo>
                    <a:lnTo>
                      <a:pt x="38" y="8"/>
                    </a:lnTo>
                    <a:lnTo>
                      <a:pt x="44" y="18"/>
                    </a:lnTo>
                    <a:lnTo>
                      <a:pt x="48" y="30"/>
                    </a:lnTo>
                    <a:lnTo>
                      <a:pt x="50" y="40"/>
                    </a:lnTo>
                    <a:lnTo>
                      <a:pt x="48" y="54"/>
                    </a:lnTo>
                    <a:lnTo>
                      <a:pt x="50" y="54"/>
                    </a:lnTo>
                    <a:lnTo>
                      <a:pt x="50" y="56"/>
                    </a:lnTo>
                    <a:lnTo>
                      <a:pt x="46" y="58"/>
                    </a:lnTo>
                    <a:lnTo>
                      <a:pt x="38" y="62"/>
                    </a:lnTo>
                    <a:lnTo>
                      <a:pt x="34" y="64"/>
                    </a:lnTo>
                    <a:lnTo>
                      <a:pt x="28" y="60"/>
                    </a:lnTo>
                    <a:lnTo>
                      <a:pt x="24" y="64"/>
                    </a:lnTo>
                    <a:lnTo>
                      <a:pt x="16" y="70"/>
                    </a:lnTo>
                    <a:lnTo>
                      <a:pt x="12" y="68"/>
                    </a:lnTo>
                    <a:lnTo>
                      <a:pt x="2" y="72"/>
                    </a:lnTo>
                    <a:lnTo>
                      <a:pt x="0" y="66"/>
                    </a:lnTo>
                    <a:lnTo>
                      <a:pt x="2" y="58"/>
                    </a:lnTo>
                    <a:lnTo>
                      <a:pt x="2" y="48"/>
                    </a:lnTo>
                    <a:lnTo>
                      <a:pt x="6" y="46"/>
                    </a:lnTo>
                    <a:lnTo>
                      <a:pt x="6" y="38"/>
                    </a:lnTo>
                    <a:lnTo>
                      <a:pt x="2" y="3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6" name="Freeform 286"/>
              <p:cNvSpPr>
                <a:spLocks/>
              </p:cNvSpPr>
              <p:nvPr/>
            </p:nvSpPr>
            <p:spPr bwMode="auto">
              <a:xfrm>
                <a:off x="9392598" y="2769941"/>
                <a:ext cx="180106" cy="184811"/>
              </a:xfrm>
              <a:custGeom>
                <a:avLst/>
                <a:gdLst/>
                <a:ahLst/>
                <a:cxnLst>
                  <a:cxn ang="0">
                    <a:pos x="24" y="92"/>
                  </a:cxn>
                  <a:cxn ang="0">
                    <a:pos x="12" y="94"/>
                  </a:cxn>
                  <a:cxn ang="0">
                    <a:pos x="8" y="88"/>
                  </a:cxn>
                  <a:cxn ang="0">
                    <a:pos x="12" y="80"/>
                  </a:cxn>
                  <a:cxn ang="0">
                    <a:pos x="12" y="70"/>
                  </a:cxn>
                  <a:cxn ang="0">
                    <a:pos x="16" y="60"/>
                  </a:cxn>
                  <a:cxn ang="0">
                    <a:pos x="6" y="60"/>
                  </a:cxn>
                  <a:cxn ang="0">
                    <a:pos x="0" y="56"/>
                  </a:cxn>
                  <a:cxn ang="0">
                    <a:pos x="6" y="48"/>
                  </a:cxn>
                  <a:cxn ang="0">
                    <a:pos x="22" y="38"/>
                  </a:cxn>
                  <a:cxn ang="0">
                    <a:pos x="28" y="32"/>
                  </a:cxn>
                  <a:cxn ang="0">
                    <a:pos x="36" y="24"/>
                  </a:cxn>
                  <a:cxn ang="0">
                    <a:pos x="40" y="22"/>
                  </a:cxn>
                  <a:cxn ang="0">
                    <a:pos x="50" y="26"/>
                  </a:cxn>
                  <a:cxn ang="0">
                    <a:pos x="60" y="24"/>
                  </a:cxn>
                  <a:cxn ang="0">
                    <a:pos x="62" y="16"/>
                  </a:cxn>
                  <a:cxn ang="0">
                    <a:pos x="72" y="16"/>
                  </a:cxn>
                  <a:cxn ang="0">
                    <a:pos x="80" y="10"/>
                  </a:cxn>
                  <a:cxn ang="0">
                    <a:pos x="82" y="4"/>
                  </a:cxn>
                  <a:cxn ang="0">
                    <a:pos x="88" y="0"/>
                  </a:cxn>
                  <a:cxn ang="0">
                    <a:pos x="98" y="8"/>
                  </a:cxn>
                  <a:cxn ang="0">
                    <a:pos x="92" y="12"/>
                  </a:cxn>
                  <a:cxn ang="0">
                    <a:pos x="84" y="18"/>
                  </a:cxn>
                  <a:cxn ang="0">
                    <a:pos x="80" y="28"/>
                  </a:cxn>
                  <a:cxn ang="0">
                    <a:pos x="78" y="38"/>
                  </a:cxn>
                  <a:cxn ang="0">
                    <a:pos x="76" y="42"/>
                  </a:cxn>
                  <a:cxn ang="0">
                    <a:pos x="68" y="46"/>
                  </a:cxn>
                  <a:cxn ang="0">
                    <a:pos x="52" y="52"/>
                  </a:cxn>
                  <a:cxn ang="0">
                    <a:pos x="48" y="58"/>
                  </a:cxn>
                  <a:cxn ang="0">
                    <a:pos x="48" y="66"/>
                  </a:cxn>
                  <a:cxn ang="0">
                    <a:pos x="52" y="76"/>
                  </a:cxn>
                  <a:cxn ang="0">
                    <a:pos x="56" y="80"/>
                  </a:cxn>
                  <a:cxn ang="0">
                    <a:pos x="60" y="84"/>
                  </a:cxn>
                  <a:cxn ang="0">
                    <a:pos x="50" y="86"/>
                  </a:cxn>
                  <a:cxn ang="0">
                    <a:pos x="40" y="90"/>
                  </a:cxn>
                  <a:cxn ang="0">
                    <a:pos x="36" y="96"/>
                  </a:cxn>
                  <a:cxn ang="0">
                    <a:pos x="24" y="92"/>
                  </a:cxn>
                </a:cxnLst>
                <a:rect l="0" t="0" r="r" b="b"/>
                <a:pathLst>
                  <a:path w="98" h="96">
                    <a:moveTo>
                      <a:pt x="24" y="92"/>
                    </a:moveTo>
                    <a:lnTo>
                      <a:pt x="12" y="94"/>
                    </a:lnTo>
                    <a:lnTo>
                      <a:pt x="8" y="88"/>
                    </a:lnTo>
                    <a:lnTo>
                      <a:pt x="12" y="80"/>
                    </a:lnTo>
                    <a:lnTo>
                      <a:pt x="12" y="70"/>
                    </a:lnTo>
                    <a:lnTo>
                      <a:pt x="16" y="60"/>
                    </a:lnTo>
                    <a:lnTo>
                      <a:pt x="6" y="60"/>
                    </a:lnTo>
                    <a:lnTo>
                      <a:pt x="0" y="56"/>
                    </a:lnTo>
                    <a:lnTo>
                      <a:pt x="6" y="48"/>
                    </a:lnTo>
                    <a:lnTo>
                      <a:pt x="22" y="38"/>
                    </a:lnTo>
                    <a:lnTo>
                      <a:pt x="28" y="32"/>
                    </a:lnTo>
                    <a:lnTo>
                      <a:pt x="36" y="24"/>
                    </a:lnTo>
                    <a:lnTo>
                      <a:pt x="40" y="22"/>
                    </a:lnTo>
                    <a:lnTo>
                      <a:pt x="50" y="26"/>
                    </a:lnTo>
                    <a:lnTo>
                      <a:pt x="60" y="24"/>
                    </a:lnTo>
                    <a:lnTo>
                      <a:pt x="62" y="16"/>
                    </a:lnTo>
                    <a:lnTo>
                      <a:pt x="72" y="16"/>
                    </a:lnTo>
                    <a:lnTo>
                      <a:pt x="80" y="10"/>
                    </a:lnTo>
                    <a:lnTo>
                      <a:pt x="82" y="4"/>
                    </a:lnTo>
                    <a:lnTo>
                      <a:pt x="88" y="0"/>
                    </a:lnTo>
                    <a:lnTo>
                      <a:pt x="98" y="8"/>
                    </a:lnTo>
                    <a:lnTo>
                      <a:pt x="92" y="12"/>
                    </a:lnTo>
                    <a:lnTo>
                      <a:pt x="84" y="18"/>
                    </a:lnTo>
                    <a:lnTo>
                      <a:pt x="80" y="28"/>
                    </a:lnTo>
                    <a:lnTo>
                      <a:pt x="78" y="38"/>
                    </a:lnTo>
                    <a:lnTo>
                      <a:pt x="76" y="42"/>
                    </a:lnTo>
                    <a:lnTo>
                      <a:pt x="68" y="46"/>
                    </a:lnTo>
                    <a:lnTo>
                      <a:pt x="52" y="52"/>
                    </a:lnTo>
                    <a:lnTo>
                      <a:pt x="48" y="58"/>
                    </a:lnTo>
                    <a:lnTo>
                      <a:pt x="48" y="66"/>
                    </a:lnTo>
                    <a:lnTo>
                      <a:pt x="52" y="76"/>
                    </a:lnTo>
                    <a:lnTo>
                      <a:pt x="56" y="80"/>
                    </a:lnTo>
                    <a:lnTo>
                      <a:pt x="60" y="84"/>
                    </a:lnTo>
                    <a:lnTo>
                      <a:pt x="50" y="86"/>
                    </a:lnTo>
                    <a:lnTo>
                      <a:pt x="40" y="90"/>
                    </a:lnTo>
                    <a:lnTo>
                      <a:pt x="36" y="96"/>
                    </a:lnTo>
                    <a:lnTo>
                      <a:pt x="24" y="9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7" name="Freeform 288"/>
              <p:cNvSpPr>
                <a:spLocks/>
              </p:cNvSpPr>
              <p:nvPr/>
            </p:nvSpPr>
            <p:spPr bwMode="auto">
              <a:xfrm>
                <a:off x="8672174" y="3470684"/>
                <a:ext cx="227890" cy="261815"/>
              </a:xfrm>
              <a:custGeom>
                <a:avLst/>
                <a:gdLst/>
                <a:ahLst/>
                <a:cxnLst>
                  <a:cxn ang="0">
                    <a:pos x="12" y="14"/>
                  </a:cxn>
                  <a:cxn ang="0">
                    <a:pos x="20" y="14"/>
                  </a:cxn>
                  <a:cxn ang="0">
                    <a:pos x="24" y="18"/>
                  </a:cxn>
                  <a:cxn ang="0">
                    <a:pos x="32" y="18"/>
                  </a:cxn>
                  <a:cxn ang="0">
                    <a:pos x="34" y="10"/>
                  </a:cxn>
                  <a:cxn ang="0">
                    <a:pos x="28" y="8"/>
                  </a:cxn>
                  <a:cxn ang="0">
                    <a:pos x="28" y="0"/>
                  </a:cxn>
                  <a:cxn ang="0">
                    <a:pos x="40" y="0"/>
                  </a:cxn>
                  <a:cxn ang="0">
                    <a:pos x="40" y="4"/>
                  </a:cxn>
                  <a:cxn ang="0">
                    <a:pos x="50" y="14"/>
                  </a:cxn>
                  <a:cxn ang="0">
                    <a:pos x="52" y="24"/>
                  </a:cxn>
                  <a:cxn ang="0">
                    <a:pos x="52" y="28"/>
                  </a:cxn>
                  <a:cxn ang="0">
                    <a:pos x="74" y="26"/>
                  </a:cxn>
                  <a:cxn ang="0">
                    <a:pos x="80" y="36"/>
                  </a:cxn>
                  <a:cxn ang="0">
                    <a:pos x="82" y="46"/>
                  </a:cxn>
                  <a:cxn ang="0">
                    <a:pos x="68" y="46"/>
                  </a:cxn>
                  <a:cxn ang="0">
                    <a:pos x="68" y="56"/>
                  </a:cxn>
                  <a:cxn ang="0">
                    <a:pos x="76" y="60"/>
                  </a:cxn>
                  <a:cxn ang="0">
                    <a:pos x="100" y="84"/>
                  </a:cxn>
                  <a:cxn ang="0">
                    <a:pos x="120" y="106"/>
                  </a:cxn>
                  <a:cxn ang="0">
                    <a:pos x="124" y="120"/>
                  </a:cxn>
                  <a:cxn ang="0">
                    <a:pos x="122" y="134"/>
                  </a:cxn>
                  <a:cxn ang="0">
                    <a:pos x="112" y="134"/>
                  </a:cxn>
                  <a:cxn ang="0">
                    <a:pos x="110" y="128"/>
                  </a:cxn>
                  <a:cxn ang="0">
                    <a:pos x="104" y="128"/>
                  </a:cxn>
                  <a:cxn ang="0">
                    <a:pos x="102" y="136"/>
                  </a:cxn>
                  <a:cxn ang="0">
                    <a:pos x="90" y="136"/>
                  </a:cxn>
                  <a:cxn ang="0">
                    <a:pos x="90" y="130"/>
                  </a:cxn>
                  <a:cxn ang="0">
                    <a:pos x="94" y="118"/>
                  </a:cxn>
                  <a:cxn ang="0">
                    <a:pos x="94" y="108"/>
                  </a:cxn>
                  <a:cxn ang="0">
                    <a:pos x="84" y="98"/>
                  </a:cxn>
                  <a:cxn ang="0">
                    <a:pos x="80" y="82"/>
                  </a:cxn>
                  <a:cxn ang="0">
                    <a:pos x="64" y="64"/>
                  </a:cxn>
                  <a:cxn ang="0">
                    <a:pos x="52" y="72"/>
                  </a:cxn>
                  <a:cxn ang="0">
                    <a:pos x="40" y="68"/>
                  </a:cxn>
                  <a:cxn ang="0">
                    <a:pos x="20" y="80"/>
                  </a:cxn>
                  <a:cxn ang="0">
                    <a:pos x="20" y="66"/>
                  </a:cxn>
                  <a:cxn ang="0">
                    <a:pos x="24" y="62"/>
                  </a:cxn>
                  <a:cxn ang="0">
                    <a:pos x="20" y="48"/>
                  </a:cxn>
                  <a:cxn ang="0">
                    <a:pos x="12" y="46"/>
                  </a:cxn>
                  <a:cxn ang="0">
                    <a:pos x="12" y="38"/>
                  </a:cxn>
                  <a:cxn ang="0">
                    <a:pos x="0" y="32"/>
                  </a:cxn>
                  <a:cxn ang="0">
                    <a:pos x="14" y="24"/>
                  </a:cxn>
                  <a:cxn ang="0">
                    <a:pos x="12" y="14"/>
                  </a:cxn>
                </a:cxnLst>
                <a:rect l="0" t="0" r="r" b="b"/>
                <a:pathLst>
                  <a:path w="124" h="136">
                    <a:moveTo>
                      <a:pt x="12" y="14"/>
                    </a:moveTo>
                    <a:lnTo>
                      <a:pt x="20" y="14"/>
                    </a:lnTo>
                    <a:lnTo>
                      <a:pt x="24" y="18"/>
                    </a:lnTo>
                    <a:lnTo>
                      <a:pt x="32" y="18"/>
                    </a:lnTo>
                    <a:lnTo>
                      <a:pt x="34" y="10"/>
                    </a:lnTo>
                    <a:lnTo>
                      <a:pt x="28" y="8"/>
                    </a:lnTo>
                    <a:lnTo>
                      <a:pt x="28" y="0"/>
                    </a:lnTo>
                    <a:lnTo>
                      <a:pt x="40" y="0"/>
                    </a:lnTo>
                    <a:lnTo>
                      <a:pt x="40" y="4"/>
                    </a:lnTo>
                    <a:lnTo>
                      <a:pt x="50" y="14"/>
                    </a:lnTo>
                    <a:lnTo>
                      <a:pt x="52" y="24"/>
                    </a:lnTo>
                    <a:lnTo>
                      <a:pt x="52" y="28"/>
                    </a:lnTo>
                    <a:lnTo>
                      <a:pt x="74" y="26"/>
                    </a:lnTo>
                    <a:lnTo>
                      <a:pt x="80" y="36"/>
                    </a:lnTo>
                    <a:lnTo>
                      <a:pt x="82" y="46"/>
                    </a:lnTo>
                    <a:lnTo>
                      <a:pt x="68" y="46"/>
                    </a:lnTo>
                    <a:lnTo>
                      <a:pt x="68" y="56"/>
                    </a:lnTo>
                    <a:lnTo>
                      <a:pt x="76" y="60"/>
                    </a:lnTo>
                    <a:lnTo>
                      <a:pt x="100" y="84"/>
                    </a:lnTo>
                    <a:lnTo>
                      <a:pt x="120" y="106"/>
                    </a:lnTo>
                    <a:lnTo>
                      <a:pt x="124" y="120"/>
                    </a:lnTo>
                    <a:lnTo>
                      <a:pt x="122" y="134"/>
                    </a:lnTo>
                    <a:lnTo>
                      <a:pt x="112" y="134"/>
                    </a:lnTo>
                    <a:lnTo>
                      <a:pt x="110" y="128"/>
                    </a:lnTo>
                    <a:lnTo>
                      <a:pt x="104" y="128"/>
                    </a:lnTo>
                    <a:lnTo>
                      <a:pt x="102" y="136"/>
                    </a:lnTo>
                    <a:lnTo>
                      <a:pt x="90" y="136"/>
                    </a:lnTo>
                    <a:lnTo>
                      <a:pt x="90" y="130"/>
                    </a:lnTo>
                    <a:lnTo>
                      <a:pt x="94" y="118"/>
                    </a:lnTo>
                    <a:lnTo>
                      <a:pt x="94" y="108"/>
                    </a:lnTo>
                    <a:lnTo>
                      <a:pt x="84" y="98"/>
                    </a:lnTo>
                    <a:lnTo>
                      <a:pt x="80" y="82"/>
                    </a:lnTo>
                    <a:lnTo>
                      <a:pt x="64" y="64"/>
                    </a:lnTo>
                    <a:lnTo>
                      <a:pt x="52" y="72"/>
                    </a:lnTo>
                    <a:lnTo>
                      <a:pt x="40" y="68"/>
                    </a:lnTo>
                    <a:lnTo>
                      <a:pt x="20" y="80"/>
                    </a:lnTo>
                    <a:lnTo>
                      <a:pt x="20" y="66"/>
                    </a:lnTo>
                    <a:lnTo>
                      <a:pt x="24" y="62"/>
                    </a:lnTo>
                    <a:lnTo>
                      <a:pt x="20" y="48"/>
                    </a:lnTo>
                    <a:lnTo>
                      <a:pt x="12" y="46"/>
                    </a:lnTo>
                    <a:lnTo>
                      <a:pt x="12" y="38"/>
                    </a:lnTo>
                    <a:lnTo>
                      <a:pt x="0" y="32"/>
                    </a:lnTo>
                    <a:lnTo>
                      <a:pt x="14" y="24"/>
                    </a:lnTo>
                    <a:lnTo>
                      <a:pt x="12" y="1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18" name="Freeform 289"/>
              <p:cNvSpPr>
                <a:spLocks/>
              </p:cNvSpPr>
              <p:nvPr/>
            </p:nvSpPr>
            <p:spPr bwMode="auto">
              <a:xfrm>
                <a:off x="8326663" y="2415725"/>
                <a:ext cx="933609" cy="400426"/>
              </a:xfrm>
              <a:custGeom>
                <a:avLst/>
                <a:gdLst/>
                <a:ahLst/>
                <a:cxnLst>
                  <a:cxn ang="0">
                    <a:pos x="8" y="54"/>
                  </a:cxn>
                  <a:cxn ang="0">
                    <a:pos x="30" y="44"/>
                  </a:cxn>
                  <a:cxn ang="0">
                    <a:pos x="80" y="28"/>
                  </a:cxn>
                  <a:cxn ang="0">
                    <a:pos x="112" y="44"/>
                  </a:cxn>
                  <a:cxn ang="0">
                    <a:pos x="152" y="50"/>
                  </a:cxn>
                  <a:cxn ang="0">
                    <a:pos x="166" y="32"/>
                  </a:cxn>
                  <a:cxn ang="0">
                    <a:pos x="168" y="4"/>
                  </a:cxn>
                  <a:cxn ang="0">
                    <a:pos x="186" y="2"/>
                  </a:cxn>
                  <a:cxn ang="0">
                    <a:pos x="224" y="14"/>
                  </a:cxn>
                  <a:cxn ang="0">
                    <a:pos x="236" y="36"/>
                  </a:cxn>
                  <a:cxn ang="0">
                    <a:pos x="276" y="32"/>
                  </a:cxn>
                  <a:cxn ang="0">
                    <a:pos x="306" y="42"/>
                  </a:cxn>
                  <a:cxn ang="0">
                    <a:pos x="322" y="52"/>
                  </a:cxn>
                  <a:cxn ang="0">
                    <a:pos x="350" y="60"/>
                  </a:cxn>
                  <a:cxn ang="0">
                    <a:pos x="398" y="52"/>
                  </a:cxn>
                  <a:cxn ang="0">
                    <a:pos x="416" y="38"/>
                  </a:cxn>
                  <a:cxn ang="0">
                    <a:pos x="434" y="42"/>
                  </a:cxn>
                  <a:cxn ang="0">
                    <a:pos x="458" y="44"/>
                  </a:cxn>
                  <a:cxn ang="0">
                    <a:pos x="448" y="60"/>
                  </a:cxn>
                  <a:cxn ang="0">
                    <a:pos x="468" y="86"/>
                  </a:cxn>
                  <a:cxn ang="0">
                    <a:pos x="486" y="82"/>
                  </a:cxn>
                  <a:cxn ang="0">
                    <a:pos x="508" y="112"/>
                  </a:cxn>
                  <a:cxn ang="0">
                    <a:pos x="480" y="110"/>
                  </a:cxn>
                  <a:cxn ang="0">
                    <a:pos x="442" y="132"/>
                  </a:cxn>
                  <a:cxn ang="0">
                    <a:pos x="412" y="146"/>
                  </a:cxn>
                  <a:cxn ang="0">
                    <a:pos x="380" y="144"/>
                  </a:cxn>
                  <a:cxn ang="0">
                    <a:pos x="380" y="168"/>
                  </a:cxn>
                  <a:cxn ang="0">
                    <a:pos x="362" y="184"/>
                  </a:cxn>
                  <a:cxn ang="0">
                    <a:pos x="300" y="194"/>
                  </a:cxn>
                  <a:cxn ang="0">
                    <a:pos x="242" y="204"/>
                  </a:cxn>
                  <a:cxn ang="0">
                    <a:pos x="190" y="190"/>
                  </a:cxn>
                  <a:cxn ang="0">
                    <a:pos x="130" y="178"/>
                  </a:cxn>
                  <a:cxn ang="0">
                    <a:pos x="102" y="154"/>
                  </a:cxn>
                  <a:cxn ang="0">
                    <a:pos x="58" y="142"/>
                  </a:cxn>
                  <a:cxn ang="0">
                    <a:pos x="46" y="126"/>
                  </a:cxn>
                  <a:cxn ang="0">
                    <a:pos x="52" y="110"/>
                  </a:cxn>
                  <a:cxn ang="0">
                    <a:pos x="30" y="84"/>
                  </a:cxn>
                  <a:cxn ang="0">
                    <a:pos x="4" y="72"/>
                  </a:cxn>
                </a:cxnLst>
                <a:rect l="0" t="0" r="r" b="b"/>
                <a:pathLst>
                  <a:path w="508" h="208">
                    <a:moveTo>
                      <a:pt x="0" y="62"/>
                    </a:moveTo>
                    <a:lnTo>
                      <a:pt x="8" y="54"/>
                    </a:lnTo>
                    <a:lnTo>
                      <a:pt x="22" y="52"/>
                    </a:lnTo>
                    <a:lnTo>
                      <a:pt x="30" y="44"/>
                    </a:lnTo>
                    <a:lnTo>
                      <a:pt x="64" y="26"/>
                    </a:lnTo>
                    <a:lnTo>
                      <a:pt x="80" y="28"/>
                    </a:lnTo>
                    <a:lnTo>
                      <a:pt x="102" y="32"/>
                    </a:lnTo>
                    <a:lnTo>
                      <a:pt x="112" y="44"/>
                    </a:lnTo>
                    <a:lnTo>
                      <a:pt x="144" y="44"/>
                    </a:lnTo>
                    <a:lnTo>
                      <a:pt x="152" y="50"/>
                    </a:lnTo>
                    <a:lnTo>
                      <a:pt x="164" y="40"/>
                    </a:lnTo>
                    <a:lnTo>
                      <a:pt x="166" y="32"/>
                    </a:lnTo>
                    <a:lnTo>
                      <a:pt x="154" y="18"/>
                    </a:lnTo>
                    <a:lnTo>
                      <a:pt x="168" y="4"/>
                    </a:lnTo>
                    <a:lnTo>
                      <a:pt x="172" y="0"/>
                    </a:lnTo>
                    <a:lnTo>
                      <a:pt x="186" y="2"/>
                    </a:lnTo>
                    <a:lnTo>
                      <a:pt x="200" y="6"/>
                    </a:lnTo>
                    <a:lnTo>
                      <a:pt x="224" y="14"/>
                    </a:lnTo>
                    <a:lnTo>
                      <a:pt x="226" y="24"/>
                    </a:lnTo>
                    <a:lnTo>
                      <a:pt x="236" y="36"/>
                    </a:lnTo>
                    <a:lnTo>
                      <a:pt x="262" y="40"/>
                    </a:lnTo>
                    <a:lnTo>
                      <a:pt x="276" y="32"/>
                    </a:lnTo>
                    <a:lnTo>
                      <a:pt x="300" y="36"/>
                    </a:lnTo>
                    <a:lnTo>
                      <a:pt x="306" y="42"/>
                    </a:lnTo>
                    <a:lnTo>
                      <a:pt x="316" y="44"/>
                    </a:lnTo>
                    <a:lnTo>
                      <a:pt x="322" y="52"/>
                    </a:lnTo>
                    <a:lnTo>
                      <a:pt x="328" y="58"/>
                    </a:lnTo>
                    <a:lnTo>
                      <a:pt x="350" y="60"/>
                    </a:lnTo>
                    <a:lnTo>
                      <a:pt x="368" y="58"/>
                    </a:lnTo>
                    <a:lnTo>
                      <a:pt x="398" y="52"/>
                    </a:lnTo>
                    <a:lnTo>
                      <a:pt x="408" y="44"/>
                    </a:lnTo>
                    <a:lnTo>
                      <a:pt x="416" y="38"/>
                    </a:lnTo>
                    <a:lnTo>
                      <a:pt x="426" y="36"/>
                    </a:lnTo>
                    <a:lnTo>
                      <a:pt x="434" y="42"/>
                    </a:lnTo>
                    <a:lnTo>
                      <a:pt x="442" y="42"/>
                    </a:lnTo>
                    <a:lnTo>
                      <a:pt x="458" y="44"/>
                    </a:lnTo>
                    <a:lnTo>
                      <a:pt x="452" y="52"/>
                    </a:lnTo>
                    <a:lnTo>
                      <a:pt x="448" y="60"/>
                    </a:lnTo>
                    <a:lnTo>
                      <a:pt x="440" y="84"/>
                    </a:lnTo>
                    <a:lnTo>
                      <a:pt x="468" y="86"/>
                    </a:lnTo>
                    <a:lnTo>
                      <a:pt x="476" y="80"/>
                    </a:lnTo>
                    <a:lnTo>
                      <a:pt x="486" y="82"/>
                    </a:lnTo>
                    <a:lnTo>
                      <a:pt x="506" y="102"/>
                    </a:lnTo>
                    <a:lnTo>
                      <a:pt x="508" y="112"/>
                    </a:lnTo>
                    <a:lnTo>
                      <a:pt x="494" y="110"/>
                    </a:lnTo>
                    <a:lnTo>
                      <a:pt x="480" y="110"/>
                    </a:lnTo>
                    <a:lnTo>
                      <a:pt x="460" y="118"/>
                    </a:lnTo>
                    <a:lnTo>
                      <a:pt x="442" y="132"/>
                    </a:lnTo>
                    <a:lnTo>
                      <a:pt x="426" y="132"/>
                    </a:lnTo>
                    <a:lnTo>
                      <a:pt x="412" y="146"/>
                    </a:lnTo>
                    <a:lnTo>
                      <a:pt x="394" y="144"/>
                    </a:lnTo>
                    <a:lnTo>
                      <a:pt x="380" y="144"/>
                    </a:lnTo>
                    <a:lnTo>
                      <a:pt x="374" y="156"/>
                    </a:lnTo>
                    <a:lnTo>
                      <a:pt x="380" y="168"/>
                    </a:lnTo>
                    <a:lnTo>
                      <a:pt x="362" y="178"/>
                    </a:lnTo>
                    <a:lnTo>
                      <a:pt x="362" y="184"/>
                    </a:lnTo>
                    <a:lnTo>
                      <a:pt x="344" y="194"/>
                    </a:lnTo>
                    <a:lnTo>
                      <a:pt x="300" y="194"/>
                    </a:lnTo>
                    <a:lnTo>
                      <a:pt x="278" y="208"/>
                    </a:lnTo>
                    <a:lnTo>
                      <a:pt x="242" y="204"/>
                    </a:lnTo>
                    <a:lnTo>
                      <a:pt x="218" y="192"/>
                    </a:lnTo>
                    <a:lnTo>
                      <a:pt x="190" y="190"/>
                    </a:lnTo>
                    <a:lnTo>
                      <a:pt x="136" y="188"/>
                    </a:lnTo>
                    <a:lnTo>
                      <a:pt x="130" y="178"/>
                    </a:lnTo>
                    <a:lnTo>
                      <a:pt x="124" y="166"/>
                    </a:lnTo>
                    <a:lnTo>
                      <a:pt x="102" y="154"/>
                    </a:lnTo>
                    <a:lnTo>
                      <a:pt x="92" y="144"/>
                    </a:lnTo>
                    <a:lnTo>
                      <a:pt x="58" y="142"/>
                    </a:lnTo>
                    <a:lnTo>
                      <a:pt x="50" y="138"/>
                    </a:lnTo>
                    <a:lnTo>
                      <a:pt x="46" y="126"/>
                    </a:lnTo>
                    <a:lnTo>
                      <a:pt x="52" y="118"/>
                    </a:lnTo>
                    <a:lnTo>
                      <a:pt x="52" y="110"/>
                    </a:lnTo>
                    <a:lnTo>
                      <a:pt x="44" y="98"/>
                    </a:lnTo>
                    <a:lnTo>
                      <a:pt x="30" y="84"/>
                    </a:lnTo>
                    <a:lnTo>
                      <a:pt x="14" y="82"/>
                    </a:lnTo>
                    <a:lnTo>
                      <a:pt x="4" y="72"/>
                    </a:lnTo>
                    <a:lnTo>
                      <a:pt x="0" y="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219" name="Group 218"/>
              <p:cNvGrpSpPr/>
              <p:nvPr/>
            </p:nvGrpSpPr>
            <p:grpSpPr>
              <a:xfrm>
                <a:off x="884238" y="722359"/>
                <a:ext cx="4528363" cy="2998614"/>
                <a:chOff x="877982" y="722359"/>
                <a:chExt cx="4528366" cy="2998619"/>
              </a:xfrm>
              <a:grpFill/>
            </p:grpSpPr>
            <p:sp>
              <p:nvSpPr>
                <p:cNvPr id="220" name="Freeform 14"/>
                <p:cNvSpPr>
                  <a:spLocks/>
                </p:cNvSpPr>
                <p:nvPr/>
              </p:nvSpPr>
              <p:spPr bwMode="auto">
                <a:xfrm>
                  <a:off x="2340880" y="3131889"/>
                  <a:ext cx="885826" cy="589089"/>
                </a:xfrm>
                <a:custGeom>
                  <a:avLst/>
                  <a:gdLst/>
                  <a:ahLst/>
                  <a:cxnLst>
                    <a:cxn ang="0">
                      <a:pos x="76" y="18"/>
                    </a:cxn>
                    <a:cxn ang="0">
                      <a:pos x="146" y="18"/>
                    </a:cxn>
                    <a:cxn ang="0">
                      <a:pos x="196" y="38"/>
                    </a:cxn>
                    <a:cxn ang="0">
                      <a:pos x="226" y="62"/>
                    </a:cxn>
                    <a:cxn ang="0">
                      <a:pos x="258" y="58"/>
                    </a:cxn>
                    <a:cxn ang="0">
                      <a:pos x="282" y="96"/>
                    </a:cxn>
                    <a:cxn ang="0">
                      <a:pos x="318" y="116"/>
                    </a:cxn>
                    <a:cxn ang="0">
                      <a:pos x="308" y="152"/>
                    </a:cxn>
                    <a:cxn ang="0">
                      <a:pos x="312" y="192"/>
                    </a:cxn>
                    <a:cxn ang="0">
                      <a:pos x="338" y="234"/>
                    </a:cxn>
                    <a:cxn ang="0">
                      <a:pos x="376" y="244"/>
                    </a:cxn>
                    <a:cxn ang="0">
                      <a:pos x="424" y="220"/>
                    </a:cxn>
                    <a:cxn ang="0">
                      <a:pos x="442" y="192"/>
                    </a:cxn>
                    <a:cxn ang="0">
                      <a:pos x="482" y="194"/>
                    </a:cxn>
                    <a:cxn ang="0">
                      <a:pos x="470" y="220"/>
                    </a:cxn>
                    <a:cxn ang="0">
                      <a:pos x="464" y="246"/>
                    </a:cxn>
                    <a:cxn ang="0">
                      <a:pos x="452" y="246"/>
                    </a:cxn>
                    <a:cxn ang="0">
                      <a:pos x="416" y="254"/>
                    </a:cxn>
                    <a:cxn ang="0">
                      <a:pos x="424" y="272"/>
                    </a:cxn>
                    <a:cxn ang="0">
                      <a:pos x="412" y="282"/>
                    </a:cxn>
                    <a:cxn ang="0">
                      <a:pos x="402" y="288"/>
                    </a:cxn>
                    <a:cxn ang="0">
                      <a:pos x="392" y="300"/>
                    </a:cxn>
                    <a:cxn ang="0">
                      <a:pos x="364" y="280"/>
                    </a:cxn>
                    <a:cxn ang="0">
                      <a:pos x="338" y="284"/>
                    </a:cxn>
                    <a:cxn ang="0">
                      <a:pos x="298" y="276"/>
                    </a:cxn>
                    <a:cxn ang="0">
                      <a:pos x="254" y="260"/>
                    </a:cxn>
                    <a:cxn ang="0">
                      <a:pos x="218" y="240"/>
                    </a:cxn>
                    <a:cxn ang="0">
                      <a:pos x="186" y="212"/>
                    </a:cxn>
                    <a:cxn ang="0">
                      <a:pos x="192" y="186"/>
                    </a:cxn>
                    <a:cxn ang="0">
                      <a:pos x="156" y="146"/>
                    </a:cxn>
                    <a:cxn ang="0">
                      <a:pos x="126" y="120"/>
                    </a:cxn>
                    <a:cxn ang="0">
                      <a:pos x="100" y="86"/>
                    </a:cxn>
                    <a:cxn ang="0">
                      <a:pos x="72" y="48"/>
                    </a:cxn>
                    <a:cxn ang="0">
                      <a:pos x="50" y="20"/>
                    </a:cxn>
                    <a:cxn ang="0">
                      <a:pos x="40" y="38"/>
                    </a:cxn>
                    <a:cxn ang="0">
                      <a:pos x="64" y="76"/>
                    </a:cxn>
                    <a:cxn ang="0">
                      <a:pos x="90" y="108"/>
                    </a:cxn>
                    <a:cxn ang="0">
                      <a:pos x="106" y="146"/>
                    </a:cxn>
                    <a:cxn ang="0">
                      <a:pos x="120" y="156"/>
                    </a:cxn>
                    <a:cxn ang="0">
                      <a:pos x="108" y="158"/>
                    </a:cxn>
                    <a:cxn ang="0">
                      <a:pos x="84" y="134"/>
                    </a:cxn>
                    <a:cxn ang="0">
                      <a:pos x="72" y="108"/>
                    </a:cxn>
                    <a:cxn ang="0">
                      <a:pos x="48" y="98"/>
                    </a:cxn>
                    <a:cxn ang="0">
                      <a:pos x="42" y="84"/>
                    </a:cxn>
                    <a:cxn ang="0">
                      <a:pos x="46" y="74"/>
                    </a:cxn>
                    <a:cxn ang="0">
                      <a:pos x="30" y="56"/>
                    </a:cxn>
                    <a:cxn ang="0">
                      <a:pos x="12" y="24"/>
                    </a:cxn>
                  </a:cxnLst>
                  <a:rect l="0" t="0" r="r" b="b"/>
                  <a:pathLst>
                    <a:path w="482" h="306">
                      <a:moveTo>
                        <a:pt x="0" y="2"/>
                      </a:moveTo>
                      <a:lnTo>
                        <a:pt x="32" y="0"/>
                      </a:lnTo>
                      <a:lnTo>
                        <a:pt x="76" y="18"/>
                      </a:lnTo>
                      <a:lnTo>
                        <a:pt x="92" y="24"/>
                      </a:lnTo>
                      <a:lnTo>
                        <a:pt x="138" y="24"/>
                      </a:lnTo>
                      <a:lnTo>
                        <a:pt x="146" y="18"/>
                      </a:lnTo>
                      <a:lnTo>
                        <a:pt x="166" y="14"/>
                      </a:lnTo>
                      <a:lnTo>
                        <a:pt x="186" y="30"/>
                      </a:lnTo>
                      <a:lnTo>
                        <a:pt x="196" y="38"/>
                      </a:lnTo>
                      <a:lnTo>
                        <a:pt x="198" y="54"/>
                      </a:lnTo>
                      <a:lnTo>
                        <a:pt x="214" y="64"/>
                      </a:lnTo>
                      <a:lnTo>
                        <a:pt x="226" y="62"/>
                      </a:lnTo>
                      <a:lnTo>
                        <a:pt x="228" y="52"/>
                      </a:lnTo>
                      <a:lnTo>
                        <a:pt x="236" y="48"/>
                      </a:lnTo>
                      <a:lnTo>
                        <a:pt x="258" y="58"/>
                      </a:lnTo>
                      <a:lnTo>
                        <a:pt x="264" y="72"/>
                      </a:lnTo>
                      <a:lnTo>
                        <a:pt x="274" y="84"/>
                      </a:lnTo>
                      <a:lnTo>
                        <a:pt x="282" y="96"/>
                      </a:lnTo>
                      <a:lnTo>
                        <a:pt x="290" y="108"/>
                      </a:lnTo>
                      <a:lnTo>
                        <a:pt x="306" y="114"/>
                      </a:lnTo>
                      <a:lnTo>
                        <a:pt x="318" y="116"/>
                      </a:lnTo>
                      <a:lnTo>
                        <a:pt x="314" y="124"/>
                      </a:lnTo>
                      <a:lnTo>
                        <a:pt x="310" y="136"/>
                      </a:lnTo>
                      <a:lnTo>
                        <a:pt x="308" y="152"/>
                      </a:lnTo>
                      <a:lnTo>
                        <a:pt x="308" y="162"/>
                      </a:lnTo>
                      <a:lnTo>
                        <a:pt x="308" y="174"/>
                      </a:lnTo>
                      <a:lnTo>
                        <a:pt x="312" y="192"/>
                      </a:lnTo>
                      <a:lnTo>
                        <a:pt x="322" y="210"/>
                      </a:lnTo>
                      <a:lnTo>
                        <a:pt x="330" y="222"/>
                      </a:lnTo>
                      <a:lnTo>
                        <a:pt x="338" y="234"/>
                      </a:lnTo>
                      <a:lnTo>
                        <a:pt x="348" y="240"/>
                      </a:lnTo>
                      <a:lnTo>
                        <a:pt x="360" y="244"/>
                      </a:lnTo>
                      <a:lnTo>
                        <a:pt x="376" y="244"/>
                      </a:lnTo>
                      <a:lnTo>
                        <a:pt x="396" y="240"/>
                      </a:lnTo>
                      <a:lnTo>
                        <a:pt x="416" y="236"/>
                      </a:lnTo>
                      <a:lnTo>
                        <a:pt x="424" y="220"/>
                      </a:lnTo>
                      <a:lnTo>
                        <a:pt x="424" y="210"/>
                      </a:lnTo>
                      <a:lnTo>
                        <a:pt x="428" y="200"/>
                      </a:lnTo>
                      <a:lnTo>
                        <a:pt x="442" y="192"/>
                      </a:lnTo>
                      <a:lnTo>
                        <a:pt x="452" y="192"/>
                      </a:lnTo>
                      <a:lnTo>
                        <a:pt x="470" y="192"/>
                      </a:lnTo>
                      <a:lnTo>
                        <a:pt x="482" y="194"/>
                      </a:lnTo>
                      <a:lnTo>
                        <a:pt x="478" y="206"/>
                      </a:lnTo>
                      <a:lnTo>
                        <a:pt x="472" y="214"/>
                      </a:lnTo>
                      <a:lnTo>
                        <a:pt x="470" y="220"/>
                      </a:lnTo>
                      <a:lnTo>
                        <a:pt x="468" y="232"/>
                      </a:lnTo>
                      <a:lnTo>
                        <a:pt x="468" y="244"/>
                      </a:lnTo>
                      <a:lnTo>
                        <a:pt x="464" y="246"/>
                      </a:lnTo>
                      <a:lnTo>
                        <a:pt x="460" y="240"/>
                      </a:lnTo>
                      <a:lnTo>
                        <a:pt x="456" y="242"/>
                      </a:lnTo>
                      <a:lnTo>
                        <a:pt x="452" y="246"/>
                      </a:lnTo>
                      <a:lnTo>
                        <a:pt x="446" y="252"/>
                      </a:lnTo>
                      <a:lnTo>
                        <a:pt x="434" y="252"/>
                      </a:lnTo>
                      <a:lnTo>
                        <a:pt x="416" y="254"/>
                      </a:lnTo>
                      <a:lnTo>
                        <a:pt x="414" y="258"/>
                      </a:lnTo>
                      <a:lnTo>
                        <a:pt x="416" y="266"/>
                      </a:lnTo>
                      <a:lnTo>
                        <a:pt x="424" y="272"/>
                      </a:lnTo>
                      <a:lnTo>
                        <a:pt x="428" y="278"/>
                      </a:lnTo>
                      <a:lnTo>
                        <a:pt x="424" y="280"/>
                      </a:lnTo>
                      <a:lnTo>
                        <a:pt x="412" y="282"/>
                      </a:lnTo>
                      <a:lnTo>
                        <a:pt x="408" y="280"/>
                      </a:lnTo>
                      <a:lnTo>
                        <a:pt x="406" y="284"/>
                      </a:lnTo>
                      <a:lnTo>
                        <a:pt x="402" y="288"/>
                      </a:lnTo>
                      <a:lnTo>
                        <a:pt x="400" y="294"/>
                      </a:lnTo>
                      <a:lnTo>
                        <a:pt x="398" y="306"/>
                      </a:lnTo>
                      <a:lnTo>
                        <a:pt x="392" y="300"/>
                      </a:lnTo>
                      <a:lnTo>
                        <a:pt x="382" y="290"/>
                      </a:lnTo>
                      <a:lnTo>
                        <a:pt x="372" y="284"/>
                      </a:lnTo>
                      <a:lnTo>
                        <a:pt x="364" y="280"/>
                      </a:lnTo>
                      <a:lnTo>
                        <a:pt x="356" y="278"/>
                      </a:lnTo>
                      <a:lnTo>
                        <a:pt x="346" y="280"/>
                      </a:lnTo>
                      <a:lnTo>
                        <a:pt x="338" y="284"/>
                      </a:lnTo>
                      <a:lnTo>
                        <a:pt x="328" y="286"/>
                      </a:lnTo>
                      <a:lnTo>
                        <a:pt x="312" y="282"/>
                      </a:lnTo>
                      <a:lnTo>
                        <a:pt x="298" y="276"/>
                      </a:lnTo>
                      <a:lnTo>
                        <a:pt x="282" y="270"/>
                      </a:lnTo>
                      <a:lnTo>
                        <a:pt x="264" y="264"/>
                      </a:lnTo>
                      <a:lnTo>
                        <a:pt x="254" y="260"/>
                      </a:lnTo>
                      <a:lnTo>
                        <a:pt x="246" y="248"/>
                      </a:lnTo>
                      <a:lnTo>
                        <a:pt x="232" y="248"/>
                      </a:lnTo>
                      <a:lnTo>
                        <a:pt x="218" y="240"/>
                      </a:lnTo>
                      <a:lnTo>
                        <a:pt x="204" y="232"/>
                      </a:lnTo>
                      <a:lnTo>
                        <a:pt x="192" y="222"/>
                      </a:lnTo>
                      <a:lnTo>
                        <a:pt x="186" y="212"/>
                      </a:lnTo>
                      <a:lnTo>
                        <a:pt x="186" y="202"/>
                      </a:lnTo>
                      <a:lnTo>
                        <a:pt x="192" y="196"/>
                      </a:lnTo>
                      <a:lnTo>
                        <a:pt x="192" y="186"/>
                      </a:lnTo>
                      <a:lnTo>
                        <a:pt x="178" y="168"/>
                      </a:lnTo>
                      <a:lnTo>
                        <a:pt x="168" y="156"/>
                      </a:lnTo>
                      <a:lnTo>
                        <a:pt x="156" y="146"/>
                      </a:lnTo>
                      <a:lnTo>
                        <a:pt x="146" y="134"/>
                      </a:lnTo>
                      <a:lnTo>
                        <a:pt x="134" y="126"/>
                      </a:lnTo>
                      <a:lnTo>
                        <a:pt x="126" y="120"/>
                      </a:lnTo>
                      <a:lnTo>
                        <a:pt x="126" y="106"/>
                      </a:lnTo>
                      <a:lnTo>
                        <a:pt x="110" y="96"/>
                      </a:lnTo>
                      <a:lnTo>
                        <a:pt x="100" y="86"/>
                      </a:lnTo>
                      <a:lnTo>
                        <a:pt x="88" y="70"/>
                      </a:lnTo>
                      <a:lnTo>
                        <a:pt x="78" y="60"/>
                      </a:lnTo>
                      <a:lnTo>
                        <a:pt x="72" y="48"/>
                      </a:lnTo>
                      <a:lnTo>
                        <a:pt x="66" y="34"/>
                      </a:lnTo>
                      <a:lnTo>
                        <a:pt x="64" y="28"/>
                      </a:lnTo>
                      <a:lnTo>
                        <a:pt x="50" y="20"/>
                      </a:lnTo>
                      <a:lnTo>
                        <a:pt x="38" y="20"/>
                      </a:lnTo>
                      <a:lnTo>
                        <a:pt x="36" y="26"/>
                      </a:lnTo>
                      <a:lnTo>
                        <a:pt x="40" y="38"/>
                      </a:lnTo>
                      <a:lnTo>
                        <a:pt x="46" y="52"/>
                      </a:lnTo>
                      <a:lnTo>
                        <a:pt x="56" y="62"/>
                      </a:lnTo>
                      <a:lnTo>
                        <a:pt x="64" y="76"/>
                      </a:lnTo>
                      <a:lnTo>
                        <a:pt x="72" y="86"/>
                      </a:lnTo>
                      <a:lnTo>
                        <a:pt x="80" y="96"/>
                      </a:lnTo>
                      <a:lnTo>
                        <a:pt x="90" y="108"/>
                      </a:lnTo>
                      <a:lnTo>
                        <a:pt x="98" y="124"/>
                      </a:lnTo>
                      <a:lnTo>
                        <a:pt x="104" y="136"/>
                      </a:lnTo>
                      <a:lnTo>
                        <a:pt x="106" y="146"/>
                      </a:lnTo>
                      <a:lnTo>
                        <a:pt x="114" y="146"/>
                      </a:lnTo>
                      <a:lnTo>
                        <a:pt x="118" y="152"/>
                      </a:lnTo>
                      <a:lnTo>
                        <a:pt x="120" y="156"/>
                      </a:lnTo>
                      <a:lnTo>
                        <a:pt x="122" y="166"/>
                      </a:lnTo>
                      <a:lnTo>
                        <a:pt x="114" y="170"/>
                      </a:lnTo>
                      <a:lnTo>
                        <a:pt x="108" y="158"/>
                      </a:lnTo>
                      <a:lnTo>
                        <a:pt x="100" y="152"/>
                      </a:lnTo>
                      <a:lnTo>
                        <a:pt x="92" y="144"/>
                      </a:lnTo>
                      <a:lnTo>
                        <a:pt x="84" y="134"/>
                      </a:lnTo>
                      <a:lnTo>
                        <a:pt x="82" y="126"/>
                      </a:lnTo>
                      <a:lnTo>
                        <a:pt x="80" y="116"/>
                      </a:lnTo>
                      <a:lnTo>
                        <a:pt x="72" y="108"/>
                      </a:lnTo>
                      <a:lnTo>
                        <a:pt x="66" y="104"/>
                      </a:lnTo>
                      <a:lnTo>
                        <a:pt x="56" y="102"/>
                      </a:lnTo>
                      <a:lnTo>
                        <a:pt x="48" y="98"/>
                      </a:lnTo>
                      <a:lnTo>
                        <a:pt x="40" y="90"/>
                      </a:lnTo>
                      <a:lnTo>
                        <a:pt x="38" y="86"/>
                      </a:lnTo>
                      <a:lnTo>
                        <a:pt x="42" y="84"/>
                      </a:lnTo>
                      <a:lnTo>
                        <a:pt x="46" y="84"/>
                      </a:lnTo>
                      <a:lnTo>
                        <a:pt x="48" y="80"/>
                      </a:lnTo>
                      <a:lnTo>
                        <a:pt x="46" y="74"/>
                      </a:lnTo>
                      <a:lnTo>
                        <a:pt x="42" y="64"/>
                      </a:lnTo>
                      <a:lnTo>
                        <a:pt x="38" y="60"/>
                      </a:lnTo>
                      <a:lnTo>
                        <a:pt x="30" y="56"/>
                      </a:lnTo>
                      <a:lnTo>
                        <a:pt x="22" y="46"/>
                      </a:lnTo>
                      <a:lnTo>
                        <a:pt x="16" y="32"/>
                      </a:lnTo>
                      <a:lnTo>
                        <a:pt x="12" y="24"/>
                      </a:lnTo>
                      <a:lnTo>
                        <a:pt x="8" y="14"/>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1" name="Freeform 2"/>
                <p:cNvSpPr>
                  <a:spLocks/>
                </p:cNvSpPr>
                <p:nvPr/>
              </p:nvSpPr>
              <p:spPr bwMode="auto">
                <a:xfrm>
                  <a:off x="2090946" y="1314570"/>
                  <a:ext cx="305076" cy="200214"/>
                </a:xfrm>
                <a:custGeom>
                  <a:avLst/>
                  <a:gdLst/>
                  <a:ahLst/>
                  <a:cxnLst>
                    <a:cxn ang="0">
                      <a:pos x="20" y="6"/>
                    </a:cxn>
                    <a:cxn ang="0">
                      <a:pos x="20" y="14"/>
                    </a:cxn>
                    <a:cxn ang="0">
                      <a:pos x="28" y="22"/>
                    </a:cxn>
                    <a:cxn ang="0">
                      <a:pos x="28" y="28"/>
                    </a:cxn>
                    <a:cxn ang="0">
                      <a:pos x="24" y="34"/>
                    </a:cxn>
                    <a:cxn ang="0">
                      <a:pos x="20" y="44"/>
                    </a:cxn>
                    <a:cxn ang="0">
                      <a:pos x="12" y="54"/>
                    </a:cxn>
                    <a:cxn ang="0">
                      <a:pos x="8" y="68"/>
                    </a:cxn>
                    <a:cxn ang="0">
                      <a:pos x="0" y="76"/>
                    </a:cxn>
                    <a:cxn ang="0">
                      <a:pos x="12" y="80"/>
                    </a:cxn>
                    <a:cxn ang="0">
                      <a:pos x="20" y="84"/>
                    </a:cxn>
                    <a:cxn ang="0">
                      <a:pos x="32" y="92"/>
                    </a:cxn>
                    <a:cxn ang="0">
                      <a:pos x="42" y="104"/>
                    </a:cxn>
                    <a:cxn ang="0">
                      <a:pos x="54" y="100"/>
                    </a:cxn>
                    <a:cxn ang="0">
                      <a:pos x="68" y="92"/>
                    </a:cxn>
                    <a:cxn ang="0">
                      <a:pos x="80" y="92"/>
                    </a:cxn>
                    <a:cxn ang="0">
                      <a:pos x="86" y="82"/>
                    </a:cxn>
                    <a:cxn ang="0">
                      <a:pos x="90" y="72"/>
                    </a:cxn>
                    <a:cxn ang="0">
                      <a:pos x="102" y="66"/>
                    </a:cxn>
                    <a:cxn ang="0">
                      <a:pos x="106" y="58"/>
                    </a:cxn>
                    <a:cxn ang="0">
                      <a:pos x="120" y="50"/>
                    </a:cxn>
                    <a:cxn ang="0">
                      <a:pos x="140" y="40"/>
                    </a:cxn>
                    <a:cxn ang="0">
                      <a:pos x="166" y="32"/>
                    </a:cxn>
                    <a:cxn ang="0">
                      <a:pos x="158" y="26"/>
                    </a:cxn>
                    <a:cxn ang="0">
                      <a:pos x="142" y="16"/>
                    </a:cxn>
                    <a:cxn ang="0">
                      <a:pos x="128" y="8"/>
                    </a:cxn>
                    <a:cxn ang="0">
                      <a:pos x="114" y="10"/>
                    </a:cxn>
                    <a:cxn ang="0">
                      <a:pos x="106" y="16"/>
                    </a:cxn>
                    <a:cxn ang="0">
                      <a:pos x="94" y="14"/>
                    </a:cxn>
                    <a:cxn ang="0">
                      <a:pos x="74" y="6"/>
                    </a:cxn>
                    <a:cxn ang="0">
                      <a:pos x="72" y="0"/>
                    </a:cxn>
                    <a:cxn ang="0">
                      <a:pos x="54" y="0"/>
                    </a:cxn>
                    <a:cxn ang="0">
                      <a:pos x="52" y="6"/>
                    </a:cxn>
                    <a:cxn ang="0">
                      <a:pos x="34" y="4"/>
                    </a:cxn>
                    <a:cxn ang="0">
                      <a:pos x="20" y="6"/>
                    </a:cxn>
                  </a:cxnLst>
                  <a:rect l="0" t="0" r="r" b="b"/>
                  <a:pathLst>
                    <a:path w="166" h="104">
                      <a:moveTo>
                        <a:pt x="20" y="6"/>
                      </a:moveTo>
                      <a:lnTo>
                        <a:pt x="20" y="14"/>
                      </a:lnTo>
                      <a:lnTo>
                        <a:pt x="28" y="22"/>
                      </a:lnTo>
                      <a:lnTo>
                        <a:pt x="28" y="28"/>
                      </a:lnTo>
                      <a:lnTo>
                        <a:pt x="24" y="34"/>
                      </a:lnTo>
                      <a:lnTo>
                        <a:pt x="20" y="44"/>
                      </a:lnTo>
                      <a:lnTo>
                        <a:pt x="12" y="54"/>
                      </a:lnTo>
                      <a:lnTo>
                        <a:pt x="8" y="68"/>
                      </a:lnTo>
                      <a:lnTo>
                        <a:pt x="0" y="76"/>
                      </a:lnTo>
                      <a:lnTo>
                        <a:pt x="12" y="80"/>
                      </a:lnTo>
                      <a:lnTo>
                        <a:pt x="20" y="84"/>
                      </a:lnTo>
                      <a:lnTo>
                        <a:pt x="32" y="92"/>
                      </a:lnTo>
                      <a:lnTo>
                        <a:pt x="42" y="104"/>
                      </a:lnTo>
                      <a:lnTo>
                        <a:pt x="54" y="100"/>
                      </a:lnTo>
                      <a:lnTo>
                        <a:pt x="68" y="92"/>
                      </a:lnTo>
                      <a:lnTo>
                        <a:pt x="80" y="92"/>
                      </a:lnTo>
                      <a:lnTo>
                        <a:pt x="86" y="82"/>
                      </a:lnTo>
                      <a:lnTo>
                        <a:pt x="90" y="72"/>
                      </a:lnTo>
                      <a:lnTo>
                        <a:pt x="102" y="66"/>
                      </a:lnTo>
                      <a:lnTo>
                        <a:pt x="106" y="58"/>
                      </a:lnTo>
                      <a:lnTo>
                        <a:pt x="120" y="50"/>
                      </a:lnTo>
                      <a:lnTo>
                        <a:pt x="140" y="40"/>
                      </a:lnTo>
                      <a:lnTo>
                        <a:pt x="166" y="32"/>
                      </a:lnTo>
                      <a:lnTo>
                        <a:pt x="158" y="26"/>
                      </a:lnTo>
                      <a:lnTo>
                        <a:pt x="142" y="16"/>
                      </a:lnTo>
                      <a:lnTo>
                        <a:pt x="128" y="8"/>
                      </a:lnTo>
                      <a:lnTo>
                        <a:pt x="114" y="10"/>
                      </a:lnTo>
                      <a:lnTo>
                        <a:pt x="106" y="16"/>
                      </a:lnTo>
                      <a:lnTo>
                        <a:pt x="94" y="14"/>
                      </a:lnTo>
                      <a:lnTo>
                        <a:pt x="74" y="6"/>
                      </a:lnTo>
                      <a:lnTo>
                        <a:pt x="72" y="0"/>
                      </a:lnTo>
                      <a:lnTo>
                        <a:pt x="54" y="0"/>
                      </a:lnTo>
                      <a:lnTo>
                        <a:pt x="52" y="6"/>
                      </a:lnTo>
                      <a:lnTo>
                        <a:pt x="34" y="4"/>
                      </a:lnTo>
                      <a:lnTo>
                        <a:pt x="2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2" name="Freeform 3"/>
                <p:cNvSpPr>
                  <a:spLocks/>
                </p:cNvSpPr>
                <p:nvPr/>
              </p:nvSpPr>
              <p:spPr bwMode="auto">
                <a:xfrm>
                  <a:off x="2293105" y="1387733"/>
                  <a:ext cx="521938" cy="261818"/>
                </a:xfrm>
                <a:custGeom>
                  <a:avLst/>
                  <a:gdLst/>
                  <a:ahLst/>
                  <a:cxnLst>
                    <a:cxn ang="0">
                      <a:pos x="104" y="82"/>
                    </a:cxn>
                    <a:cxn ang="0">
                      <a:pos x="52" y="78"/>
                    </a:cxn>
                    <a:cxn ang="0">
                      <a:pos x="10" y="74"/>
                    </a:cxn>
                    <a:cxn ang="0">
                      <a:pos x="30" y="62"/>
                    </a:cxn>
                    <a:cxn ang="0">
                      <a:pos x="56" y="54"/>
                    </a:cxn>
                    <a:cxn ang="0">
                      <a:pos x="34" y="56"/>
                    </a:cxn>
                    <a:cxn ang="0">
                      <a:pos x="14" y="52"/>
                    </a:cxn>
                    <a:cxn ang="0">
                      <a:pos x="0" y="42"/>
                    </a:cxn>
                    <a:cxn ang="0">
                      <a:pos x="12" y="30"/>
                    </a:cxn>
                    <a:cxn ang="0">
                      <a:pos x="26" y="14"/>
                    </a:cxn>
                    <a:cxn ang="0">
                      <a:pos x="74" y="0"/>
                    </a:cxn>
                    <a:cxn ang="0">
                      <a:pos x="74" y="12"/>
                    </a:cxn>
                    <a:cxn ang="0">
                      <a:pos x="84" y="22"/>
                    </a:cxn>
                    <a:cxn ang="0">
                      <a:pos x="106" y="12"/>
                    </a:cxn>
                    <a:cxn ang="0">
                      <a:pos x="118" y="24"/>
                    </a:cxn>
                    <a:cxn ang="0">
                      <a:pos x="128" y="26"/>
                    </a:cxn>
                    <a:cxn ang="0">
                      <a:pos x="144" y="18"/>
                    </a:cxn>
                    <a:cxn ang="0">
                      <a:pos x="142" y="10"/>
                    </a:cxn>
                    <a:cxn ang="0">
                      <a:pos x="162" y="26"/>
                    </a:cxn>
                    <a:cxn ang="0">
                      <a:pos x="172" y="48"/>
                    </a:cxn>
                    <a:cxn ang="0">
                      <a:pos x="176" y="34"/>
                    </a:cxn>
                    <a:cxn ang="0">
                      <a:pos x="170" y="4"/>
                    </a:cxn>
                    <a:cxn ang="0">
                      <a:pos x="192" y="4"/>
                    </a:cxn>
                    <a:cxn ang="0">
                      <a:pos x="216" y="24"/>
                    </a:cxn>
                    <a:cxn ang="0">
                      <a:pos x="230" y="52"/>
                    </a:cxn>
                    <a:cxn ang="0">
                      <a:pos x="228" y="66"/>
                    </a:cxn>
                    <a:cxn ang="0">
                      <a:pos x="248" y="82"/>
                    </a:cxn>
                    <a:cxn ang="0">
                      <a:pos x="268" y="90"/>
                    </a:cxn>
                    <a:cxn ang="0">
                      <a:pos x="280" y="104"/>
                    </a:cxn>
                    <a:cxn ang="0">
                      <a:pos x="254" y="106"/>
                    </a:cxn>
                    <a:cxn ang="0">
                      <a:pos x="268" y="116"/>
                    </a:cxn>
                    <a:cxn ang="0">
                      <a:pos x="262" y="128"/>
                    </a:cxn>
                    <a:cxn ang="0">
                      <a:pos x="216" y="128"/>
                    </a:cxn>
                    <a:cxn ang="0">
                      <a:pos x="202" y="122"/>
                    </a:cxn>
                    <a:cxn ang="0">
                      <a:pos x="184" y="122"/>
                    </a:cxn>
                    <a:cxn ang="0">
                      <a:pos x="152" y="134"/>
                    </a:cxn>
                    <a:cxn ang="0">
                      <a:pos x="84" y="130"/>
                    </a:cxn>
                    <a:cxn ang="0">
                      <a:pos x="40" y="118"/>
                    </a:cxn>
                    <a:cxn ang="0">
                      <a:pos x="30" y="92"/>
                    </a:cxn>
                    <a:cxn ang="0">
                      <a:pos x="80" y="88"/>
                    </a:cxn>
                    <a:cxn ang="0">
                      <a:pos x="110" y="90"/>
                    </a:cxn>
                  </a:cxnLst>
                  <a:rect l="0" t="0" r="r" b="b"/>
                  <a:pathLst>
                    <a:path w="284" h="136">
                      <a:moveTo>
                        <a:pt x="110" y="90"/>
                      </a:moveTo>
                      <a:lnTo>
                        <a:pt x="104" y="82"/>
                      </a:lnTo>
                      <a:lnTo>
                        <a:pt x="86" y="76"/>
                      </a:lnTo>
                      <a:lnTo>
                        <a:pt x="52" y="78"/>
                      </a:lnTo>
                      <a:lnTo>
                        <a:pt x="28" y="80"/>
                      </a:lnTo>
                      <a:lnTo>
                        <a:pt x="10" y="74"/>
                      </a:lnTo>
                      <a:lnTo>
                        <a:pt x="14" y="62"/>
                      </a:lnTo>
                      <a:lnTo>
                        <a:pt x="30" y="62"/>
                      </a:lnTo>
                      <a:lnTo>
                        <a:pt x="46" y="58"/>
                      </a:lnTo>
                      <a:lnTo>
                        <a:pt x="56" y="54"/>
                      </a:lnTo>
                      <a:lnTo>
                        <a:pt x="46" y="52"/>
                      </a:lnTo>
                      <a:lnTo>
                        <a:pt x="34" y="56"/>
                      </a:lnTo>
                      <a:lnTo>
                        <a:pt x="20" y="56"/>
                      </a:lnTo>
                      <a:lnTo>
                        <a:pt x="14" y="52"/>
                      </a:lnTo>
                      <a:lnTo>
                        <a:pt x="0" y="50"/>
                      </a:lnTo>
                      <a:lnTo>
                        <a:pt x="0" y="42"/>
                      </a:lnTo>
                      <a:lnTo>
                        <a:pt x="8" y="36"/>
                      </a:lnTo>
                      <a:lnTo>
                        <a:pt x="12" y="30"/>
                      </a:lnTo>
                      <a:lnTo>
                        <a:pt x="10" y="22"/>
                      </a:lnTo>
                      <a:lnTo>
                        <a:pt x="26" y="14"/>
                      </a:lnTo>
                      <a:lnTo>
                        <a:pt x="50" y="4"/>
                      </a:lnTo>
                      <a:lnTo>
                        <a:pt x="74" y="0"/>
                      </a:lnTo>
                      <a:lnTo>
                        <a:pt x="76" y="8"/>
                      </a:lnTo>
                      <a:lnTo>
                        <a:pt x="74" y="12"/>
                      </a:lnTo>
                      <a:lnTo>
                        <a:pt x="70" y="18"/>
                      </a:lnTo>
                      <a:lnTo>
                        <a:pt x="84" y="22"/>
                      </a:lnTo>
                      <a:lnTo>
                        <a:pt x="90" y="8"/>
                      </a:lnTo>
                      <a:lnTo>
                        <a:pt x="106" y="12"/>
                      </a:lnTo>
                      <a:lnTo>
                        <a:pt x="122" y="18"/>
                      </a:lnTo>
                      <a:lnTo>
                        <a:pt x="118" y="24"/>
                      </a:lnTo>
                      <a:lnTo>
                        <a:pt x="120" y="28"/>
                      </a:lnTo>
                      <a:lnTo>
                        <a:pt x="128" y="26"/>
                      </a:lnTo>
                      <a:lnTo>
                        <a:pt x="142" y="26"/>
                      </a:lnTo>
                      <a:lnTo>
                        <a:pt x="144" y="18"/>
                      </a:lnTo>
                      <a:lnTo>
                        <a:pt x="136" y="12"/>
                      </a:lnTo>
                      <a:lnTo>
                        <a:pt x="142" y="10"/>
                      </a:lnTo>
                      <a:lnTo>
                        <a:pt x="154" y="16"/>
                      </a:lnTo>
                      <a:lnTo>
                        <a:pt x="162" y="26"/>
                      </a:lnTo>
                      <a:lnTo>
                        <a:pt x="166" y="38"/>
                      </a:lnTo>
                      <a:lnTo>
                        <a:pt x="172" y="48"/>
                      </a:lnTo>
                      <a:lnTo>
                        <a:pt x="182" y="44"/>
                      </a:lnTo>
                      <a:lnTo>
                        <a:pt x="176" y="34"/>
                      </a:lnTo>
                      <a:lnTo>
                        <a:pt x="172" y="16"/>
                      </a:lnTo>
                      <a:lnTo>
                        <a:pt x="170" y="4"/>
                      </a:lnTo>
                      <a:lnTo>
                        <a:pt x="178" y="0"/>
                      </a:lnTo>
                      <a:lnTo>
                        <a:pt x="192" y="4"/>
                      </a:lnTo>
                      <a:lnTo>
                        <a:pt x="206" y="12"/>
                      </a:lnTo>
                      <a:lnTo>
                        <a:pt x="216" y="24"/>
                      </a:lnTo>
                      <a:lnTo>
                        <a:pt x="222" y="40"/>
                      </a:lnTo>
                      <a:lnTo>
                        <a:pt x="230" y="52"/>
                      </a:lnTo>
                      <a:lnTo>
                        <a:pt x="230" y="60"/>
                      </a:lnTo>
                      <a:lnTo>
                        <a:pt x="228" y="66"/>
                      </a:lnTo>
                      <a:lnTo>
                        <a:pt x="238" y="78"/>
                      </a:lnTo>
                      <a:lnTo>
                        <a:pt x="248" y="82"/>
                      </a:lnTo>
                      <a:lnTo>
                        <a:pt x="260" y="84"/>
                      </a:lnTo>
                      <a:lnTo>
                        <a:pt x="268" y="90"/>
                      </a:lnTo>
                      <a:lnTo>
                        <a:pt x="284" y="100"/>
                      </a:lnTo>
                      <a:lnTo>
                        <a:pt x="280" y="104"/>
                      </a:lnTo>
                      <a:lnTo>
                        <a:pt x="264" y="104"/>
                      </a:lnTo>
                      <a:lnTo>
                        <a:pt x="254" y="106"/>
                      </a:lnTo>
                      <a:lnTo>
                        <a:pt x="256" y="112"/>
                      </a:lnTo>
                      <a:lnTo>
                        <a:pt x="268" y="116"/>
                      </a:lnTo>
                      <a:lnTo>
                        <a:pt x="272" y="126"/>
                      </a:lnTo>
                      <a:lnTo>
                        <a:pt x="262" y="128"/>
                      </a:lnTo>
                      <a:lnTo>
                        <a:pt x="240" y="130"/>
                      </a:lnTo>
                      <a:lnTo>
                        <a:pt x="216" y="128"/>
                      </a:lnTo>
                      <a:lnTo>
                        <a:pt x="212" y="122"/>
                      </a:lnTo>
                      <a:lnTo>
                        <a:pt x="202" y="122"/>
                      </a:lnTo>
                      <a:lnTo>
                        <a:pt x="196" y="108"/>
                      </a:lnTo>
                      <a:lnTo>
                        <a:pt x="184" y="122"/>
                      </a:lnTo>
                      <a:lnTo>
                        <a:pt x="168" y="126"/>
                      </a:lnTo>
                      <a:lnTo>
                        <a:pt x="152" y="134"/>
                      </a:lnTo>
                      <a:lnTo>
                        <a:pt x="90" y="136"/>
                      </a:lnTo>
                      <a:lnTo>
                        <a:pt x="84" y="130"/>
                      </a:lnTo>
                      <a:lnTo>
                        <a:pt x="82" y="118"/>
                      </a:lnTo>
                      <a:lnTo>
                        <a:pt x="40" y="118"/>
                      </a:lnTo>
                      <a:lnTo>
                        <a:pt x="22" y="100"/>
                      </a:lnTo>
                      <a:lnTo>
                        <a:pt x="30" y="92"/>
                      </a:lnTo>
                      <a:lnTo>
                        <a:pt x="48" y="90"/>
                      </a:lnTo>
                      <a:lnTo>
                        <a:pt x="80" y="88"/>
                      </a:lnTo>
                      <a:lnTo>
                        <a:pt x="98" y="90"/>
                      </a:lnTo>
                      <a:lnTo>
                        <a:pt x="110" y="9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3" name="Freeform 4"/>
                <p:cNvSpPr>
                  <a:spLocks/>
                </p:cNvSpPr>
                <p:nvPr/>
              </p:nvSpPr>
              <p:spPr bwMode="auto">
                <a:xfrm>
                  <a:off x="2333518" y="1168269"/>
                  <a:ext cx="349184" cy="157860"/>
                </a:xfrm>
                <a:custGeom>
                  <a:avLst/>
                  <a:gdLst/>
                  <a:ahLst/>
                  <a:cxnLst>
                    <a:cxn ang="0">
                      <a:pos x="98" y="56"/>
                    </a:cxn>
                    <a:cxn ang="0">
                      <a:pos x="80" y="56"/>
                    </a:cxn>
                    <a:cxn ang="0">
                      <a:pos x="58" y="56"/>
                    </a:cxn>
                    <a:cxn ang="0">
                      <a:pos x="62" y="48"/>
                    </a:cxn>
                    <a:cxn ang="0">
                      <a:pos x="52" y="50"/>
                    </a:cxn>
                    <a:cxn ang="0">
                      <a:pos x="48" y="58"/>
                    </a:cxn>
                    <a:cxn ang="0">
                      <a:pos x="30" y="62"/>
                    </a:cxn>
                    <a:cxn ang="0">
                      <a:pos x="20" y="58"/>
                    </a:cxn>
                    <a:cxn ang="0">
                      <a:pos x="2" y="56"/>
                    </a:cxn>
                    <a:cxn ang="0">
                      <a:pos x="0" y="48"/>
                    </a:cxn>
                    <a:cxn ang="0">
                      <a:pos x="18" y="46"/>
                    </a:cxn>
                    <a:cxn ang="0">
                      <a:pos x="4" y="42"/>
                    </a:cxn>
                    <a:cxn ang="0">
                      <a:pos x="10" y="36"/>
                    </a:cxn>
                    <a:cxn ang="0">
                      <a:pos x="34" y="34"/>
                    </a:cxn>
                    <a:cxn ang="0">
                      <a:pos x="16" y="30"/>
                    </a:cxn>
                    <a:cxn ang="0">
                      <a:pos x="18" y="24"/>
                    </a:cxn>
                    <a:cxn ang="0">
                      <a:pos x="26" y="20"/>
                    </a:cxn>
                    <a:cxn ang="0">
                      <a:pos x="34" y="16"/>
                    </a:cxn>
                    <a:cxn ang="0">
                      <a:pos x="50" y="14"/>
                    </a:cxn>
                    <a:cxn ang="0">
                      <a:pos x="58" y="22"/>
                    </a:cxn>
                    <a:cxn ang="0">
                      <a:pos x="66" y="20"/>
                    </a:cxn>
                    <a:cxn ang="0">
                      <a:pos x="74" y="20"/>
                    </a:cxn>
                    <a:cxn ang="0">
                      <a:pos x="88" y="28"/>
                    </a:cxn>
                    <a:cxn ang="0">
                      <a:pos x="98" y="36"/>
                    </a:cxn>
                    <a:cxn ang="0">
                      <a:pos x="98" y="40"/>
                    </a:cxn>
                    <a:cxn ang="0">
                      <a:pos x="98" y="42"/>
                    </a:cxn>
                    <a:cxn ang="0">
                      <a:pos x="100" y="44"/>
                    </a:cxn>
                    <a:cxn ang="0">
                      <a:pos x="136" y="44"/>
                    </a:cxn>
                    <a:cxn ang="0">
                      <a:pos x="136" y="38"/>
                    </a:cxn>
                    <a:cxn ang="0">
                      <a:pos x="118" y="34"/>
                    </a:cxn>
                    <a:cxn ang="0">
                      <a:pos x="130" y="28"/>
                    </a:cxn>
                    <a:cxn ang="0">
                      <a:pos x="128" y="24"/>
                    </a:cxn>
                    <a:cxn ang="0">
                      <a:pos x="116" y="20"/>
                    </a:cxn>
                    <a:cxn ang="0">
                      <a:pos x="122" y="10"/>
                    </a:cxn>
                    <a:cxn ang="0">
                      <a:pos x="130" y="0"/>
                    </a:cxn>
                    <a:cxn ang="0">
                      <a:pos x="140" y="2"/>
                    </a:cxn>
                    <a:cxn ang="0">
                      <a:pos x="142" y="8"/>
                    </a:cxn>
                    <a:cxn ang="0">
                      <a:pos x="148" y="16"/>
                    </a:cxn>
                    <a:cxn ang="0">
                      <a:pos x="146" y="22"/>
                    </a:cxn>
                    <a:cxn ang="0">
                      <a:pos x="148" y="30"/>
                    </a:cxn>
                    <a:cxn ang="0">
                      <a:pos x="162" y="34"/>
                    </a:cxn>
                    <a:cxn ang="0">
                      <a:pos x="168" y="34"/>
                    </a:cxn>
                    <a:cxn ang="0">
                      <a:pos x="172" y="28"/>
                    </a:cxn>
                    <a:cxn ang="0">
                      <a:pos x="184" y="28"/>
                    </a:cxn>
                    <a:cxn ang="0">
                      <a:pos x="190" y="34"/>
                    </a:cxn>
                    <a:cxn ang="0">
                      <a:pos x="190" y="48"/>
                    </a:cxn>
                    <a:cxn ang="0">
                      <a:pos x="182" y="58"/>
                    </a:cxn>
                    <a:cxn ang="0">
                      <a:pos x="168" y="64"/>
                    </a:cxn>
                    <a:cxn ang="0">
                      <a:pos x="148" y="58"/>
                    </a:cxn>
                    <a:cxn ang="0">
                      <a:pos x="134" y="64"/>
                    </a:cxn>
                    <a:cxn ang="0">
                      <a:pos x="114" y="66"/>
                    </a:cxn>
                    <a:cxn ang="0">
                      <a:pos x="96" y="76"/>
                    </a:cxn>
                    <a:cxn ang="0">
                      <a:pos x="74" y="82"/>
                    </a:cxn>
                    <a:cxn ang="0">
                      <a:pos x="58" y="78"/>
                    </a:cxn>
                    <a:cxn ang="0">
                      <a:pos x="50" y="70"/>
                    </a:cxn>
                    <a:cxn ang="0">
                      <a:pos x="62" y="64"/>
                    </a:cxn>
                    <a:cxn ang="0">
                      <a:pos x="80" y="64"/>
                    </a:cxn>
                    <a:cxn ang="0">
                      <a:pos x="96" y="62"/>
                    </a:cxn>
                    <a:cxn ang="0">
                      <a:pos x="98" y="56"/>
                    </a:cxn>
                  </a:cxnLst>
                  <a:rect l="0" t="0" r="r" b="b"/>
                  <a:pathLst>
                    <a:path w="190" h="82">
                      <a:moveTo>
                        <a:pt x="98" y="56"/>
                      </a:moveTo>
                      <a:lnTo>
                        <a:pt x="80" y="56"/>
                      </a:lnTo>
                      <a:lnTo>
                        <a:pt x="58" y="56"/>
                      </a:lnTo>
                      <a:lnTo>
                        <a:pt x="62" y="48"/>
                      </a:lnTo>
                      <a:lnTo>
                        <a:pt x="52" y="50"/>
                      </a:lnTo>
                      <a:lnTo>
                        <a:pt x="48" y="58"/>
                      </a:lnTo>
                      <a:lnTo>
                        <a:pt x="30" y="62"/>
                      </a:lnTo>
                      <a:lnTo>
                        <a:pt x="20" y="58"/>
                      </a:lnTo>
                      <a:lnTo>
                        <a:pt x="2" y="56"/>
                      </a:lnTo>
                      <a:lnTo>
                        <a:pt x="0" y="48"/>
                      </a:lnTo>
                      <a:lnTo>
                        <a:pt x="18" y="46"/>
                      </a:lnTo>
                      <a:lnTo>
                        <a:pt x="4" y="42"/>
                      </a:lnTo>
                      <a:lnTo>
                        <a:pt x="10" y="36"/>
                      </a:lnTo>
                      <a:lnTo>
                        <a:pt x="34" y="34"/>
                      </a:lnTo>
                      <a:lnTo>
                        <a:pt x="16" y="30"/>
                      </a:lnTo>
                      <a:lnTo>
                        <a:pt x="18" y="24"/>
                      </a:lnTo>
                      <a:lnTo>
                        <a:pt x="26" y="20"/>
                      </a:lnTo>
                      <a:lnTo>
                        <a:pt x="34" y="16"/>
                      </a:lnTo>
                      <a:lnTo>
                        <a:pt x="50" y="14"/>
                      </a:lnTo>
                      <a:lnTo>
                        <a:pt x="58" y="22"/>
                      </a:lnTo>
                      <a:lnTo>
                        <a:pt x="66" y="20"/>
                      </a:lnTo>
                      <a:lnTo>
                        <a:pt x="74" y="20"/>
                      </a:lnTo>
                      <a:lnTo>
                        <a:pt x="88" y="28"/>
                      </a:lnTo>
                      <a:lnTo>
                        <a:pt x="98" y="36"/>
                      </a:lnTo>
                      <a:lnTo>
                        <a:pt x="98" y="40"/>
                      </a:lnTo>
                      <a:lnTo>
                        <a:pt x="98" y="42"/>
                      </a:lnTo>
                      <a:lnTo>
                        <a:pt x="100" y="44"/>
                      </a:lnTo>
                      <a:lnTo>
                        <a:pt x="136" y="44"/>
                      </a:lnTo>
                      <a:lnTo>
                        <a:pt x="136" y="38"/>
                      </a:lnTo>
                      <a:lnTo>
                        <a:pt x="118" y="34"/>
                      </a:lnTo>
                      <a:lnTo>
                        <a:pt x="130" y="28"/>
                      </a:lnTo>
                      <a:lnTo>
                        <a:pt x="128" y="24"/>
                      </a:lnTo>
                      <a:lnTo>
                        <a:pt x="116" y="20"/>
                      </a:lnTo>
                      <a:lnTo>
                        <a:pt x="122" y="10"/>
                      </a:lnTo>
                      <a:lnTo>
                        <a:pt x="130" y="0"/>
                      </a:lnTo>
                      <a:lnTo>
                        <a:pt x="140" y="2"/>
                      </a:lnTo>
                      <a:lnTo>
                        <a:pt x="142" y="8"/>
                      </a:lnTo>
                      <a:lnTo>
                        <a:pt x="148" y="16"/>
                      </a:lnTo>
                      <a:lnTo>
                        <a:pt x="146" y="22"/>
                      </a:lnTo>
                      <a:lnTo>
                        <a:pt x="148" y="30"/>
                      </a:lnTo>
                      <a:lnTo>
                        <a:pt x="162" y="34"/>
                      </a:lnTo>
                      <a:lnTo>
                        <a:pt x="168" y="34"/>
                      </a:lnTo>
                      <a:lnTo>
                        <a:pt x="172" y="28"/>
                      </a:lnTo>
                      <a:lnTo>
                        <a:pt x="184" y="28"/>
                      </a:lnTo>
                      <a:lnTo>
                        <a:pt x="190" y="34"/>
                      </a:lnTo>
                      <a:lnTo>
                        <a:pt x="190" y="48"/>
                      </a:lnTo>
                      <a:lnTo>
                        <a:pt x="182" y="58"/>
                      </a:lnTo>
                      <a:lnTo>
                        <a:pt x="168" y="64"/>
                      </a:lnTo>
                      <a:lnTo>
                        <a:pt x="148" y="58"/>
                      </a:lnTo>
                      <a:lnTo>
                        <a:pt x="134" y="64"/>
                      </a:lnTo>
                      <a:lnTo>
                        <a:pt x="114" y="66"/>
                      </a:lnTo>
                      <a:lnTo>
                        <a:pt x="96" y="76"/>
                      </a:lnTo>
                      <a:lnTo>
                        <a:pt x="74" y="82"/>
                      </a:lnTo>
                      <a:lnTo>
                        <a:pt x="58" y="78"/>
                      </a:lnTo>
                      <a:lnTo>
                        <a:pt x="50" y="70"/>
                      </a:lnTo>
                      <a:lnTo>
                        <a:pt x="62" y="64"/>
                      </a:lnTo>
                      <a:lnTo>
                        <a:pt x="80" y="64"/>
                      </a:lnTo>
                      <a:lnTo>
                        <a:pt x="96" y="62"/>
                      </a:lnTo>
                      <a:lnTo>
                        <a:pt x="98" y="5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4" name="Freeform 5"/>
                <p:cNvSpPr>
                  <a:spLocks/>
                </p:cNvSpPr>
                <p:nvPr/>
              </p:nvSpPr>
              <p:spPr bwMode="auto">
                <a:xfrm>
                  <a:off x="2682732" y="1002697"/>
                  <a:ext cx="194808" cy="107807"/>
                </a:xfrm>
                <a:custGeom>
                  <a:avLst/>
                  <a:gdLst/>
                  <a:ahLst/>
                  <a:cxnLst>
                    <a:cxn ang="0">
                      <a:pos x="0" y="12"/>
                    </a:cxn>
                    <a:cxn ang="0">
                      <a:pos x="16" y="16"/>
                    </a:cxn>
                    <a:cxn ang="0">
                      <a:pos x="26" y="20"/>
                    </a:cxn>
                    <a:cxn ang="0">
                      <a:pos x="34" y="28"/>
                    </a:cxn>
                    <a:cxn ang="0">
                      <a:pos x="32" y="30"/>
                    </a:cxn>
                    <a:cxn ang="0">
                      <a:pos x="18" y="28"/>
                    </a:cxn>
                    <a:cxn ang="0">
                      <a:pos x="10" y="30"/>
                    </a:cxn>
                    <a:cxn ang="0">
                      <a:pos x="8" y="40"/>
                    </a:cxn>
                    <a:cxn ang="0">
                      <a:pos x="20" y="42"/>
                    </a:cxn>
                    <a:cxn ang="0">
                      <a:pos x="34" y="40"/>
                    </a:cxn>
                    <a:cxn ang="0">
                      <a:pos x="50" y="38"/>
                    </a:cxn>
                    <a:cxn ang="0">
                      <a:pos x="66" y="40"/>
                    </a:cxn>
                    <a:cxn ang="0">
                      <a:pos x="74" y="46"/>
                    </a:cxn>
                    <a:cxn ang="0">
                      <a:pos x="82" y="56"/>
                    </a:cxn>
                    <a:cxn ang="0">
                      <a:pos x="98" y="56"/>
                    </a:cxn>
                    <a:cxn ang="0">
                      <a:pos x="106" y="48"/>
                    </a:cxn>
                    <a:cxn ang="0">
                      <a:pos x="94" y="38"/>
                    </a:cxn>
                    <a:cxn ang="0">
                      <a:pos x="90" y="28"/>
                    </a:cxn>
                    <a:cxn ang="0">
                      <a:pos x="80" y="20"/>
                    </a:cxn>
                    <a:cxn ang="0">
                      <a:pos x="70" y="18"/>
                    </a:cxn>
                    <a:cxn ang="0">
                      <a:pos x="64" y="12"/>
                    </a:cxn>
                    <a:cxn ang="0">
                      <a:pos x="50" y="10"/>
                    </a:cxn>
                    <a:cxn ang="0">
                      <a:pos x="44" y="20"/>
                    </a:cxn>
                    <a:cxn ang="0">
                      <a:pos x="42" y="10"/>
                    </a:cxn>
                    <a:cxn ang="0">
                      <a:pos x="40" y="2"/>
                    </a:cxn>
                    <a:cxn ang="0">
                      <a:pos x="18" y="0"/>
                    </a:cxn>
                    <a:cxn ang="0">
                      <a:pos x="0" y="2"/>
                    </a:cxn>
                    <a:cxn ang="0">
                      <a:pos x="0" y="12"/>
                    </a:cxn>
                  </a:cxnLst>
                  <a:rect l="0" t="0" r="r" b="b"/>
                  <a:pathLst>
                    <a:path w="106" h="56">
                      <a:moveTo>
                        <a:pt x="0" y="12"/>
                      </a:moveTo>
                      <a:lnTo>
                        <a:pt x="16" y="16"/>
                      </a:lnTo>
                      <a:lnTo>
                        <a:pt x="26" y="20"/>
                      </a:lnTo>
                      <a:lnTo>
                        <a:pt x="34" y="28"/>
                      </a:lnTo>
                      <a:lnTo>
                        <a:pt x="32" y="30"/>
                      </a:lnTo>
                      <a:lnTo>
                        <a:pt x="18" y="28"/>
                      </a:lnTo>
                      <a:lnTo>
                        <a:pt x="10" y="30"/>
                      </a:lnTo>
                      <a:lnTo>
                        <a:pt x="8" y="40"/>
                      </a:lnTo>
                      <a:lnTo>
                        <a:pt x="20" y="42"/>
                      </a:lnTo>
                      <a:lnTo>
                        <a:pt x="34" y="40"/>
                      </a:lnTo>
                      <a:lnTo>
                        <a:pt x="50" y="38"/>
                      </a:lnTo>
                      <a:lnTo>
                        <a:pt x="66" y="40"/>
                      </a:lnTo>
                      <a:lnTo>
                        <a:pt x="74" y="46"/>
                      </a:lnTo>
                      <a:lnTo>
                        <a:pt x="82" y="56"/>
                      </a:lnTo>
                      <a:lnTo>
                        <a:pt x="98" y="56"/>
                      </a:lnTo>
                      <a:lnTo>
                        <a:pt x="106" y="48"/>
                      </a:lnTo>
                      <a:lnTo>
                        <a:pt x="94" y="38"/>
                      </a:lnTo>
                      <a:lnTo>
                        <a:pt x="90" y="28"/>
                      </a:lnTo>
                      <a:lnTo>
                        <a:pt x="80" y="20"/>
                      </a:lnTo>
                      <a:lnTo>
                        <a:pt x="70" y="18"/>
                      </a:lnTo>
                      <a:lnTo>
                        <a:pt x="64" y="12"/>
                      </a:lnTo>
                      <a:lnTo>
                        <a:pt x="50" y="10"/>
                      </a:lnTo>
                      <a:lnTo>
                        <a:pt x="44" y="20"/>
                      </a:lnTo>
                      <a:lnTo>
                        <a:pt x="42" y="10"/>
                      </a:lnTo>
                      <a:lnTo>
                        <a:pt x="40" y="2"/>
                      </a:lnTo>
                      <a:lnTo>
                        <a:pt x="18" y="0"/>
                      </a:lnTo>
                      <a:lnTo>
                        <a:pt x="0" y="2"/>
                      </a:lnTo>
                      <a:lnTo>
                        <a:pt x="0"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5" name="Freeform 6"/>
                <p:cNvSpPr>
                  <a:spLocks/>
                </p:cNvSpPr>
                <p:nvPr/>
              </p:nvSpPr>
              <p:spPr bwMode="auto">
                <a:xfrm>
                  <a:off x="2712126" y="1179809"/>
                  <a:ext cx="205835" cy="107807"/>
                </a:xfrm>
                <a:custGeom>
                  <a:avLst/>
                  <a:gdLst/>
                  <a:ahLst/>
                  <a:cxnLst>
                    <a:cxn ang="0">
                      <a:pos x="104" y="52"/>
                    </a:cxn>
                    <a:cxn ang="0">
                      <a:pos x="92" y="54"/>
                    </a:cxn>
                    <a:cxn ang="0">
                      <a:pos x="70" y="56"/>
                    </a:cxn>
                    <a:cxn ang="0">
                      <a:pos x="66" y="44"/>
                    </a:cxn>
                    <a:cxn ang="0">
                      <a:pos x="74" y="36"/>
                    </a:cxn>
                    <a:cxn ang="0">
                      <a:pos x="68" y="36"/>
                    </a:cxn>
                    <a:cxn ang="0">
                      <a:pos x="58" y="34"/>
                    </a:cxn>
                    <a:cxn ang="0">
                      <a:pos x="48" y="34"/>
                    </a:cxn>
                    <a:cxn ang="0">
                      <a:pos x="36" y="38"/>
                    </a:cxn>
                    <a:cxn ang="0">
                      <a:pos x="26" y="34"/>
                    </a:cxn>
                    <a:cxn ang="0">
                      <a:pos x="8" y="20"/>
                    </a:cxn>
                    <a:cxn ang="0">
                      <a:pos x="0" y="4"/>
                    </a:cxn>
                    <a:cxn ang="0">
                      <a:pos x="8" y="0"/>
                    </a:cxn>
                    <a:cxn ang="0">
                      <a:pos x="18" y="6"/>
                    </a:cxn>
                    <a:cxn ang="0">
                      <a:pos x="26" y="14"/>
                    </a:cxn>
                    <a:cxn ang="0">
                      <a:pos x="40" y="26"/>
                    </a:cxn>
                    <a:cxn ang="0">
                      <a:pos x="48" y="24"/>
                    </a:cxn>
                    <a:cxn ang="0">
                      <a:pos x="40" y="16"/>
                    </a:cxn>
                    <a:cxn ang="0">
                      <a:pos x="40" y="10"/>
                    </a:cxn>
                    <a:cxn ang="0">
                      <a:pos x="48" y="8"/>
                    </a:cxn>
                    <a:cxn ang="0">
                      <a:pos x="58" y="16"/>
                    </a:cxn>
                    <a:cxn ang="0">
                      <a:pos x="70" y="26"/>
                    </a:cxn>
                    <a:cxn ang="0">
                      <a:pos x="74" y="20"/>
                    </a:cxn>
                    <a:cxn ang="0">
                      <a:pos x="68" y="12"/>
                    </a:cxn>
                    <a:cxn ang="0">
                      <a:pos x="62" y="4"/>
                    </a:cxn>
                    <a:cxn ang="0">
                      <a:pos x="64" y="0"/>
                    </a:cxn>
                    <a:cxn ang="0">
                      <a:pos x="78" y="2"/>
                    </a:cxn>
                    <a:cxn ang="0">
                      <a:pos x="84" y="8"/>
                    </a:cxn>
                    <a:cxn ang="0">
                      <a:pos x="92" y="4"/>
                    </a:cxn>
                    <a:cxn ang="0">
                      <a:pos x="104" y="4"/>
                    </a:cxn>
                    <a:cxn ang="0">
                      <a:pos x="108" y="10"/>
                    </a:cxn>
                    <a:cxn ang="0">
                      <a:pos x="110" y="28"/>
                    </a:cxn>
                    <a:cxn ang="0">
                      <a:pos x="112" y="36"/>
                    </a:cxn>
                    <a:cxn ang="0">
                      <a:pos x="104" y="40"/>
                    </a:cxn>
                    <a:cxn ang="0">
                      <a:pos x="104" y="52"/>
                    </a:cxn>
                  </a:cxnLst>
                  <a:rect l="0" t="0" r="r" b="b"/>
                  <a:pathLst>
                    <a:path w="112" h="56">
                      <a:moveTo>
                        <a:pt x="104" y="52"/>
                      </a:moveTo>
                      <a:lnTo>
                        <a:pt x="92" y="54"/>
                      </a:lnTo>
                      <a:lnTo>
                        <a:pt x="70" y="56"/>
                      </a:lnTo>
                      <a:lnTo>
                        <a:pt x="66" y="44"/>
                      </a:lnTo>
                      <a:lnTo>
                        <a:pt x="74" y="36"/>
                      </a:lnTo>
                      <a:lnTo>
                        <a:pt x="68" y="36"/>
                      </a:lnTo>
                      <a:lnTo>
                        <a:pt x="58" y="34"/>
                      </a:lnTo>
                      <a:lnTo>
                        <a:pt x="48" y="34"/>
                      </a:lnTo>
                      <a:lnTo>
                        <a:pt x="36" y="38"/>
                      </a:lnTo>
                      <a:lnTo>
                        <a:pt x="26" y="34"/>
                      </a:lnTo>
                      <a:lnTo>
                        <a:pt x="8" y="20"/>
                      </a:lnTo>
                      <a:lnTo>
                        <a:pt x="0" y="4"/>
                      </a:lnTo>
                      <a:lnTo>
                        <a:pt x="8" y="0"/>
                      </a:lnTo>
                      <a:lnTo>
                        <a:pt x="18" y="6"/>
                      </a:lnTo>
                      <a:lnTo>
                        <a:pt x="26" y="14"/>
                      </a:lnTo>
                      <a:lnTo>
                        <a:pt x="40" y="26"/>
                      </a:lnTo>
                      <a:lnTo>
                        <a:pt x="48" y="24"/>
                      </a:lnTo>
                      <a:lnTo>
                        <a:pt x="40" y="16"/>
                      </a:lnTo>
                      <a:lnTo>
                        <a:pt x="40" y="10"/>
                      </a:lnTo>
                      <a:lnTo>
                        <a:pt x="48" y="8"/>
                      </a:lnTo>
                      <a:lnTo>
                        <a:pt x="58" y="16"/>
                      </a:lnTo>
                      <a:lnTo>
                        <a:pt x="70" y="26"/>
                      </a:lnTo>
                      <a:lnTo>
                        <a:pt x="74" y="20"/>
                      </a:lnTo>
                      <a:lnTo>
                        <a:pt x="68" y="12"/>
                      </a:lnTo>
                      <a:lnTo>
                        <a:pt x="62" y="4"/>
                      </a:lnTo>
                      <a:lnTo>
                        <a:pt x="64" y="0"/>
                      </a:lnTo>
                      <a:lnTo>
                        <a:pt x="78" y="2"/>
                      </a:lnTo>
                      <a:lnTo>
                        <a:pt x="84" y="8"/>
                      </a:lnTo>
                      <a:lnTo>
                        <a:pt x="92" y="4"/>
                      </a:lnTo>
                      <a:lnTo>
                        <a:pt x="104" y="4"/>
                      </a:lnTo>
                      <a:lnTo>
                        <a:pt x="108" y="10"/>
                      </a:lnTo>
                      <a:lnTo>
                        <a:pt x="110" y="28"/>
                      </a:lnTo>
                      <a:lnTo>
                        <a:pt x="112" y="36"/>
                      </a:lnTo>
                      <a:lnTo>
                        <a:pt x="104" y="40"/>
                      </a:lnTo>
                      <a:lnTo>
                        <a:pt x="104" y="5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6" name="Freeform 7"/>
                <p:cNvSpPr>
                  <a:spLocks/>
                </p:cNvSpPr>
                <p:nvPr/>
              </p:nvSpPr>
              <p:spPr bwMode="auto">
                <a:xfrm>
                  <a:off x="2943679" y="1152858"/>
                  <a:ext cx="496209" cy="161712"/>
                </a:xfrm>
                <a:custGeom>
                  <a:avLst/>
                  <a:gdLst/>
                  <a:ahLst/>
                  <a:cxnLst>
                    <a:cxn ang="0">
                      <a:pos x="48" y="26"/>
                    </a:cxn>
                    <a:cxn ang="0">
                      <a:pos x="34" y="28"/>
                    </a:cxn>
                    <a:cxn ang="0">
                      <a:pos x="20" y="26"/>
                    </a:cxn>
                    <a:cxn ang="0">
                      <a:pos x="6" y="20"/>
                    </a:cxn>
                    <a:cxn ang="0">
                      <a:pos x="0" y="14"/>
                    </a:cxn>
                    <a:cxn ang="0">
                      <a:pos x="2" y="4"/>
                    </a:cxn>
                    <a:cxn ang="0">
                      <a:pos x="14" y="0"/>
                    </a:cxn>
                    <a:cxn ang="0">
                      <a:pos x="32" y="6"/>
                    </a:cxn>
                    <a:cxn ang="0">
                      <a:pos x="48" y="10"/>
                    </a:cxn>
                    <a:cxn ang="0">
                      <a:pos x="54" y="18"/>
                    </a:cxn>
                    <a:cxn ang="0">
                      <a:pos x="70" y="18"/>
                    </a:cxn>
                    <a:cxn ang="0">
                      <a:pos x="88" y="14"/>
                    </a:cxn>
                    <a:cxn ang="0">
                      <a:pos x="96" y="24"/>
                    </a:cxn>
                    <a:cxn ang="0">
                      <a:pos x="96" y="34"/>
                    </a:cxn>
                    <a:cxn ang="0">
                      <a:pos x="100" y="40"/>
                    </a:cxn>
                    <a:cxn ang="0">
                      <a:pos x="120" y="52"/>
                    </a:cxn>
                    <a:cxn ang="0">
                      <a:pos x="150" y="52"/>
                    </a:cxn>
                    <a:cxn ang="0">
                      <a:pos x="172" y="54"/>
                    </a:cxn>
                    <a:cxn ang="0">
                      <a:pos x="198" y="44"/>
                    </a:cxn>
                    <a:cxn ang="0">
                      <a:pos x="236" y="46"/>
                    </a:cxn>
                    <a:cxn ang="0">
                      <a:pos x="256" y="50"/>
                    </a:cxn>
                    <a:cxn ang="0">
                      <a:pos x="270" y="56"/>
                    </a:cxn>
                    <a:cxn ang="0">
                      <a:pos x="268" y="66"/>
                    </a:cxn>
                    <a:cxn ang="0">
                      <a:pos x="262" y="70"/>
                    </a:cxn>
                    <a:cxn ang="0">
                      <a:pos x="260" y="82"/>
                    </a:cxn>
                    <a:cxn ang="0">
                      <a:pos x="222" y="84"/>
                    </a:cxn>
                    <a:cxn ang="0">
                      <a:pos x="212" y="76"/>
                    </a:cxn>
                    <a:cxn ang="0">
                      <a:pos x="206" y="84"/>
                    </a:cxn>
                    <a:cxn ang="0">
                      <a:pos x="132" y="84"/>
                    </a:cxn>
                    <a:cxn ang="0">
                      <a:pos x="130" y="74"/>
                    </a:cxn>
                    <a:cxn ang="0">
                      <a:pos x="126" y="72"/>
                    </a:cxn>
                    <a:cxn ang="0">
                      <a:pos x="120" y="78"/>
                    </a:cxn>
                    <a:cxn ang="0">
                      <a:pos x="116" y="84"/>
                    </a:cxn>
                    <a:cxn ang="0">
                      <a:pos x="92" y="80"/>
                    </a:cxn>
                    <a:cxn ang="0">
                      <a:pos x="88" y="74"/>
                    </a:cxn>
                    <a:cxn ang="0">
                      <a:pos x="84" y="78"/>
                    </a:cxn>
                    <a:cxn ang="0">
                      <a:pos x="78" y="78"/>
                    </a:cxn>
                    <a:cxn ang="0">
                      <a:pos x="72" y="70"/>
                    </a:cxn>
                    <a:cxn ang="0">
                      <a:pos x="68" y="58"/>
                    </a:cxn>
                    <a:cxn ang="0">
                      <a:pos x="68" y="54"/>
                    </a:cxn>
                    <a:cxn ang="0">
                      <a:pos x="72" y="48"/>
                    </a:cxn>
                    <a:cxn ang="0">
                      <a:pos x="64" y="38"/>
                    </a:cxn>
                    <a:cxn ang="0">
                      <a:pos x="58" y="28"/>
                    </a:cxn>
                    <a:cxn ang="0">
                      <a:pos x="48" y="26"/>
                    </a:cxn>
                  </a:cxnLst>
                  <a:rect l="0" t="0" r="r" b="b"/>
                  <a:pathLst>
                    <a:path w="270" h="84">
                      <a:moveTo>
                        <a:pt x="48" y="26"/>
                      </a:moveTo>
                      <a:lnTo>
                        <a:pt x="34" y="28"/>
                      </a:lnTo>
                      <a:lnTo>
                        <a:pt x="20" y="26"/>
                      </a:lnTo>
                      <a:lnTo>
                        <a:pt x="6" y="20"/>
                      </a:lnTo>
                      <a:lnTo>
                        <a:pt x="0" y="14"/>
                      </a:lnTo>
                      <a:lnTo>
                        <a:pt x="2" y="4"/>
                      </a:lnTo>
                      <a:lnTo>
                        <a:pt x="14" y="0"/>
                      </a:lnTo>
                      <a:lnTo>
                        <a:pt x="32" y="6"/>
                      </a:lnTo>
                      <a:lnTo>
                        <a:pt x="48" y="10"/>
                      </a:lnTo>
                      <a:lnTo>
                        <a:pt x="54" y="18"/>
                      </a:lnTo>
                      <a:lnTo>
                        <a:pt x="70" y="18"/>
                      </a:lnTo>
                      <a:lnTo>
                        <a:pt x="88" y="14"/>
                      </a:lnTo>
                      <a:lnTo>
                        <a:pt x="96" y="24"/>
                      </a:lnTo>
                      <a:lnTo>
                        <a:pt x="96" y="34"/>
                      </a:lnTo>
                      <a:lnTo>
                        <a:pt x="100" y="40"/>
                      </a:lnTo>
                      <a:lnTo>
                        <a:pt x="120" y="52"/>
                      </a:lnTo>
                      <a:lnTo>
                        <a:pt x="150" y="52"/>
                      </a:lnTo>
                      <a:lnTo>
                        <a:pt x="172" y="54"/>
                      </a:lnTo>
                      <a:lnTo>
                        <a:pt x="198" y="44"/>
                      </a:lnTo>
                      <a:lnTo>
                        <a:pt x="236" y="46"/>
                      </a:lnTo>
                      <a:lnTo>
                        <a:pt x="256" y="50"/>
                      </a:lnTo>
                      <a:lnTo>
                        <a:pt x="270" y="56"/>
                      </a:lnTo>
                      <a:lnTo>
                        <a:pt x="268" y="66"/>
                      </a:lnTo>
                      <a:lnTo>
                        <a:pt x="262" y="70"/>
                      </a:lnTo>
                      <a:lnTo>
                        <a:pt x="260" y="82"/>
                      </a:lnTo>
                      <a:lnTo>
                        <a:pt x="222" y="84"/>
                      </a:lnTo>
                      <a:lnTo>
                        <a:pt x="212" y="76"/>
                      </a:lnTo>
                      <a:lnTo>
                        <a:pt x="206" y="84"/>
                      </a:lnTo>
                      <a:lnTo>
                        <a:pt x="132" y="84"/>
                      </a:lnTo>
                      <a:lnTo>
                        <a:pt x="130" y="74"/>
                      </a:lnTo>
                      <a:lnTo>
                        <a:pt x="126" y="72"/>
                      </a:lnTo>
                      <a:lnTo>
                        <a:pt x="120" y="78"/>
                      </a:lnTo>
                      <a:lnTo>
                        <a:pt x="116" y="84"/>
                      </a:lnTo>
                      <a:lnTo>
                        <a:pt x="92" y="80"/>
                      </a:lnTo>
                      <a:lnTo>
                        <a:pt x="88" y="74"/>
                      </a:lnTo>
                      <a:lnTo>
                        <a:pt x="84" y="78"/>
                      </a:lnTo>
                      <a:lnTo>
                        <a:pt x="78" y="78"/>
                      </a:lnTo>
                      <a:lnTo>
                        <a:pt x="72" y="70"/>
                      </a:lnTo>
                      <a:lnTo>
                        <a:pt x="68" y="58"/>
                      </a:lnTo>
                      <a:lnTo>
                        <a:pt x="68" y="54"/>
                      </a:lnTo>
                      <a:lnTo>
                        <a:pt x="72" y="48"/>
                      </a:lnTo>
                      <a:lnTo>
                        <a:pt x="64" y="38"/>
                      </a:lnTo>
                      <a:lnTo>
                        <a:pt x="58" y="28"/>
                      </a:lnTo>
                      <a:lnTo>
                        <a:pt x="48"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7" name="Freeform 8"/>
                <p:cNvSpPr>
                  <a:spLocks/>
                </p:cNvSpPr>
                <p:nvPr/>
              </p:nvSpPr>
              <p:spPr bwMode="auto">
                <a:xfrm>
                  <a:off x="2969399" y="1341528"/>
                  <a:ext cx="165403" cy="123208"/>
                </a:xfrm>
                <a:custGeom>
                  <a:avLst/>
                  <a:gdLst/>
                  <a:ahLst/>
                  <a:cxnLst>
                    <a:cxn ang="0">
                      <a:pos x="8" y="2"/>
                    </a:cxn>
                    <a:cxn ang="0">
                      <a:pos x="0" y="14"/>
                    </a:cxn>
                    <a:cxn ang="0">
                      <a:pos x="4" y="36"/>
                    </a:cxn>
                    <a:cxn ang="0">
                      <a:pos x="8" y="50"/>
                    </a:cxn>
                    <a:cxn ang="0">
                      <a:pos x="12" y="62"/>
                    </a:cxn>
                    <a:cxn ang="0">
                      <a:pos x="24" y="64"/>
                    </a:cxn>
                    <a:cxn ang="0">
                      <a:pos x="34" y="52"/>
                    </a:cxn>
                    <a:cxn ang="0">
                      <a:pos x="30" y="42"/>
                    </a:cxn>
                    <a:cxn ang="0">
                      <a:pos x="42" y="40"/>
                    </a:cxn>
                    <a:cxn ang="0">
                      <a:pos x="60" y="40"/>
                    </a:cxn>
                    <a:cxn ang="0">
                      <a:pos x="78" y="18"/>
                    </a:cxn>
                    <a:cxn ang="0">
                      <a:pos x="90" y="2"/>
                    </a:cxn>
                    <a:cxn ang="0">
                      <a:pos x="60" y="2"/>
                    </a:cxn>
                    <a:cxn ang="0">
                      <a:pos x="42" y="0"/>
                    </a:cxn>
                    <a:cxn ang="0">
                      <a:pos x="20" y="0"/>
                    </a:cxn>
                    <a:cxn ang="0">
                      <a:pos x="8" y="2"/>
                    </a:cxn>
                  </a:cxnLst>
                  <a:rect l="0" t="0" r="r" b="b"/>
                  <a:pathLst>
                    <a:path w="90" h="64">
                      <a:moveTo>
                        <a:pt x="8" y="2"/>
                      </a:moveTo>
                      <a:lnTo>
                        <a:pt x="0" y="14"/>
                      </a:lnTo>
                      <a:lnTo>
                        <a:pt x="4" y="36"/>
                      </a:lnTo>
                      <a:lnTo>
                        <a:pt x="8" y="50"/>
                      </a:lnTo>
                      <a:lnTo>
                        <a:pt x="12" y="62"/>
                      </a:lnTo>
                      <a:lnTo>
                        <a:pt x="24" y="64"/>
                      </a:lnTo>
                      <a:lnTo>
                        <a:pt x="34" y="52"/>
                      </a:lnTo>
                      <a:lnTo>
                        <a:pt x="30" y="42"/>
                      </a:lnTo>
                      <a:lnTo>
                        <a:pt x="42" y="40"/>
                      </a:lnTo>
                      <a:lnTo>
                        <a:pt x="60" y="40"/>
                      </a:lnTo>
                      <a:lnTo>
                        <a:pt x="78" y="18"/>
                      </a:lnTo>
                      <a:lnTo>
                        <a:pt x="90" y="2"/>
                      </a:lnTo>
                      <a:lnTo>
                        <a:pt x="60" y="2"/>
                      </a:lnTo>
                      <a:lnTo>
                        <a:pt x="42" y="0"/>
                      </a:lnTo>
                      <a:lnTo>
                        <a:pt x="20" y="0"/>
                      </a:lnTo>
                      <a:lnTo>
                        <a:pt x="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8" name="Freeform 9"/>
                <p:cNvSpPr>
                  <a:spLocks/>
                </p:cNvSpPr>
                <p:nvPr/>
              </p:nvSpPr>
              <p:spPr bwMode="auto">
                <a:xfrm>
                  <a:off x="3079669" y="729356"/>
                  <a:ext cx="900527" cy="485134"/>
                </a:xfrm>
                <a:custGeom>
                  <a:avLst/>
                  <a:gdLst/>
                  <a:ahLst/>
                  <a:cxnLst>
                    <a:cxn ang="0">
                      <a:pos x="370" y="94"/>
                    </a:cxn>
                    <a:cxn ang="0">
                      <a:pos x="324" y="130"/>
                    </a:cxn>
                    <a:cxn ang="0">
                      <a:pos x="280" y="126"/>
                    </a:cxn>
                    <a:cxn ang="0">
                      <a:pos x="296" y="138"/>
                    </a:cxn>
                    <a:cxn ang="0">
                      <a:pos x="264" y="140"/>
                    </a:cxn>
                    <a:cxn ang="0">
                      <a:pos x="254" y="148"/>
                    </a:cxn>
                    <a:cxn ang="0">
                      <a:pos x="254" y="154"/>
                    </a:cxn>
                    <a:cxn ang="0">
                      <a:pos x="268" y="170"/>
                    </a:cxn>
                    <a:cxn ang="0">
                      <a:pos x="260" y="184"/>
                    </a:cxn>
                    <a:cxn ang="0">
                      <a:pos x="220" y="206"/>
                    </a:cxn>
                    <a:cxn ang="0">
                      <a:pos x="164" y="216"/>
                    </a:cxn>
                    <a:cxn ang="0">
                      <a:pos x="206" y="232"/>
                    </a:cxn>
                    <a:cxn ang="0">
                      <a:pos x="224" y="236"/>
                    </a:cxn>
                    <a:cxn ang="0">
                      <a:pos x="172" y="252"/>
                    </a:cxn>
                    <a:cxn ang="0">
                      <a:pos x="138" y="238"/>
                    </a:cxn>
                    <a:cxn ang="0">
                      <a:pos x="88" y="244"/>
                    </a:cxn>
                    <a:cxn ang="0">
                      <a:pos x="62" y="244"/>
                    </a:cxn>
                    <a:cxn ang="0">
                      <a:pos x="42" y="224"/>
                    </a:cxn>
                    <a:cxn ang="0">
                      <a:pos x="80" y="212"/>
                    </a:cxn>
                    <a:cxn ang="0">
                      <a:pos x="88" y="196"/>
                    </a:cxn>
                    <a:cxn ang="0">
                      <a:pos x="132" y="212"/>
                    </a:cxn>
                    <a:cxn ang="0">
                      <a:pos x="140" y="194"/>
                    </a:cxn>
                    <a:cxn ang="0">
                      <a:pos x="108" y="194"/>
                    </a:cxn>
                    <a:cxn ang="0">
                      <a:pos x="106" y="180"/>
                    </a:cxn>
                    <a:cxn ang="0">
                      <a:pos x="68" y="176"/>
                    </a:cxn>
                    <a:cxn ang="0">
                      <a:pos x="114" y="160"/>
                    </a:cxn>
                    <a:cxn ang="0">
                      <a:pos x="160" y="158"/>
                    </a:cxn>
                    <a:cxn ang="0">
                      <a:pos x="114" y="138"/>
                    </a:cxn>
                    <a:cxn ang="0">
                      <a:pos x="86" y="114"/>
                    </a:cxn>
                    <a:cxn ang="0">
                      <a:pos x="144" y="120"/>
                    </a:cxn>
                    <a:cxn ang="0">
                      <a:pos x="166" y="126"/>
                    </a:cxn>
                    <a:cxn ang="0">
                      <a:pos x="168" y="104"/>
                    </a:cxn>
                    <a:cxn ang="0">
                      <a:pos x="208" y="86"/>
                    </a:cxn>
                    <a:cxn ang="0">
                      <a:pos x="226" y="68"/>
                    </a:cxn>
                    <a:cxn ang="0">
                      <a:pos x="162" y="96"/>
                    </a:cxn>
                    <a:cxn ang="0">
                      <a:pos x="128" y="100"/>
                    </a:cxn>
                    <a:cxn ang="0">
                      <a:pos x="98" y="82"/>
                    </a:cxn>
                    <a:cxn ang="0">
                      <a:pos x="62" y="78"/>
                    </a:cxn>
                    <a:cxn ang="0">
                      <a:pos x="48" y="66"/>
                    </a:cxn>
                    <a:cxn ang="0">
                      <a:pos x="32" y="66"/>
                    </a:cxn>
                    <a:cxn ang="0">
                      <a:pos x="20" y="56"/>
                    </a:cxn>
                    <a:cxn ang="0">
                      <a:pos x="36" y="50"/>
                    </a:cxn>
                    <a:cxn ang="0">
                      <a:pos x="80" y="46"/>
                    </a:cxn>
                    <a:cxn ang="0">
                      <a:pos x="102" y="28"/>
                    </a:cxn>
                    <a:cxn ang="0">
                      <a:pos x="168" y="40"/>
                    </a:cxn>
                    <a:cxn ang="0">
                      <a:pos x="164" y="18"/>
                    </a:cxn>
                    <a:cxn ang="0">
                      <a:pos x="216" y="10"/>
                    </a:cxn>
                    <a:cxn ang="0">
                      <a:pos x="254" y="22"/>
                    </a:cxn>
                    <a:cxn ang="0">
                      <a:pos x="278" y="4"/>
                    </a:cxn>
                    <a:cxn ang="0">
                      <a:pos x="298" y="2"/>
                    </a:cxn>
                    <a:cxn ang="0">
                      <a:pos x="350" y="2"/>
                    </a:cxn>
                    <a:cxn ang="0">
                      <a:pos x="388" y="16"/>
                    </a:cxn>
                    <a:cxn ang="0">
                      <a:pos x="452" y="14"/>
                    </a:cxn>
                    <a:cxn ang="0">
                      <a:pos x="482" y="40"/>
                    </a:cxn>
                    <a:cxn ang="0">
                      <a:pos x="376" y="62"/>
                    </a:cxn>
                    <a:cxn ang="0">
                      <a:pos x="398" y="70"/>
                    </a:cxn>
                  </a:cxnLst>
                  <a:rect l="0" t="0" r="r" b="b"/>
                  <a:pathLst>
                    <a:path w="490" h="252">
                      <a:moveTo>
                        <a:pt x="434" y="68"/>
                      </a:moveTo>
                      <a:lnTo>
                        <a:pt x="412" y="76"/>
                      </a:lnTo>
                      <a:lnTo>
                        <a:pt x="396" y="86"/>
                      </a:lnTo>
                      <a:lnTo>
                        <a:pt x="370" y="94"/>
                      </a:lnTo>
                      <a:lnTo>
                        <a:pt x="352" y="108"/>
                      </a:lnTo>
                      <a:lnTo>
                        <a:pt x="340" y="108"/>
                      </a:lnTo>
                      <a:lnTo>
                        <a:pt x="336" y="120"/>
                      </a:lnTo>
                      <a:lnTo>
                        <a:pt x="324" y="130"/>
                      </a:lnTo>
                      <a:lnTo>
                        <a:pt x="308" y="134"/>
                      </a:lnTo>
                      <a:lnTo>
                        <a:pt x="300" y="128"/>
                      </a:lnTo>
                      <a:lnTo>
                        <a:pt x="286" y="124"/>
                      </a:lnTo>
                      <a:lnTo>
                        <a:pt x="280" y="126"/>
                      </a:lnTo>
                      <a:lnTo>
                        <a:pt x="288" y="130"/>
                      </a:lnTo>
                      <a:lnTo>
                        <a:pt x="296" y="132"/>
                      </a:lnTo>
                      <a:lnTo>
                        <a:pt x="296" y="136"/>
                      </a:lnTo>
                      <a:lnTo>
                        <a:pt x="296" y="138"/>
                      </a:lnTo>
                      <a:lnTo>
                        <a:pt x="294" y="138"/>
                      </a:lnTo>
                      <a:lnTo>
                        <a:pt x="286" y="138"/>
                      </a:lnTo>
                      <a:lnTo>
                        <a:pt x="276" y="142"/>
                      </a:lnTo>
                      <a:lnTo>
                        <a:pt x="264" y="140"/>
                      </a:lnTo>
                      <a:lnTo>
                        <a:pt x="246" y="138"/>
                      </a:lnTo>
                      <a:lnTo>
                        <a:pt x="234" y="142"/>
                      </a:lnTo>
                      <a:lnTo>
                        <a:pt x="240" y="148"/>
                      </a:lnTo>
                      <a:lnTo>
                        <a:pt x="254" y="148"/>
                      </a:lnTo>
                      <a:lnTo>
                        <a:pt x="272" y="148"/>
                      </a:lnTo>
                      <a:lnTo>
                        <a:pt x="276" y="154"/>
                      </a:lnTo>
                      <a:lnTo>
                        <a:pt x="268" y="154"/>
                      </a:lnTo>
                      <a:lnTo>
                        <a:pt x="254" y="154"/>
                      </a:lnTo>
                      <a:lnTo>
                        <a:pt x="256" y="160"/>
                      </a:lnTo>
                      <a:lnTo>
                        <a:pt x="272" y="162"/>
                      </a:lnTo>
                      <a:lnTo>
                        <a:pt x="272" y="168"/>
                      </a:lnTo>
                      <a:lnTo>
                        <a:pt x="268" y="170"/>
                      </a:lnTo>
                      <a:lnTo>
                        <a:pt x="250" y="168"/>
                      </a:lnTo>
                      <a:lnTo>
                        <a:pt x="254" y="174"/>
                      </a:lnTo>
                      <a:lnTo>
                        <a:pt x="266" y="180"/>
                      </a:lnTo>
                      <a:lnTo>
                        <a:pt x="260" y="184"/>
                      </a:lnTo>
                      <a:lnTo>
                        <a:pt x="258" y="188"/>
                      </a:lnTo>
                      <a:lnTo>
                        <a:pt x="254" y="192"/>
                      </a:lnTo>
                      <a:lnTo>
                        <a:pt x="224" y="194"/>
                      </a:lnTo>
                      <a:lnTo>
                        <a:pt x="220" y="206"/>
                      </a:lnTo>
                      <a:lnTo>
                        <a:pt x="210" y="212"/>
                      </a:lnTo>
                      <a:lnTo>
                        <a:pt x="186" y="212"/>
                      </a:lnTo>
                      <a:lnTo>
                        <a:pt x="166" y="208"/>
                      </a:lnTo>
                      <a:lnTo>
                        <a:pt x="164" y="216"/>
                      </a:lnTo>
                      <a:lnTo>
                        <a:pt x="180" y="220"/>
                      </a:lnTo>
                      <a:lnTo>
                        <a:pt x="202" y="220"/>
                      </a:lnTo>
                      <a:lnTo>
                        <a:pt x="204" y="226"/>
                      </a:lnTo>
                      <a:lnTo>
                        <a:pt x="206" y="232"/>
                      </a:lnTo>
                      <a:lnTo>
                        <a:pt x="214" y="226"/>
                      </a:lnTo>
                      <a:lnTo>
                        <a:pt x="218" y="222"/>
                      </a:lnTo>
                      <a:lnTo>
                        <a:pt x="222" y="226"/>
                      </a:lnTo>
                      <a:lnTo>
                        <a:pt x="224" y="236"/>
                      </a:lnTo>
                      <a:lnTo>
                        <a:pt x="218" y="240"/>
                      </a:lnTo>
                      <a:lnTo>
                        <a:pt x="204" y="244"/>
                      </a:lnTo>
                      <a:lnTo>
                        <a:pt x="188" y="250"/>
                      </a:lnTo>
                      <a:lnTo>
                        <a:pt x="172" y="252"/>
                      </a:lnTo>
                      <a:lnTo>
                        <a:pt x="172" y="244"/>
                      </a:lnTo>
                      <a:lnTo>
                        <a:pt x="162" y="240"/>
                      </a:lnTo>
                      <a:lnTo>
                        <a:pt x="150" y="242"/>
                      </a:lnTo>
                      <a:lnTo>
                        <a:pt x="138" y="238"/>
                      </a:lnTo>
                      <a:lnTo>
                        <a:pt x="132" y="244"/>
                      </a:lnTo>
                      <a:lnTo>
                        <a:pt x="124" y="238"/>
                      </a:lnTo>
                      <a:lnTo>
                        <a:pt x="120" y="244"/>
                      </a:lnTo>
                      <a:lnTo>
                        <a:pt x="88" y="244"/>
                      </a:lnTo>
                      <a:lnTo>
                        <a:pt x="82" y="238"/>
                      </a:lnTo>
                      <a:lnTo>
                        <a:pt x="72" y="244"/>
                      </a:lnTo>
                      <a:lnTo>
                        <a:pt x="68" y="240"/>
                      </a:lnTo>
                      <a:lnTo>
                        <a:pt x="62" y="244"/>
                      </a:lnTo>
                      <a:lnTo>
                        <a:pt x="56" y="236"/>
                      </a:lnTo>
                      <a:lnTo>
                        <a:pt x="46" y="244"/>
                      </a:lnTo>
                      <a:lnTo>
                        <a:pt x="38" y="236"/>
                      </a:lnTo>
                      <a:lnTo>
                        <a:pt x="42" y="224"/>
                      </a:lnTo>
                      <a:lnTo>
                        <a:pt x="56" y="220"/>
                      </a:lnTo>
                      <a:lnTo>
                        <a:pt x="72" y="220"/>
                      </a:lnTo>
                      <a:lnTo>
                        <a:pt x="84" y="220"/>
                      </a:lnTo>
                      <a:lnTo>
                        <a:pt x="80" y="212"/>
                      </a:lnTo>
                      <a:lnTo>
                        <a:pt x="70" y="212"/>
                      </a:lnTo>
                      <a:lnTo>
                        <a:pt x="62" y="204"/>
                      </a:lnTo>
                      <a:lnTo>
                        <a:pt x="62" y="196"/>
                      </a:lnTo>
                      <a:lnTo>
                        <a:pt x="88" y="196"/>
                      </a:lnTo>
                      <a:lnTo>
                        <a:pt x="94" y="204"/>
                      </a:lnTo>
                      <a:lnTo>
                        <a:pt x="102" y="210"/>
                      </a:lnTo>
                      <a:lnTo>
                        <a:pt x="120" y="212"/>
                      </a:lnTo>
                      <a:lnTo>
                        <a:pt x="132" y="212"/>
                      </a:lnTo>
                      <a:lnTo>
                        <a:pt x="146" y="202"/>
                      </a:lnTo>
                      <a:lnTo>
                        <a:pt x="152" y="190"/>
                      </a:lnTo>
                      <a:lnTo>
                        <a:pt x="148" y="188"/>
                      </a:lnTo>
                      <a:lnTo>
                        <a:pt x="140" y="194"/>
                      </a:lnTo>
                      <a:lnTo>
                        <a:pt x="132" y="202"/>
                      </a:lnTo>
                      <a:lnTo>
                        <a:pt x="122" y="206"/>
                      </a:lnTo>
                      <a:lnTo>
                        <a:pt x="104" y="200"/>
                      </a:lnTo>
                      <a:lnTo>
                        <a:pt x="108" y="194"/>
                      </a:lnTo>
                      <a:lnTo>
                        <a:pt x="118" y="186"/>
                      </a:lnTo>
                      <a:lnTo>
                        <a:pt x="116" y="182"/>
                      </a:lnTo>
                      <a:lnTo>
                        <a:pt x="114" y="174"/>
                      </a:lnTo>
                      <a:lnTo>
                        <a:pt x="106" y="180"/>
                      </a:lnTo>
                      <a:lnTo>
                        <a:pt x="100" y="186"/>
                      </a:lnTo>
                      <a:lnTo>
                        <a:pt x="88" y="182"/>
                      </a:lnTo>
                      <a:lnTo>
                        <a:pt x="76" y="184"/>
                      </a:lnTo>
                      <a:lnTo>
                        <a:pt x="68" y="176"/>
                      </a:lnTo>
                      <a:lnTo>
                        <a:pt x="78" y="166"/>
                      </a:lnTo>
                      <a:lnTo>
                        <a:pt x="86" y="162"/>
                      </a:lnTo>
                      <a:lnTo>
                        <a:pt x="104" y="162"/>
                      </a:lnTo>
                      <a:lnTo>
                        <a:pt x="114" y="160"/>
                      </a:lnTo>
                      <a:lnTo>
                        <a:pt x="126" y="162"/>
                      </a:lnTo>
                      <a:lnTo>
                        <a:pt x="138" y="166"/>
                      </a:lnTo>
                      <a:lnTo>
                        <a:pt x="150" y="166"/>
                      </a:lnTo>
                      <a:lnTo>
                        <a:pt x="160" y="158"/>
                      </a:lnTo>
                      <a:lnTo>
                        <a:pt x="154" y="156"/>
                      </a:lnTo>
                      <a:lnTo>
                        <a:pt x="142" y="158"/>
                      </a:lnTo>
                      <a:lnTo>
                        <a:pt x="126" y="154"/>
                      </a:lnTo>
                      <a:lnTo>
                        <a:pt x="114" y="138"/>
                      </a:lnTo>
                      <a:lnTo>
                        <a:pt x="106" y="130"/>
                      </a:lnTo>
                      <a:lnTo>
                        <a:pt x="94" y="130"/>
                      </a:lnTo>
                      <a:lnTo>
                        <a:pt x="86" y="128"/>
                      </a:lnTo>
                      <a:lnTo>
                        <a:pt x="86" y="114"/>
                      </a:lnTo>
                      <a:lnTo>
                        <a:pt x="90" y="106"/>
                      </a:lnTo>
                      <a:lnTo>
                        <a:pt x="108" y="112"/>
                      </a:lnTo>
                      <a:lnTo>
                        <a:pt x="130" y="110"/>
                      </a:lnTo>
                      <a:lnTo>
                        <a:pt x="144" y="120"/>
                      </a:lnTo>
                      <a:lnTo>
                        <a:pt x="156" y="128"/>
                      </a:lnTo>
                      <a:lnTo>
                        <a:pt x="166" y="134"/>
                      </a:lnTo>
                      <a:lnTo>
                        <a:pt x="180" y="130"/>
                      </a:lnTo>
                      <a:lnTo>
                        <a:pt x="166" y="126"/>
                      </a:lnTo>
                      <a:lnTo>
                        <a:pt x="156" y="118"/>
                      </a:lnTo>
                      <a:lnTo>
                        <a:pt x="140" y="110"/>
                      </a:lnTo>
                      <a:lnTo>
                        <a:pt x="146" y="104"/>
                      </a:lnTo>
                      <a:lnTo>
                        <a:pt x="168" y="104"/>
                      </a:lnTo>
                      <a:lnTo>
                        <a:pt x="194" y="102"/>
                      </a:lnTo>
                      <a:lnTo>
                        <a:pt x="206" y="94"/>
                      </a:lnTo>
                      <a:lnTo>
                        <a:pt x="216" y="88"/>
                      </a:lnTo>
                      <a:lnTo>
                        <a:pt x="208" y="86"/>
                      </a:lnTo>
                      <a:lnTo>
                        <a:pt x="216" y="80"/>
                      </a:lnTo>
                      <a:lnTo>
                        <a:pt x="224" y="74"/>
                      </a:lnTo>
                      <a:lnTo>
                        <a:pt x="232" y="70"/>
                      </a:lnTo>
                      <a:lnTo>
                        <a:pt x="226" y="68"/>
                      </a:lnTo>
                      <a:lnTo>
                        <a:pt x="206" y="76"/>
                      </a:lnTo>
                      <a:lnTo>
                        <a:pt x="196" y="86"/>
                      </a:lnTo>
                      <a:lnTo>
                        <a:pt x="182" y="96"/>
                      </a:lnTo>
                      <a:lnTo>
                        <a:pt x="162" y="96"/>
                      </a:lnTo>
                      <a:lnTo>
                        <a:pt x="144" y="98"/>
                      </a:lnTo>
                      <a:lnTo>
                        <a:pt x="138" y="92"/>
                      </a:lnTo>
                      <a:lnTo>
                        <a:pt x="132" y="92"/>
                      </a:lnTo>
                      <a:lnTo>
                        <a:pt x="128" y="100"/>
                      </a:lnTo>
                      <a:lnTo>
                        <a:pt x="110" y="102"/>
                      </a:lnTo>
                      <a:lnTo>
                        <a:pt x="84" y="98"/>
                      </a:lnTo>
                      <a:lnTo>
                        <a:pt x="90" y="88"/>
                      </a:lnTo>
                      <a:lnTo>
                        <a:pt x="98" y="82"/>
                      </a:lnTo>
                      <a:lnTo>
                        <a:pt x="104" y="76"/>
                      </a:lnTo>
                      <a:lnTo>
                        <a:pt x="96" y="72"/>
                      </a:lnTo>
                      <a:lnTo>
                        <a:pt x="80" y="78"/>
                      </a:lnTo>
                      <a:lnTo>
                        <a:pt x="62" y="78"/>
                      </a:lnTo>
                      <a:lnTo>
                        <a:pt x="38" y="80"/>
                      </a:lnTo>
                      <a:lnTo>
                        <a:pt x="26" y="76"/>
                      </a:lnTo>
                      <a:lnTo>
                        <a:pt x="34" y="72"/>
                      </a:lnTo>
                      <a:lnTo>
                        <a:pt x="48" y="66"/>
                      </a:lnTo>
                      <a:lnTo>
                        <a:pt x="60" y="64"/>
                      </a:lnTo>
                      <a:lnTo>
                        <a:pt x="52" y="62"/>
                      </a:lnTo>
                      <a:lnTo>
                        <a:pt x="40" y="62"/>
                      </a:lnTo>
                      <a:lnTo>
                        <a:pt x="32" y="66"/>
                      </a:lnTo>
                      <a:lnTo>
                        <a:pt x="20" y="70"/>
                      </a:lnTo>
                      <a:lnTo>
                        <a:pt x="22" y="64"/>
                      </a:lnTo>
                      <a:lnTo>
                        <a:pt x="28" y="60"/>
                      </a:lnTo>
                      <a:lnTo>
                        <a:pt x="20" y="56"/>
                      </a:lnTo>
                      <a:lnTo>
                        <a:pt x="14" y="60"/>
                      </a:lnTo>
                      <a:lnTo>
                        <a:pt x="0" y="60"/>
                      </a:lnTo>
                      <a:lnTo>
                        <a:pt x="12" y="50"/>
                      </a:lnTo>
                      <a:lnTo>
                        <a:pt x="36" y="50"/>
                      </a:lnTo>
                      <a:lnTo>
                        <a:pt x="46" y="46"/>
                      </a:lnTo>
                      <a:lnTo>
                        <a:pt x="54" y="42"/>
                      </a:lnTo>
                      <a:lnTo>
                        <a:pt x="72" y="42"/>
                      </a:lnTo>
                      <a:lnTo>
                        <a:pt x="80" y="46"/>
                      </a:lnTo>
                      <a:lnTo>
                        <a:pt x="94" y="46"/>
                      </a:lnTo>
                      <a:lnTo>
                        <a:pt x="106" y="46"/>
                      </a:lnTo>
                      <a:lnTo>
                        <a:pt x="98" y="36"/>
                      </a:lnTo>
                      <a:lnTo>
                        <a:pt x="102" y="28"/>
                      </a:lnTo>
                      <a:lnTo>
                        <a:pt x="118" y="28"/>
                      </a:lnTo>
                      <a:lnTo>
                        <a:pt x="130" y="34"/>
                      </a:lnTo>
                      <a:lnTo>
                        <a:pt x="148" y="38"/>
                      </a:lnTo>
                      <a:lnTo>
                        <a:pt x="168" y="40"/>
                      </a:lnTo>
                      <a:lnTo>
                        <a:pt x="156" y="32"/>
                      </a:lnTo>
                      <a:lnTo>
                        <a:pt x="146" y="26"/>
                      </a:lnTo>
                      <a:lnTo>
                        <a:pt x="150" y="20"/>
                      </a:lnTo>
                      <a:lnTo>
                        <a:pt x="164" y="18"/>
                      </a:lnTo>
                      <a:lnTo>
                        <a:pt x="170" y="14"/>
                      </a:lnTo>
                      <a:lnTo>
                        <a:pt x="184" y="14"/>
                      </a:lnTo>
                      <a:lnTo>
                        <a:pt x="198" y="8"/>
                      </a:lnTo>
                      <a:lnTo>
                        <a:pt x="216" y="10"/>
                      </a:lnTo>
                      <a:lnTo>
                        <a:pt x="228" y="14"/>
                      </a:lnTo>
                      <a:lnTo>
                        <a:pt x="236" y="18"/>
                      </a:lnTo>
                      <a:lnTo>
                        <a:pt x="246" y="26"/>
                      </a:lnTo>
                      <a:lnTo>
                        <a:pt x="254" y="22"/>
                      </a:lnTo>
                      <a:lnTo>
                        <a:pt x="246" y="14"/>
                      </a:lnTo>
                      <a:lnTo>
                        <a:pt x="238" y="6"/>
                      </a:lnTo>
                      <a:lnTo>
                        <a:pt x="236" y="0"/>
                      </a:lnTo>
                      <a:lnTo>
                        <a:pt x="278" y="4"/>
                      </a:lnTo>
                      <a:lnTo>
                        <a:pt x="284" y="12"/>
                      </a:lnTo>
                      <a:lnTo>
                        <a:pt x="304" y="18"/>
                      </a:lnTo>
                      <a:lnTo>
                        <a:pt x="296" y="10"/>
                      </a:lnTo>
                      <a:lnTo>
                        <a:pt x="298" y="2"/>
                      </a:lnTo>
                      <a:lnTo>
                        <a:pt x="318" y="4"/>
                      </a:lnTo>
                      <a:lnTo>
                        <a:pt x="326" y="10"/>
                      </a:lnTo>
                      <a:lnTo>
                        <a:pt x="330" y="4"/>
                      </a:lnTo>
                      <a:lnTo>
                        <a:pt x="350" y="2"/>
                      </a:lnTo>
                      <a:lnTo>
                        <a:pt x="366" y="6"/>
                      </a:lnTo>
                      <a:lnTo>
                        <a:pt x="406" y="8"/>
                      </a:lnTo>
                      <a:lnTo>
                        <a:pt x="404" y="12"/>
                      </a:lnTo>
                      <a:lnTo>
                        <a:pt x="388" y="16"/>
                      </a:lnTo>
                      <a:lnTo>
                        <a:pt x="388" y="20"/>
                      </a:lnTo>
                      <a:lnTo>
                        <a:pt x="410" y="14"/>
                      </a:lnTo>
                      <a:lnTo>
                        <a:pt x="434" y="14"/>
                      </a:lnTo>
                      <a:lnTo>
                        <a:pt x="452" y="14"/>
                      </a:lnTo>
                      <a:lnTo>
                        <a:pt x="460" y="26"/>
                      </a:lnTo>
                      <a:lnTo>
                        <a:pt x="484" y="26"/>
                      </a:lnTo>
                      <a:lnTo>
                        <a:pt x="490" y="36"/>
                      </a:lnTo>
                      <a:lnTo>
                        <a:pt x="482" y="40"/>
                      </a:lnTo>
                      <a:lnTo>
                        <a:pt x="458" y="48"/>
                      </a:lnTo>
                      <a:lnTo>
                        <a:pt x="442" y="56"/>
                      </a:lnTo>
                      <a:lnTo>
                        <a:pt x="382" y="58"/>
                      </a:lnTo>
                      <a:lnTo>
                        <a:pt x="376" y="62"/>
                      </a:lnTo>
                      <a:lnTo>
                        <a:pt x="398" y="64"/>
                      </a:lnTo>
                      <a:lnTo>
                        <a:pt x="388" y="66"/>
                      </a:lnTo>
                      <a:lnTo>
                        <a:pt x="368" y="74"/>
                      </a:lnTo>
                      <a:lnTo>
                        <a:pt x="398" y="70"/>
                      </a:lnTo>
                      <a:lnTo>
                        <a:pt x="418" y="64"/>
                      </a:lnTo>
                      <a:lnTo>
                        <a:pt x="432" y="64"/>
                      </a:lnTo>
                      <a:lnTo>
                        <a:pt x="434" y="6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29" name="Freeform 12"/>
                <p:cNvSpPr>
                  <a:spLocks/>
                </p:cNvSpPr>
                <p:nvPr/>
              </p:nvSpPr>
              <p:spPr bwMode="auto">
                <a:xfrm>
                  <a:off x="4020627" y="2438861"/>
                  <a:ext cx="202159" cy="192513"/>
                </a:xfrm>
                <a:custGeom>
                  <a:avLst/>
                  <a:gdLst/>
                  <a:ahLst/>
                  <a:cxnLst>
                    <a:cxn ang="0">
                      <a:pos x="30" y="36"/>
                    </a:cxn>
                    <a:cxn ang="0">
                      <a:pos x="40" y="20"/>
                    </a:cxn>
                    <a:cxn ang="0">
                      <a:pos x="54" y="6"/>
                    </a:cxn>
                    <a:cxn ang="0">
                      <a:pos x="66" y="0"/>
                    </a:cxn>
                    <a:cxn ang="0">
                      <a:pos x="62" y="8"/>
                    </a:cxn>
                    <a:cxn ang="0">
                      <a:pos x="58" y="20"/>
                    </a:cxn>
                    <a:cxn ang="0">
                      <a:pos x="62" y="34"/>
                    </a:cxn>
                    <a:cxn ang="0">
                      <a:pos x="72" y="44"/>
                    </a:cxn>
                    <a:cxn ang="0">
                      <a:pos x="82" y="38"/>
                    </a:cxn>
                    <a:cxn ang="0">
                      <a:pos x="86" y="44"/>
                    </a:cxn>
                    <a:cxn ang="0">
                      <a:pos x="94" y="46"/>
                    </a:cxn>
                    <a:cxn ang="0">
                      <a:pos x="90" y="54"/>
                    </a:cxn>
                    <a:cxn ang="0">
                      <a:pos x="100" y="64"/>
                    </a:cxn>
                    <a:cxn ang="0">
                      <a:pos x="106" y="66"/>
                    </a:cxn>
                    <a:cxn ang="0">
                      <a:pos x="108" y="74"/>
                    </a:cxn>
                    <a:cxn ang="0">
                      <a:pos x="110" y="86"/>
                    </a:cxn>
                    <a:cxn ang="0">
                      <a:pos x="106" y="96"/>
                    </a:cxn>
                    <a:cxn ang="0">
                      <a:pos x="92" y="100"/>
                    </a:cxn>
                    <a:cxn ang="0">
                      <a:pos x="86" y="90"/>
                    </a:cxn>
                    <a:cxn ang="0">
                      <a:pos x="78" y="82"/>
                    </a:cxn>
                    <a:cxn ang="0">
                      <a:pos x="72" y="88"/>
                    </a:cxn>
                    <a:cxn ang="0">
                      <a:pos x="70" y="94"/>
                    </a:cxn>
                    <a:cxn ang="0">
                      <a:pos x="60" y="90"/>
                    </a:cxn>
                    <a:cxn ang="0">
                      <a:pos x="58" y="78"/>
                    </a:cxn>
                    <a:cxn ang="0">
                      <a:pos x="30" y="82"/>
                    </a:cxn>
                    <a:cxn ang="0">
                      <a:pos x="0" y="80"/>
                    </a:cxn>
                    <a:cxn ang="0">
                      <a:pos x="2" y="66"/>
                    </a:cxn>
                    <a:cxn ang="0">
                      <a:pos x="16" y="52"/>
                    </a:cxn>
                    <a:cxn ang="0">
                      <a:pos x="22" y="44"/>
                    </a:cxn>
                    <a:cxn ang="0">
                      <a:pos x="30" y="36"/>
                    </a:cxn>
                  </a:cxnLst>
                  <a:rect l="0" t="0" r="r" b="b"/>
                  <a:pathLst>
                    <a:path w="110" h="100">
                      <a:moveTo>
                        <a:pt x="30" y="36"/>
                      </a:moveTo>
                      <a:lnTo>
                        <a:pt x="40" y="20"/>
                      </a:lnTo>
                      <a:lnTo>
                        <a:pt x="54" y="6"/>
                      </a:lnTo>
                      <a:lnTo>
                        <a:pt x="66" y="0"/>
                      </a:lnTo>
                      <a:lnTo>
                        <a:pt x="62" y="8"/>
                      </a:lnTo>
                      <a:lnTo>
                        <a:pt x="58" y="20"/>
                      </a:lnTo>
                      <a:lnTo>
                        <a:pt x="62" y="34"/>
                      </a:lnTo>
                      <a:lnTo>
                        <a:pt x="72" y="44"/>
                      </a:lnTo>
                      <a:lnTo>
                        <a:pt x="82" y="38"/>
                      </a:lnTo>
                      <a:lnTo>
                        <a:pt x="86" y="44"/>
                      </a:lnTo>
                      <a:lnTo>
                        <a:pt x="94" y="46"/>
                      </a:lnTo>
                      <a:lnTo>
                        <a:pt x="90" y="54"/>
                      </a:lnTo>
                      <a:lnTo>
                        <a:pt x="100" y="64"/>
                      </a:lnTo>
                      <a:lnTo>
                        <a:pt x="106" y="66"/>
                      </a:lnTo>
                      <a:lnTo>
                        <a:pt x="108" y="74"/>
                      </a:lnTo>
                      <a:lnTo>
                        <a:pt x="110" y="86"/>
                      </a:lnTo>
                      <a:lnTo>
                        <a:pt x="106" y="96"/>
                      </a:lnTo>
                      <a:lnTo>
                        <a:pt x="92" y="100"/>
                      </a:lnTo>
                      <a:lnTo>
                        <a:pt x="86" y="90"/>
                      </a:lnTo>
                      <a:lnTo>
                        <a:pt x="78" y="82"/>
                      </a:lnTo>
                      <a:lnTo>
                        <a:pt x="72" y="88"/>
                      </a:lnTo>
                      <a:lnTo>
                        <a:pt x="70" y="94"/>
                      </a:lnTo>
                      <a:lnTo>
                        <a:pt x="60" y="90"/>
                      </a:lnTo>
                      <a:lnTo>
                        <a:pt x="58" y="78"/>
                      </a:lnTo>
                      <a:lnTo>
                        <a:pt x="30" y="82"/>
                      </a:lnTo>
                      <a:lnTo>
                        <a:pt x="0" y="80"/>
                      </a:lnTo>
                      <a:lnTo>
                        <a:pt x="2" y="66"/>
                      </a:lnTo>
                      <a:lnTo>
                        <a:pt x="16" y="52"/>
                      </a:lnTo>
                      <a:lnTo>
                        <a:pt x="22" y="44"/>
                      </a:lnTo>
                      <a:lnTo>
                        <a:pt x="30" y="3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0" name="Freeform 13"/>
                <p:cNvSpPr>
                  <a:spLocks/>
                </p:cNvSpPr>
                <p:nvPr/>
              </p:nvSpPr>
              <p:spPr bwMode="auto">
                <a:xfrm>
                  <a:off x="1649853" y="1476309"/>
                  <a:ext cx="2481044" cy="1328341"/>
                </a:xfrm>
                <a:custGeom>
                  <a:avLst/>
                  <a:gdLst/>
                  <a:ahLst/>
                  <a:cxnLst>
                    <a:cxn ang="0">
                      <a:pos x="1210" y="602"/>
                    </a:cxn>
                    <a:cxn ang="0">
                      <a:pos x="1278" y="596"/>
                    </a:cxn>
                    <a:cxn ang="0">
                      <a:pos x="1258" y="630"/>
                    </a:cxn>
                    <a:cxn ang="0">
                      <a:pos x="1188" y="656"/>
                    </a:cxn>
                    <a:cxn ang="0">
                      <a:pos x="1214" y="620"/>
                    </a:cxn>
                    <a:cxn ang="0">
                      <a:pos x="1160" y="612"/>
                    </a:cxn>
                    <a:cxn ang="0">
                      <a:pos x="1118" y="612"/>
                    </a:cxn>
                    <a:cxn ang="0">
                      <a:pos x="1014" y="652"/>
                    </a:cxn>
                    <a:cxn ang="0">
                      <a:pos x="980" y="668"/>
                    </a:cxn>
                    <a:cxn ang="0">
                      <a:pos x="920" y="688"/>
                    </a:cxn>
                    <a:cxn ang="0">
                      <a:pos x="940" y="648"/>
                    </a:cxn>
                    <a:cxn ang="0">
                      <a:pos x="962" y="622"/>
                    </a:cxn>
                    <a:cxn ang="0">
                      <a:pos x="892" y="590"/>
                    </a:cxn>
                    <a:cxn ang="0">
                      <a:pos x="844" y="554"/>
                    </a:cxn>
                    <a:cxn ang="0">
                      <a:pos x="786" y="568"/>
                    </a:cxn>
                    <a:cxn ang="0">
                      <a:pos x="722" y="544"/>
                    </a:cxn>
                    <a:cxn ang="0">
                      <a:pos x="250" y="516"/>
                    </a:cxn>
                    <a:cxn ang="0">
                      <a:pos x="208" y="486"/>
                    </a:cxn>
                    <a:cxn ang="0">
                      <a:pos x="194" y="448"/>
                    </a:cxn>
                    <a:cxn ang="0">
                      <a:pos x="180" y="420"/>
                    </a:cxn>
                    <a:cxn ang="0">
                      <a:pos x="136" y="372"/>
                    </a:cxn>
                    <a:cxn ang="0">
                      <a:pos x="58" y="330"/>
                    </a:cxn>
                    <a:cxn ang="0">
                      <a:pos x="18" y="64"/>
                    </a:cxn>
                    <a:cxn ang="0">
                      <a:pos x="138" y="60"/>
                    </a:cxn>
                    <a:cxn ang="0">
                      <a:pos x="230" y="64"/>
                    </a:cxn>
                    <a:cxn ang="0">
                      <a:pos x="328" y="66"/>
                    </a:cxn>
                    <a:cxn ang="0">
                      <a:pos x="410" y="110"/>
                    </a:cxn>
                    <a:cxn ang="0">
                      <a:pos x="528" y="142"/>
                    </a:cxn>
                    <a:cxn ang="0">
                      <a:pos x="600" y="112"/>
                    </a:cxn>
                    <a:cxn ang="0">
                      <a:pos x="676" y="106"/>
                    </a:cxn>
                    <a:cxn ang="0">
                      <a:pos x="716" y="134"/>
                    </a:cxn>
                    <a:cxn ang="0">
                      <a:pos x="740" y="64"/>
                    </a:cxn>
                    <a:cxn ang="0">
                      <a:pos x="718" y="12"/>
                    </a:cxn>
                    <a:cxn ang="0">
                      <a:pos x="776" y="48"/>
                    </a:cxn>
                    <a:cxn ang="0">
                      <a:pos x="812" y="98"/>
                    </a:cxn>
                    <a:cxn ang="0">
                      <a:pos x="834" y="112"/>
                    </a:cxn>
                    <a:cxn ang="0">
                      <a:pos x="886" y="74"/>
                    </a:cxn>
                    <a:cxn ang="0">
                      <a:pos x="940" y="94"/>
                    </a:cxn>
                    <a:cxn ang="0">
                      <a:pos x="916" y="152"/>
                    </a:cxn>
                    <a:cxn ang="0">
                      <a:pos x="870" y="156"/>
                    </a:cxn>
                    <a:cxn ang="0">
                      <a:pos x="816" y="172"/>
                    </a:cxn>
                    <a:cxn ang="0">
                      <a:pos x="830" y="210"/>
                    </a:cxn>
                    <a:cxn ang="0">
                      <a:pos x="778" y="222"/>
                    </a:cxn>
                    <a:cxn ang="0">
                      <a:pos x="736" y="336"/>
                    </a:cxn>
                    <a:cxn ang="0">
                      <a:pos x="800" y="374"/>
                    </a:cxn>
                    <a:cxn ang="0">
                      <a:pos x="904" y="418"/>
                    </a:cxn>
                    <a:cxn ang="0">
                      <a:pos x="944" y="484"/>
                    </a:cxn>
                    <a:cxn ang="0">
                      <a:pos x="984" y="462"/>
                    </a:cxn>
                    <a:cxn ang="0">
                      <a:pos x="1020" y="372"/>
                    </a:cxn>
                    <a:cxn ang="0">
                      <a:pos x="1004" y="304"/>
                    </a:cxn>
                    <a:cxn ang="0">
                      <a:pos x="1044" y="258"/>
                    </a:cxn>
                    <a:cxn ang="0">
                      <a:pos x="1134" y="290"/>
                    </a:cxn>
                    <a:cxn ang="0">
                      <a:pos x="1168" y="352"/>
                    </a:cxn>
                    <a:cxn ang="0">
                      <a:pos x="1228" y="328"/>
                    </a:cxn>
                    <a:cxn ang="0">
                      <a:pos x="1256" y="398"/>
                    </a:cxn>
                    <a:cxn ang="0">
                      <a:pos x="1318" y="430"/>
                    </a:cxn>
                    <a:cxn ang="0">
                      <a:pos x="1284" y="458"/>
                    </a:cxn>
                    <a:cxn ang="0">
                      <a:pos x="1348" y="458"/>
                    </a:cxn>
                    <a:cxn ang="0">
                      <a:pos x="1286" y="524"/>
                    </a:cxn>
                    <a:cxn ang="0">
                      <a:pos x="1152" y="548"/>
                    </a:cxn>
                    <a:cxn ang="0">
                      <a:pos x="1116" y="590"/>
                    </a:cxn>
                    <a:cxn ang="0">
                      <a:pos x="1202" y="548"/>
                    </a:cxn>
                  </a:cxnLst>
                  <a:rect l="0" t="0" r="r" b="b"/>
                  <a:pathLst>
                    <a:path w="1350" h="690">
                      <a:moveTo>
                        <a:pt x="1218" y="562"/>
                      </a:moveTo>
                      <a:lnTo>
                        <a:pt x="1214" y="568"/>
                      </a:lnTo>
                      <a:lnTo>
                        <a:pt x="1204" y="570"/>
                      </a:lnTo>
                      <a:lnTo>
                        <a:pt x="1208" y="580"/>
                      </a:lnTo>
                      <a:lnTo>
                        <a:pt x="1204" y="588"/>
                      </a:lnTo>
                      <a:lnTo>
                        <a:pt x="1206" y="594"/>
                      </a:lnTo>
                      <a:lnTo>
                        <a:pt x="1210" y="602"/>
                      </a:lnTo>
                      <a:lnTo>
                        <a:pt x="1222" y="610"/>
                      </a:lnTo>
                      <a:lnTo>
                        <a:pt x="1236" y="614"/>
                      </a:lnTo>
                      <a:lnTo>
                        <a:pt x="1254" y="614"/>
                      </a:lnTo>
                      <a:lnTo>
                        <a:pt x="1262" y="612"/>
                      </a:lnTo>
                      <a:lnTo>
                        <a:pt x="1266" y="604"/>
                      </a:lnTo>
                      <a:lnTo>
                        <a:pt x="1270" y="596"/>
                      </a:lnTo>
                      <a:lnTo>
                        <a:pt x="1278" y="596"/>
                      </a:lnTo>
                      <a:lnTo>
                        <a:pt x="1278" y="604"/>
                      </a:lnTo>
                      <a:lnTo>
                        <a:pt x="1284" y="608"/>
                      </a:lnTo>
                      <a:lnTo>
                        <a:pt x="1284" y="616"/>
                      </a:lnTo>
                      <a:lnTo>
                        <a:pt x="1274" y="616"/>
                      </a:lnTo>
                      <a:lnTo>
                        <a:pt x="1268" y="616"/>
                      </a:lnTo>
                      <a:lnTo>
                        <a:pt x="1262" y="626"/>
                      </a:lnTo>
                      <a:lnTo>
                        <a:pt x="1258" y="630"/>
                      </a:lnTo>
                      <a:lnTo>
                        <a:pt x="1246" y="634"/>
                      </a:lnTo>
                      <a:lnTo>
                        <a:pt x="1230" y="640"/>
                      </a:lnTo>
                      <a:lnTo>
                        <a:pt x="1220" y="640"/>
                      </a:lnTo>
                      <a:lnTo>
                        <a:pt x="1212" y="648"/>
                      </a:lnTo>
                      <a:lnTo>
                        <a:pt x="1204" y="656"/>
                      </a:lnTo>
                      <a:lnTo>
                        <a:pt x="1198" y="662"/>
                      </a:lnTo>
                      <a:lnTo>
                        <a:pt x="1188" y="656"/>
                      </a:lnTo>
                      <a:lnTo>
                        <a:pt x="1186" y="648"/>
                      </a:lnTo>
                      <a:lnTo>
                        <a:pt x="1190" y="640"/>
                      </a:lnTo>
                      <a:lnTo>
                        <a:pt x="1202" y="632"/>
                      </a:lnTo>
                      <a:lnTo>
                        <a:pt x="1214" y="628"/>
                      </a:lnTo>
                      <a:lnTo>
                        <a:pt x="1216" y="626"/>
                      </a:lnTo>
                      <a:lnTo>
                        <a:pt x="1216" y="624"/>
                      </a:lnTo>
                      <a:lnTo>
                        <a:pt x="1214" y="620"/>
                      </a:lnTo>
                      <a:lnTo>
                        <a:pt x="1210" y="618"/>
                      </a:lnTo>
                      <a:lnTo>
                        <a:pt x="1198" y="624"/>
                      </a:lnTo>
                      <a:lnTo>
                        <a:pt x="1188" y="628"/>
                      </a:lnTo>
                      <a:lnTo>
                        <a:pt x="1172" y="632"/>
                      </a:lnTo>
                      <a:lnTo>
                        <a:pt x="1168" y="626"/>
                      </a:lnTo>
                      <a:lnTo>
                        <a:pt x="1162" y="620"/>
                      </a:lnTo>
                      <a:lnTo>
                        <a:pt x="1160" y="612"/>
                      </a:lnTo>
                      <a:lnTo>
                        <a:pt x="1162" y="596"/>
                      </a:lnTo>
                      <a:lnTo>
                        <a:pt x="1160" y="588"/>
                      </a:lnTo>
                      <a:lnTo>
                        <a:pt x="1146" y="584"/>
                      </a:lnTo>
                      <a:lnTo>
                        <a:pt x="1138" y="580"/>
                      </a:lnTo>
                      <a:lnTo>
                        <a:pt x="1130" y="588"/>
                      </a:lnTo>
                      <a:lnTo>
                        <a:pt x="1122" y="602"/>
                      </a:lnTo>
                      <a:lnTo>
                        <a:pt x="1118" y="612"/>
                      </a:lnTo>
                      <a:lnTo>
                        <a:pt x="1118" y="618"/>
                      </a:lnTo>
                      <a:lnTo>
                        <a:pt x="1112" y="626"/>
                      </a:lnTo>
                      <a:lnTo>
                        <a:pt x="1100" y="632"/>
                      </a:lnTo>
                      <a:lnTo>
                        <a:pt x="1042" y="632"/>
                      </a:lnTo>
                      <a:lnTo>
                        <a:pt x="1026" y="644"/>
                      </a:lnTo>
                      <a:lnTo>
                        <a:pt x="1020" y="648"/>
                      </a:lnTo>
                      <a:lnTo>
                        <a:pt x="1014" y="652"/>
                      </a:lnTo>
                      <a:lnTo>
                        <a:pt x="1002" y="652"/>
                      </a:lnTo>
                      <a:lnTo>
                        <a:pt x="986" y="652"/>
                      </a:lnTo>
                      <a:lnTo>
                        <a:pt x="980" y="656"/>
                      </a:lnTo>
                      <a:lnTo>
                        <a:pt x="972" y="660"/>
                      </a:lnTo>
                      <a:lnTo>
                        <a:pt x="974" y="664"/>
                      </a:lnTo>
                      <a:lnTo>
                        <a:pt x="982" y="664"/>
                      </a:lnTo>
                      <a:lnTo>
                        <a:pt x="980" y="668"/>
                      </a:lnTo>
                      <a:lnTo>
                        <a:pt x="982" y="672"/>
                      </a:lnTo>
                      <a:lnTo>
                        <a:pt x="964" y="674"/>
                      </a:lnTo>
                      <a:lnTo>
                        <a:pt x="948" y="678"/>
                      </a:lnTo>
                      <a:lnTo>
                        <a:pt x="940" y="680"/>
                      </a:lnTo>
                      <a:lnTo>
                        <a:pt x="932" y="686"/>
                      </a:lnTo>
                      <a:lnTo>
                        <a:pt x="924" y="690"/>
                      </a:lnTo>
                      <a:lnTo>
                        <a:pt x="920" y="688"/>
                      </a:lnTo>
                      <a:lnTo>
                        <a:pt x="920" y="680"/>
                      </a:lnTo>
                      <a:lnTo>
                        <a:pt x="922" y="678"/>
                      </a:lnTo>
                      <a:lnTo>
                        <a:pt x="922" y="670"/>
                      </a:lnTo>
                      <a:lnTo>
                        <a:pt x="928" y="668"/>
                      </a:lnTo>
                      <a:lnTo>
                        <a:pt x="936" y="666"/>
                      </a:lnTo>
                      <a:lnTo>
                        <a:pt x="938" y="656"/>
                      </a:lnTo>
                      <a:lnTo>
                        <a:pt x="940" y="648"/>
                      </a:lnTo>
                      <a:lnTo>
                        <a:pt x="946" y="642"/>
                      </a:lnTo>
                      <a:lnTo>
                        <a:pt x="948" y="636"/>
                      </a:lnTo>
                      <a:lnTo>
                        <a:pt x="952" y="636"/>
                      </a:lnTo>
                      <a:lnTo>
                        <a:pt x="958" y="642"/>
                      </a:lnTo>
                      <a:lnTo>
                        <a:pt x="966" y="640"/>
                      </a:lnTo>
                      <a:lnTo>
                        <a:pt x="968" y="632"/>
                      </a:lnTo>
                      <a:lnTo>
                        <a:pt x="962" y="622"/>
                      </a:lnTo>
                      <a:lnTo>
                        <a:pt x="954" y="614"/>
                      </a:lnTo>
                      <a:lnTo>
                        <a:pt x="942" y="610"/>
                      </a:lnTo>
                      <a:lnTo>
                        <a:pt x="930" y="608"/>
                      </a:lnTo>
                      <a:lnTo>
                        <a:pt x="914" y="608"/>
                      </a:lnTo>
                      <a:lnTo>
                        <a:pt x="902" y="606"/>
                      </a:lnTo>
                      <a:lnTo>
                        <a:pt x="896" y="600"/>
                      </a:lnTo>
                      <a:lnTo>
                        <a:pt x="892" y="590"/>
                      </a:lnTo>
                      <a:lnTo>
                        <a:pt x="888" y="578"/>
                      </a:lnTo>
                      <a:lnTo>
                        <a:pt x="886" y="574"/>
                      </a:lnTo>
                      <a:lnTo>
                        <a:pt x="874" y="574"/>
                      </a:lnTo>
                      <a:lnTo>
                        <a:pt x="870" y="566"/>
                      </a:lnTo>
                      <a:lnTo>
                        <a:pt x="864" y="558"/>
                      </a:lnTo>
                      <a:lnTo>
                        <a:pt x="854" y="558"/>
                      </a:lnTo>
                      <a:lnTo>
                        <a:pt x="844" y="554"/>
                      </a:lnTo>
                      <a:lnTo>
                        <a:pt x="836" y="554"/>
                      </a:lnTo>
                      <a:lnTo>
                        <a:pt x="828" y="560"/>
                      </a:lnTo>
                      <a:lnTo>
                        <a:pt x="818" y="566"/>
                      </a:lnTo>
                      <a:lnTo>
                        <a:pt x="810" y="572"/>
                      </a:lnTo>
                      <a:lnTo>
                        <a:pt x="804" y="570"/>
                      </a:lnTo>
                      <a:lnTo>
                        <a:pt x="794" y="570"/>
                      </a:lnTo>
                      <a:lnTo>
                        <a:pt x="786" y="568"/>
                      </a:lnTo>
                      <a:lnTo>
                        <a:pt x="782" y="568"/>
                      </a:lnTo>
                      <a:lnTo>
                        <a:pt x="772" y="564"/>
                      </a:lnTo>
                      <a:lnTo>
                        <a:pt x="748" y="560"/>
                      </a:lnTo>
                      <a:lnTo>
                        <a:pt x="736" y="556"/>
                      </a:lnTo>
                      <a:lnTo>
                        <a:pt x="732" y="552"/>
                      </a:lnTo>
                      <a:lnTo>
                        <a:pt x="730" y="544"/>
                      </a:lnTo>
                      <a:lnTo>
                        <a:pt x="722" y="544"/>
                      </a:lnTo>
                      <a:lnTo>
                        <a:pt x="720" y="552"/>
                      </a:lnTo>
                      <a:lnTo>
                        <a:pt x="290" y="552"/>
                      </a:lnTo>
                      <a:lnTo>
                        <a:pt x="282" y="542"/>
                      </a:lnTo>
                      <a:lnTo>
                        <a:pt x="272" y="532"/>
                      </a:lnTo>
                      <a:lnTo>
                        <a:pt x="266" y="536"/>
                      </a:lnTo>
                      <a:lnTo>
                        <a:pt x="256" y="526"/>
                      </a:lnTo>
                      <a:lnTo>
                        <a:pt x="250" y="516"/>
                      </a:lnTo>
                      <a:lnTo>
                        <a:pt x="244" y="520"/>
                      </a:lnTo>
                      <a:lnTo>
                        <a:pt x="232" y="512"/>
                      </a:lnTo>
                      <a:lnTo>
                        <a:pt x="214" y="510"/>
                      </a:lnTo>
                      <a:lnTo>
                        <a:pt x="218" y="500"/>
                      </a:lnTo>
                      <a:lnTo>
                        <a:pt x="216" y="494"/>
                      </a:lnTo>
                      <a:lnTo>
                        <a:pt x="208" y="494"/>
                      </a:lnTo>
                      <a:lnTo>
                        <a:pt x="208" y="486"/>
                      </a:lnTo>
                      <a:lnTo>
                        <a:pt x="206" y="478"/>
                      </a:lnTo>
                      <a:lnTo>
                        <a:pt x="202" y="472"/>
                      </a:lnTo>
                      <a:lnTo>
                        <a:pt x="196" y="470"/>
                      </a:lnTo>
                      <a:lnTo>
                        <a:pt x="188" y="474"/>
                      </a:lnTo>
                      <a:lnTo>
                        <a:pt x="190" y="466"/>
                      </a:lnTo>
                      <a:lnTo>
                        <a:pt x="196" y="456"/>
                      </a:lnTo>
                      <a:lnTo>
                        <a:pt x="194" y="448"/>
                      </a:lnTo>
                      <a:lnTo>
                        <a:pt x="188" y="452"/>
                      </a:lnTo>
                      <a:lnTo>
                        <a:pt x="180" y="458"/>
                      </a:lnTo>
                      <a:lnTo>
                        <a:pt x="172" y="458"/>
                      </a:lnTo>
                      <a:lnTo>
                        <a:pt x="172" y="446"/>
                      </a:lnTo>
                      <a:lnTo>
                        <a:pt x="174" y="438"/>
                      </a:lnTo>
                      <a:lnTo>
                        <a:pt x="174" y="432"/>
                      </a:lnTo>
                      <a:lnTo>
                        <a:pt x="180" y="420"/>
                      </a:lnTo>
                      <a:lnTo>
                        <a:pt x="178" y="410"/>
                      </a:lnTo>
                      <a:lnTo>
                        <a:pt x="174" y="408"/>
                      </a:lnTo>
                      <a:lnTo>
                        <a:pt x="172" y="400"/>
                      </a:lnTo>
                      <a:lnTo>
                        <a:pt x="158" y="392"/>
                      </a:lnTo>
                      <a:lnTo>
                        <a:pt x="150" y="386"/>
                      </a:lnTo>
                      <a:lnTo>
                        <a:pt x="146" y="384"/>
                      </a:lnTo>
                      <a:lnTo>
                        <a:pt x="136" y="372"/>
                      </a:lnTo>
                      <a:lnTo>
                        <a:pt x="126" y="354"/>
                      </a:lnTo>
                      <a:lnTo>
                        <a:pt x="118" y="346"/>
                      </a:lnTo>
                      <a:lnTo>
                        <a:pt x="100" y="326"/>
                      </a:lnTo>
                      <a:lnTo>
                        <a:pt x="88" y="314"/>
                      </a:lnTo>
                      <a:lnTo>
                        <a:pt x="70" y="322"/>
                      </a:lnTo>
                      <a:lnTo>
                        <a:pt x="68" y="328"/>
                      </a:lnTo>
                      <a:lnTo>
                        <a:pt x="58" y="330"/>
                      </a:lnTo>
                      <a:lnTo>
                        <a:pt x="46" y="320"/>
                      </a:lnTo>
                      <a:lnTo>
                        <a:pt x="34" y="310"/>
                      </a:lnTo>
                      <a:lnTo>
                        <a:pt x="26" y="300"/>
                      </a:lnTo>
                      <a:lnTo>
                        <a:pt x="10" y="306"/>
                      </a:lnTo>
                      <a:lnTo>
                        <a:pt x="0" y="302"/>
                      </a:lnTo>
                      <a:lnTo>
                        <a:pt x="0" y="62"/>
                      </a:lnTo>
                      <a:lnTo>
                        <a:pt x="18" y="64"/>
                      </a:lnTo>
                      <a:lnTo>
                        <a:pt x="48" y="76"/>
                      </a:lnTo>
                      <a:lnTo>
                        <a:pt x="84" y="86"/>
                      </a:lnTo>
                      <a:lnTo>
                        <a:pt x="82" y="72"/>
                      </a:lnTo>
                      <a:lnTo>
                        <a:pt x="100" y="62"/>
                      </a:lnTo>
                      <a:lnTo>
                        <a:pt x="110" y="68"/>
                      </a:lnTo>
                      <a:lnTo>
                        <a:pt x="116" y="72"/>
                      </a:lnTo>
                      <a:lnTo>
                        <a:pt x="138" y="60"/>
                      </a:lnTo>
                      <a:lnTo>
                        <a:pt x="162" y="48"/>
                      </a:lnTo>
                      <a:lnTo>
                        <a:pt x="178" y="48"/>
                      </a:lnTo>
                      <a:lnTo>
                        <a:pt x="180" y="56"/>
                      </a:lnTo>
                      <a:lnTo>
                        <a:pt x="192" y="58"/>
                      </a:lnTo>
                      <a:lnTo>
                        <a:pt x="208" y="38"/>
                      </a:lnTo>
                      <a:lnTo>
                        <a:pt x="218" y="46"/>
                      </a:lnTo>
                      <a:lnTo>
                        <a:pt x="230" y="64"/>
                      </a:lnTo>
                      <a:lnTo>
                        <a:pt x="244" y="66"/>
                      </a:lnTo>
                      <a:lnTo>
                        <a:pt x="256" y="50"/>
                      </a:lnTo>
                      <a:lnTo>
                        <a:pt x="262" y="52"/>
                      </a:lnTo>
                      <a:lnTo>
                        <a:pt x="270" y="70"/>
                      </a:lnTo>
                      <a:lnTo>
                        <a:pt x="282" y="62"/>
                      </a:lnTo>
                      <a:lnTo>
                        <a:pt x="302" y="56"/>
                      </a:lnTo>
                      <a:lnTo>
                        <a:pt x="328" y="66"/>
                      </a:lnTo>
                      <a:lnTo>
                        <a:pt x="352" y="72"/>
                      </a:lnTo>
                      <a:lnTo>
                        <a:pt x="382" y="82"/>
                      </a:lnTo>
                      <a:lnTo>
                        <a:pt x="404" y="84"/>
                      </a:lnTo>
                      <a:lnTo>
                        <a:pt x="422" y="92"/>
                      </a:lnTo>
                      <a:lnTo>
                        <a:pt x="424" y="100"/>
                      </a:lnTo>
                      <a:lnTo>
                        <a:pt x="412" y="102"/>
                      </a:lnTo>
                      <a:lnTo>
                        <a:pt x="410" y="110"/>
                      </a:lnTo>
                      <a:lnTo>
                        <a:pt x="426" y="118"/>
                      </a:lnTo>
                      <a:lnTo>
                        <a:pt x="456" y="116"/>
                      </a:lnTo>
                      <a:lnTo>
                        <a:pt x="478" y="114"/>
                      </a:lnTo>
                      <a:lnTo>
                        <a:pt x="486" y="110"/>
                      </a:lnTo>
                      <a:lnTo>
                        <a:pt x="504" y="120"/>
                      </a:lnTo>
                      <a:lnTo>
                        <a:pt x="520" y="130"/>
                      </a:lnTo>
                      <a:lnTo>
                        <a:pt x="528" y="142"/>
                      </a:lnTo>
                      <a:lnTo>
                        <a:pt x="534" y="138"/>
                      </a:lnTo>
                      <a:lnTo>
                        <a:pt x="530" y="120"/>
                      </a:lnTo>
                      <a:lnTo>
                        <a:pt x="526" y="110"/>
                      </a:lnTo>
                      <a:lnTo>
                        <a:pt x="536" y="104"/>
                      </a:lnTo>
                      <a:lnTo>
                        <a:pt x="560" y="94"/>
                      </a:lnTo>
                      <a:lnTo>
                        <a:pt x="578" y="104"/>
                      </a:lnTo>
                      <a:lnTo>
                        <a:pt x="600" y="112"/>
                      </a:lnTo>
                      <a:lnTo>
                        <a:pt x="622" y="116"/>
                      </a:lnTo>
                      <a:lnTo>
                        <a:pt x="646" y="116"/>
                      </a:lnTo>
                      <a:lnTo>
                        <a:pt x="668" y="116"/>
                      </a:lnTo>
                      <a:lnTo>
                        <a:pt x="688" y="118"/>
                      </a:lnTo>
                      <a:lnTo>
                        <a:pt x="694" y="112"/>
                      </a:lnTo>
                      <a:lnTo>
                        <a:pt x="688" y="108"/>
                      </a:lnTo>
                      <a:lnTo>
                        <a:pt x="676" y="106"/>
                      </a:lnTo>
                      <a:lnTo>
                        <a:pt x="678" y="98"/>
                      </a:lnTo>
                      <a:lnTo>
                        <a:pt x="684" y="96"/>
                      </a:lnTo>
                      <a:lnTo>
                        <a:pt x="696" y="100"/>
                      </a:lnTo>
                      <a:lnTo>
                        <a:pt x="708" y="112"/>
                      </a:lnTo>
                      <a:lnTo>
                        <a:pt x="704" y="116"/>
                      </a:lnTo>
                      <a:lnTo>
                        <a:pt x="710" y="126"/>
                      </a:lnTo>
                      <a:lnTo>
                        <a:pt x="716" y="134"/>
                      </a:lnTo>
                      <a:lnTo>
                        <a:pt x="724" y="134"/>
                      </a:lnTo>
                      <a:lnTo>
                        <a:pt x="724" y="120"/>
                      </a:lnTo>
                      <a:lnTo>
                        <a:pt x="722" y="108"/>
                      </a:lnTo>
                      <a:lnTo>
                        <a:pt x="742" y="102"/>
                      </a:lnTo>
                      <a:lnTo>
                        <a:pt x="752" y="90"/>
                      </a:lnTo>
                      <a:lnTo>
                        <a:pt x="750" y="78"/>
                      </a:lnTo>
                      <a:lnTo>
                        <a:pt x="740" y="64"/>
                      </a:lnTo>
                      <a:lnTo>
                        <a:pt x="722" y="60"/>
                      </a:lnTo>
                      <a:lnTo>
                        <a:pt x="708" y="52"/>
                      </a:lnTo>
                      <a:lnTo>
                        <a:pt x="704" y="44"/>
                      </a:lnTo>
                      <a:lnTo>
                        <a:pt x="712" y="32"/>
                      </a:lnTo>
                      <a:lnTo>
                        <a:pt x="704" y="26"/>
                      </a:lnTo>
                      <a:lnTo>
                        <a:pt x="708" y="12"/>
                      </a:lnTo>
                      <a:lnTo>
                        <a:pt x="718" y="12"/>
                      </a:lnTo>
                      <a:lnTo>
                        <a:pt x="722" y="4"/>
                      </a:lnTo>
                      <a:lnTo>
                        <a:pt x="732" y="0"/>
                      </a:lnTo>
                      <a:lnTo>
                        <a:pt x="750" y="4"/>
                      </a:lnTo>
                      <a:lnTo>
                        <a:pt x="762" y="20"/>
                      </a:lnTo>
                      <a:lnTo>
                        <a:pt x="764" y="26"/>
                      </a:lnTo>
                      <a:lnTo>
                        <a:pt x="774" y="40"/>
                      </a:lnTo>
                      <a:lnTo>
                        <a:pt x="776" y="48"/>
                      </a:lnTo>
                      <a:lnTo>
                        <a:pt x="770" y="54"/>
                      </a:lnTo>
                      <a:lnTo>
                        <a:pt x="774" y="64"/>
                      </a:lnTo>
                      <a:lnTo>
                        <a:pt x="786" y="62"/>
                      </a:lnTo>
                      <a:lnTo>
                        <a:pt x="794" y="64"/>
                      </a:lnTo>
                      <a:lnTo>
                        <a:pt x="796" y="80"/>
                      </a:lnTo>
                      <a:lnTo>
                        <a:pt x="802" y="94"/>
                      </a:lnTo>
                      <a:lnTo>
                        <a:pt x="812" y="98"/>
                      </a:lnTo>
                      <a:lnTo>
                        <a:pt x="820" y="92"/>
                      </a:lnTo>
                      <a:lnTo>
                        <a:pt x="814" y="82"/>
                      </a:lnTo>
                      <a:lnTo>
                        <a:pt x="820" y="74"/>
                      </a:lnTo>
                      <a:lnTo>
                        <a:pt x="832" y="78"/>
                      </a:lnTo>
                      <a:lnTo>
                        <a:pt x="842" y="90"/>
                      </a:lnTo>
                      <a:lnTo>
                        <a:pt x="836" y="100"/>
                      </a:lnTo>
                      <a:lnTo>
                        <a:pt x="834" y="112"/>
                      </a:lnTo>
                      <a:lnTo>
                        <a:pt x="844" y="120"/>
                      </a:lnTo>
                      <a:lnTo>
                        <a:pt x="858" y="126"/>
                      </a:lnTo>
                      <a:lnTo>
                        <a:pt x="866" y="120"/>
                      </a:lnTo>
                      <a:lnTo>
                        <a:pt x="874" y="106"/>
                      </a:lnTo>
                      <a:lnTo>
                        <a:pt x="876" y="90"/>
                      </a:lnTo>
                      <a:lnTo>
                        <a:pt x="888" y="82"/>
                      </a:lnTo>
                      <a:lnTo>
                        <a:pt x="886" y="74"/>
                      </a:lnTo>
                      <a:lnTo>
                        <a:pt x="880" y="62"/>
                      </a:lnTo>
                      <a:lnTo>
                        <a:pt x="882" y="56"/>
                      </a:lnTo>
                      <a:lnTo>
                        <a:pt x="900" y="58"/>
                      </a:lnTo>
                      <a:lnTo>
                        <a:pt x="922" y="66"/>
                      </a:lnTo>
                      <a:lnTo>
                        <a:pt x="936" y="76"/>
                      </a:lnTo>
                      <a:lnTo>
                        <a:pt x="946" y="90"/>
                      </a:lnTo>
                      <a:lnTo>
                        <a:pt x="940" y="94"/>
                      </a:lnTo>
                      <a:lnTo>
                        <a:pt x="932" y="96"/>
                      </a:lnTo>
                      <a:lnTo>
                        <a:pt x="934" y="106"/>
                      </a:lnTo>
                      <a:lnTo>
                        <a:pt x="940" y="114"/>
                      </a:lnTo>
                      <a:lnTo>
                        <a:pt x="946" y="126"/>
                      </a:lnTo>
                      <a:lnTo>
                        <a:pt x="938" y="136"/>
                      </a:lnTo>
                      <a:lnTo>
                        <a:pt x="926" y="146"/>
                      </a:lnTo>
                      <a:lnTo>
                        <a:pt x="916" y="152"/>
                      </a:lnTo>
                      <a:lnTo>
                        <a:pt x="902" y="144"/>
                      </a:lnTo>
                      <a:lnTo>
                        <a:pt x="898" y="152"/>
                      </a:lnTo>
                      <a:lnTo>
                        <a:pt x="890" y="156"/>
                      </a:lnTo>
                      <a:lnTo>
                        <a:pt x="878" y="144"/>
                      </a:lnTo>
                      <a:lnTo>
                        <a:pt x="868" y="144"/>
                      </a:lnTo>
                      <a:lnTo>
                        <a:pt x="864" y="150"/>
                      </a:lnTo>
                      <a:lnTo>
                        <a:pt x="870" y="156"/>
                      </a:lnTo>
                      <a:lnTo>
                        <a:pt x="864" y="166"/>
                      </a:lnTo>
                      <a:lnTo>
                        <a:pt x="856" y="174"/>
                      </a:lnTo>
                      <a:lnTo>
                        <a:pt x="846" y="176"/>
                      </a:lnTo>
                      <a:lnTo>
                        <a:pt x="834" y="174"/>
                      </a:lnTo>
                      <a:lnTo>
                        <a:pt x="822" y="166"/>
                      </a:lnTo>
                      <a:lnTo>
                        <a:pt x="812" y="164"/>
                      </a:lnTo>
                      <a:lnTo>
                        <a:pt x="816" y="172"/>
                      </a:lnTo>
                      <a:lnTo>
                        <a:pt x="822" y="178"/>
                      </a:lnTo>
                      <a:lnTo>
                        <a:pt x="834" y="180"/>
                      </a:lnTo>
                      <a:lnTo>
                        <a:pt x="842" y="182"/>
                      </a:lnTo>
                      <a:lnTo>
                        <a:pt x="854" y="182"/>
                      </a:lnTo>
                      <a:lnTo>
                        <a:pt x="848" y="192"/>
                      </a:lnTo>
                      <a:lnTo>
                        <a:pt x="840" y="204"/>
                      </a:lnTo>
                      <a:lnTo>
                        <a:pt x="830" y="210"/>
                      </a:lnTo>
                      <a:lnTo>
                        <a:pt x="820" y="212"/>
                      </a:lnTo>
                      <a:lnTo>
                        <a:pt x="812" y="212"/>
                      </a:lnTo>
                      <a:lnTo>
                        <a:pt x="804" y="208"/>
                      </a:lnTo>
                      <a:lnTo>
                        <a:pt x="804" y="218"/>
                      </a:lnTo>
                      <a:lnTo>
                        <a:pt x="784" y="220"/>
                      </a:lnTo>
                      <a:lnTo>
                        <a:pt x="772" y="216"/>
                      </a:lnTo>
                      <a:lnTo>
                        <a:pt x="778" y="222"/>
                      </a:lnTo>
                      <a:lnTo>
                        <a:pt x="794" y="228"/>
                      </a:lnTo>
                      <a:lnTo>
                        <a:pt x="796" y="238"/>
                      </a:lnTo>
                      <a:lnTo>
                        <a:pt x="778" y="242"/>
                      </a:lnTo>
                      <a:lnTo>
                        <a:pt x="758" y="260"/>
                      </a:lnTo>
                      <a:lnTo>
                        <a:pt x="740" y="290"/>
                      </a:lnTo>
                      <a:lnTo>
                        <a:pt x="734" y="332"/>
                      </a:lnTo>
                      <a:lnTo>
                        <a:pt x="736" y="336"/>
                      </a:lnTo>
                      <a:lnTo>
                        <a:pt x="738" y="342"/>
                      </a:lnTo>
                      <a:lnTo>
                        <a:pt x="748" y="342"/>
                      </a:lnTo>
                      <a:lnTo>
                        <a:pt x="756" y="344"/>
                      </a:lnTo>
                      <a:lnTo>
                        <a:pt x="760" y="352"/>
                      </a:lnTo>
                      <a:lnTo>
                        <a:pt x="768" y="378"/>
                      </a:lnTo>
                      <a:lnTo>
                        <a:pt x="782" y="374"/>
                      </a:lnTo>
                      <a:lnTo>
                        <a:pt x="800" y="374"/>
                      </a:lnTo>
                      <a:lnTo>
                        <a:pt x="814" y="380"/>
                      </a:lnTo>
                      <a:lnTo>
                        <a:pt x="830" y="382"/>
                      </a:lnTo>
                      <a:lnTo>
                        <a:pt x="846" y="398"/>
                      </a:lnTo>
                      <a:lnTo>
                        <a:pt x="864" y="408"/>
                      </a:lnTo>
                      <a:lnTo>
                        <a:pt x="886" y="416"/>
                      </a:lnTo>
                      <a:lnTo>
                        <a:pt x="896" y="416"/>
                      </a:lnTo>
                      <a:lnTo>
                        <a:pt x="904" y="418"/>
                      </a:lnTo>
                      <a:lnTo>
                        <a:pt x="916" y="420"/>
                      </a:lnTo>
                      <a:lnTo>
                        <a:pt x="928" y="420"/>
                      </a:lnTo>
                      <a:lnTo>
                        <a:pt x="932" y="442"/>
                      </a:lnTo>
                      <a:lnTo>
                        <a:pt x="932" y="456"/>
                      </a:lnTo>
                      <a:lnTo>
                        <a:pt x="932" y="462"/>
                      </a:lnTo>
                      <a:lnTo>
                        <a:pt x="932" y="470"/>
                      </a:lnTo>
                      <a:lnTo>
                        <a:pt x="944" y="484"/>
                      </a:lnTo>
                      <a:lnTo>
                        <a:pt x="956" y="498"/>
                      </a:lnTo>
                      <a:lnTo>
                        <a:pt x="962" y="502"/>
                      </a:lnTo>
                      <a:lnTo>
                        <a:pt x="970" y="506"/>
                      </a:lnTo>
                      <a:lnTo>
                        <a:pt x="984" y="498"/>
                      </a:lnTo>
                      <a:lnTo>
                        <a:pt x="988" y="490"/>
                      </a:lnTo>
                      <a:lnTo>
                        <a:pt x="990" y="482"/>
                      </a:lnTo>
                      <a:lnTo>
                        <a:pt x="984" y="462"/>
                      </a:lnTo>
                      <a:lnTo>
                        <a:pt x="980" y="448"/>
                      </a:lnTo>
                      <a:lnTo>
                        <a:pt x="972" y="428"/>
                      </a:lnTo>
                      <a:lnTo>
                        <a:pt x="980" y="424"/>
                      </a:lnTo>
                      <a:lnTo>
                        <a:pt x="1002" y="418"/>
                      </a:lnTo>
                      <a:lnTo>
                        <a:pt x="1012" y="406"/>
                      </a:lnTo>
                      <a:lnTo>
                        <a:pt x="1022" y="394"/>
                      </a:lnTo>
                      <a:lnTo>
                        <a:pt x="1020" y="372"/>
                      </a:lnTo>
                      <a:lnTo>
                        <a:pt x="1010" y="354"/>
                      </a:lnTo>
                      <a:lnTo>
                        <a:pt x="998" y="346"/>
                      </a:lnTo>
                      <a:lnTo>
                        <a:pt x="988" y="340"/>
                      </a:lnTo>
                      <a:lnTo>
                        <a:pt x="990" y="334"/>
                      </a:lnTo>
                      <a:lnTo>
                        <a:pt x="996" y="328"/>
                      </a:lnTo>
                      <a:lnTo>
                        <a:pt x="1006" y="316"/>
                      </a:lnTo>
                      <a:lnTo>
                        <a:pt x="1004" y="304"/>
                      </a:lnTo>
                      <a:lnTo>
                        <a:pt x="1002" y="292"/>
                      </a:lnTo>
                      <a:lnTo>
                        <a:pt x="1006" y="274"/>
                      </a:lnTo>
                      <a:lnTo>
                        <a:pt x="996" y="264"/>
                      </a:lnTo>
                      <a:lnTo>
                        <a:pt x="1000" y="250"/>
                      </a:lnTo>
                      <a:lnTo>
                        <a:pt x="1018" y="250"/>
                      </a:lnTo>
                      <a:lnTo>
                        <a:pt x="1034" y="256"/>
                      </a:lnTo>
                      <a:lnTo>
                        <a:pt x="1044" y="258"/>
                      </a:lnTo>
                      <a:lnTo>
                        <a:pt x="1058" y="256"/>
                      </a:lnTo>
                      <a:lnTo>
                        <a:pt x="1064" y="248"/>
                      </a:lnTo>
                      <a:lnTo>
                        <a:pt x="1076" y="256"/>
                      </a:lnTo>
                      <a:lnTo>
                        <a:pt x="1090" y="266"/>
                      </a:lnTo>
                      <a:lnTo>
                        <a:pt x="1098" y="278"/>
                      </a:lnTo>
                      <a:lnTo>
                        <a:pt x="1112" y="286"/>
                      </a:lnTo>
                      <a:lnTo>
                        <a:pt x="1134" y="290"/>
                      </a:lnTo>
                      <a:lnTo>
                        <a:pt x="1130" y="300"/>
                      </a:lnTo>
                      <a:lnTo>
                        <a:pt x="1130" y="314"/>
                      </a:lnTo>
                      <a:lnTo>
                        <a:pt x="1136" y="328"/>
                      </a:lnTo>
                      <a:lnTo>
                        <a:pt x="1136" y="336"/>
                      </a:lnTo>
                      <a:lnTo>
                        <a:pt x="1148" y="338"/>
                      </a:lnTo>
                      <a:lnTo>
                        <a:pt x="1156" y="346"/>
                      </a:lnTo>
                      <a:lnTo>
                        <a:pt x="1168" y="352"/>
                      </a:lnTo>
                      <a:lnTo>
                        <a:pt x="1182" y="340"/>
                      </a:lnTo>
                      <a:lnTo>
                        <a:pt x="1196" y="328"/>
                      </a:lnTo>
                      <a:lnTo>
                        <a:pt x="1196" y="316"/>
                      </a:lnTo>
                      <a:lnTo>
                        <a:pt x="1204" y="306"/>
                      </a:lnTo>
                      <a:lnTo>
                        <a:pt x="1210" y="300"/>
                      </a:lnTo>
                      <a:lnTo>
                        <a:pt x="1218" y="312"/>
                      </a:lnTo>
                      <a:lnTo>
                        <a:pt x="1228" y="328"/>
                      </a:lnTo>
                      <a:lnTo>
                        <a:pt x="1242" y="346"/>
                      </a:lnTo>
                      <a:lnTo>
                        <a:pt x="1244" y="354"/>
                      </a:lnTo>
                      <a:lnTo>
                        <a:pt x="1254" y="360"/>
                      </a:lnTo>
                      <a:lnTo>
                        <a:pt x="1256" y="372"/>
                      </a:lnTo>
                      <a:lnTo>
                        <a:pt x="1260" y="384"/>
                      </a:lnTo>
                      <a:lnTo>
                        <a:pt x="1254" y="390"/>
                      </a:lnTo>
                      <a:lnTo>
                        <a:pt x="1256" y="398"/>
                      </a:lnTo>
                      <a:lnTo>
                        <a:pt x="1272" y="408"/>
                      </a:lnTo>
                      <a:lnTo>
                        <a:pt x="1274" y="412"/>
                      </a:lnTo>
                      <a:lnTo>
                        <a:pt x="1274" y="418"/>
                      </a:lnTo>
                      <a:lnTo>
                        <a:pt x="1284" y="422"/>
                      </a:lnTo>
                      <a:lnTo>
                        <a:pt x="1298" y="426"/>
                      </a:lnTo>
                      <a:lnTo>
                        <a:pt x="1310" y="430"/>
                      </a:lnTo>
                      <a:lnTo>
                        <a:pt x="1318" y="430"/>
                      </a:lnTo>
                      <a:lnTo>
                        <a:pt x="1314" y="438"/>
                      </a:lnTo>
                      <a:lnTo>
                        <a:pt x="1300" y="444"/>
                      </a:lnTo>
                      <a:lnTo>
                        <a:pt x="1292" y="448"/>
                      </a:lnTo>
                      <a:lnTo>
                        <a:pt x="1280" y="454"/>
                      </a:lnTo>
                      <a:lnTo>
                        <a:pt x="1282" y="456"/>
                      </a:lnTo>
                      <a:lnTo>
                        <a:pt x="1282" y="458"/>
                      </a:lnTo>
                      <a:lnTo>
                        <a:pt x="1284" y="458"/>
                      </a:lnTo>
                      <a:lnTo>
                        <a:pt x="1300" y="450"/>
                      </a:lnTo>
                      <a:lnTo>
                        <a:pt x="1314" y="444"/>
                      </a:lnTo>
                      <a:lnTo>
                        <a:pt x="1324" y="442"/>
                      </a:lnTo>
                      <a:lnTo>
                        <a:pt x="1328" y="452"/>
                      </a:lnTo>
                      <a:lnTo>
                        <a:pt x="1330" y="452"/>
                      </a:lnTo>
                      <a:lnTo>
                        <a:pt x="1336" y="452"/>
                      </a:lnTo>
                      <a:lnTo>
                        <a:pt x="1348" y="458"/>
                      </a:lnTo>
                      <a:lnTo>
                        <a:pt x="1350" y="474"/>
                      </a:lnTo>
                      <a:lnTo>
                        <a:pt x="1348" y="488"/>
                      </a:lnTo>
                      <a:lnTo>
                        <a:pt x="1340" y="496"/>
                      </a:lnTo>
                      <a:lnTo>
                        <a:pt x="1330" y="502"/>
                      </a:lnTo>
                      <a:lnTo>
                        <a:pt x="1310" y="502"/>
                      </a:lnTo>
                      <a:lnTo>
                        <a:pt x="1302" y="512"/>
                      </a:lnTo>
                      <a:lnTo>
                        <a:pt x="1286" y="524"/>
                      </a:lnTo>
                      <a:lnTo>
                        <a:pt x="1264" y="528"/>
                      </a:lnTo>
                      <a:lnTo>
                        <a:pt x="1238" y="524"/>
                      </a:lnTo>
                      <a:lnTo>
                        <a:pt x="1218" y="524"/>
                      </a:lnTo>
                      <a:lnTo>
                        <a:pt x="1190" y="526"/>
                      </a:lnTo>
                      <a:lnTo>
                        <a:pt x="1174" y="532"/>
                      </a:lnTo>
                      <a:lnTo>
                        <a:pt x="1166" y="544"/>
                      </a:lnTo>
                      <a:lnTo>
                        <a:pt x="1152" y="548"/>
                      </a:lnTo>
                      <a:lnTo>
                        <a:pt x="1138" y="560"/>
                      </a:lnTo>
                      <a:lnTo>
                        <a:pt x="1128" y="570"/>
                      </a:lnTo>
                      <a:lnTo>
                        <a:pt x="1114" y="586"/>
                      </a:lnTo>
                      <a:lnTo>
                        <a:pt x="1112" y="590"/>
                      </a:lnTo>
                      <a:lnTo>
                        <a:pt x="1110" y="592"/>
                      </a:lnTo>
                      <a:lnTo>
                        <a:pt x="1110" y="594"/>
                      </a:lnTo>
                      <a:lnTo>
                        <a:pt x="1116" y="590"/>
                      </a:lnTo>
                      <a:lnTo>
                        <a:pt x="1120" y="588"/>
                      </a:lnTo>
                      <a:lnTo>
                        <a:pt x="1134" y="572"/>
                      </a:lnTo>
                      <a:lnTo>
                        <a:pt x="1150" y="562"/>
                      </a:lnTo>
                      <a:lnTo>
                        <a:pt x="1168" y="554"/>
                      </a:lnTo>
                      <a:lnTo>
                        <a:pt x="1174" y="550"/>
                      </a:lnTo>
                      <a:lnTo>
                        <a:pt x="1184" y="546"/>
                      </a:lnTo>
                      <a:lnTo>
                        <a:pt x="1202" y="548"/>
                      </a:lnTo>
                      <a:lnTo>
                        <a:pt x="1214" y="552"/>
                      </a:lnTo>
                      <a:lnTo>
                        <a:pt x="1218" y="5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1" name="Freeform 25"/>
                <p:cNvSpPr>
                  <a:spLocks/>
                </p:cNvSpPr>
                <p:nvPr/>
              </p:nvSpPr>
              <p:spPr bwMode="auto">
                <a:xfrm>
                  <a:off x="2642280" y="1360785"/>
                  <a:ext cx="69836" cy="53905"/>
                </a:xfrm>
                <a:custGeom>
                  <a:avLst/>
                  <a:gdLst/>
                  <a:ahLst/>
                  <a:cxnLst>
                    <a:cxn ang="0">
                      <a:pos x="6" y="0"/>
                    </a:cxn>
                    <a:cxn ang="0">
                      <a:pos x="22" y="0"/>
                    </a:cxn>
                    <a:cxn ang="0">
                      <a:pos x="36" y="0"/>
                    </a:cxn>
                    <a:cxn ang="0">
                      <a:pos x="38" y="8"/>
                    </a:cxn>
                    <a:cxn ang="0">
                      <a:pos x="34" y="20"/>
                    </a:cxn>
                    <a:cxn ang="0">
                      <a:pos x="28" y="28"/>
                    </a:cxn>
                    <a:cxn ang="0">
                      <a:pos x="22" y="24"/>
                    </a:cxn>
                    <a:cxn ang="0">
                      <a:pos x="14" y="14"/>
                    </a:cxn>
                    <a:cxn ang="0">
                      <a:pos x="6" y="10"/>
                    </a:cxn>
                    <a:cxn ang="0">
                      <a:pos x="0" y="4"/>
                    </a:cxn>
                    <a:cxn ang="0">
                      <a:pos x="6" y="0"/>
                    </a:cxn>
                  </a:cxnLst>
                  <a:rect l="0" t="0" r="r" b="b"/>
                  <a:pathLst>
                    <a:path w="38" h="28">
                      <a:moveTo>
                        <a:pt x="6" y="0"/>
                      </a:moveTo>
                      <a:lnTo>
                        <a:pt x="22" y="0"/>
                      </a:lnTo>
                      <a:lnTo>
                        <a:pt x="36" y="0"/>
                      </a:lnTo>
                      <a:lnTo>
                        <a:pt x="38" y="8"/>
                      </a:lnTo>
                      <a:lnTo>
                        <a:pt x="34" y="20"/>
                      </a:lnTo>
                      <a:lnTo>
                        <a:pt x="28" y="28"/>
                      </a:lnTo>
                      <a:lnTo>
                        <a:pt x="22" y="24"/>
                      </a:lnTo>
                      <a:lnTo>
                        <a:pt x="14" y="14"/>
                      </a:lnTo>
                      <a:lnTo>
                        <a:pt x="6" y="10"/>
                      </a:lnTo>
                      <a:lnTo>
                        <a:pt x="0" y="4"/>
                      </a:lnTo>
                      <a:lnTo>
                        <a:pt x="6"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2" name="Freeform 26"/>
                <p:cNvSpPr>
                  <a:spLocks/>
                </p:cNvSpPr>
                <p:nvPr/>
              </p:nvSpPr>
              <p:spPr bwMode="auto">
                <a:xfrm>
                  <a:off x="2182833" y="1122051"/>
                  <a:ext cx="205835" cy="111657"/>
                </a:xfrm>
                <a:custGeom>
                  <a:avLst/>
                  <a:gdLst/>
                  <a:ahLst/>
                  <a:cxnLst>
                    <a:cxn ang="0">
                      <a:pos x="0" y="50"/>
                    </a:cxn>
                    <a:cxn ang="0">
                      <a:pos x="4" y="40"/>
                    </a:cxn>
                    <a:cxn ang="0">
                      <a:pos x="16" y="38"/>
                    </a:cxn>
                    <a:cxn ang="0">
                      <a:pos x="26" y="32"/>
                    </a:cxn>
                    <a:cxn ang="0">
                      <a:pos x="36" y="26"/>
                    </a:cxn>
                    <a:cxn ang="0">
                      <a:pos x="50" y="18"/>
                    </a:cxn>
                    <a:cxn ang="0">
                      <a:pos x="58" y="10"/>
                    </a:cxn>
                    <a:cxn ang="0">
                      <a:pos x="76" y="8"/>
                    </a:cxn>
                    <a:cxn ang="0">
                      <a:pos x="86" y="8"/>
                    </a:cxn>
                    <a:cxn ang="0">
                      <a:pos x="92" y="12"/>
                    </a:cxn>
                    <a:cxn ang="0">
                      <a:pos x="96" y="0"/>
                    </a:cxn>
                    <a:cxn ang="0">
                      <a:pos x="106" y="4"/>
                    </a:cxn>
                    <a:cxn ang="0">
                      <a:pos x="112" y="8"/>
                    </a:cxn>
                    <a:cxn ang="0">
                      <a:pos x="108" y="14"/>
                    </a:cxn>
                    <a:cxn ang="0">
                      <a:pos x="100" y="16"/>
                    </a:cxn>
                    <a:cxn ang="0">
                      <a:pos x="106" y="24"/>
                    </a:cxn>
                    <a:cxn ang="0">
                      <a:pos x="104" y="30"/>
                    </a:cxn>
                    <a:cxn ang="0">
                      <a:pos x="96" y="32"/>
                    </a:cxn>
                    <a:cxn ang="0">
                      <a:pos x="90" y="38"/>
                    </a:cxn>
                    <a:cxn ang="0">
                      <a:pos x="84" y="44"/>
                    </a:cxn>
                    <a:cxn ang="0">
                      <a:pos x="74" y="42"/>
                    </a:cxn>
                    <a:cxn ang="0">
                      <a:pos x="76" y="32"/>
                    </a:cxn>
                    <a:cxn ang="0">
                      <a:pos x="72" y="28"/>
                    </a:cxn>
                    <a:cxn ang="0">
                      <a:pos x="66" y="30"/>
                    </a:cxn>
                    <a:cxn ang="0">
                      <a:pos x="64" y="34"/>
                    </a:cxn>
                    <a:cxn ang="0">
                      <a:pos x="64" y="40"/>
                    </a:cxn>
                    <a:cxn ang="0">
                      <a:pos x="60" y="48"/>
                    </a:cxn>
                    <a:cxn ang="0">
                      <a:pos x="54" y="50"/>
                    </a:cxn>
                    <a:cxn ang="0">
                      <a:pos x="48" y="48"/>
                    </a:cxn>
                    <a:cxn ang="0">
                      <a:pos x="48" y="58"/>
                    </a:cxn>
                    <a:cxn ang="0">
                      <a:pos x="34" y="58"/>
                    </a:cxn>
                    <a:cxn ang="0">
                      <a:pos x="32" y="50"/>
                    </a:cxn>
                    <a:cxn ang="0">
                      <a:pos x="24" y="50"/>
                    </a:cxn>
                    <a:cxn ang="0">
                      <a:pos x="24" y="54"/>
                    </a:cxn>
                    <a:cxn ang="0">
                      <a:pos x="8" y="54"/>
                    </a:cxn>
                    <a:cxn ang="0">
                      <a:pos x="0" y="50"/>
                    </a:cxn>
                  </a:cxnLst>
                  <a:rect l="0" t="0" r="r" b="b"/>
                  <a:pathLst>
                    <a:path w="112" h="58">
                      <a:moveTo>
                        <a:pt x="0" y="50"/>
                      </a:moveTo>
                      <a:lnTo>
                        <a:pt x="4" y="40"/>
                      </a:lnTo>
                      <a:lnTo>
                        <a:pt x="16" y="38"/>
                      </a:lnTo>
                      <a:lnTo>
                        <a:pt x="26" y="32"/>
                      </a:lnTo>
                      <a:lnTo>
                        <a:pt x="36" y="26"/>
                      </a:lnTo>
                      <a:lnTo>
                        <a:pt x="50" y="18"/>
                      </a:lnTo>
                      <a:lnTo>
                        <a:pt x="58" y="10"/>
                      </a:lnTo>
                      <a:lnTo>
                        <a:pt x="76" y="8"/>
                      </a:lnTo>
                      <a:lnTo>
                        <a:pt x="86" y="8"/>
                      </a:lnTo>
                      <a:lnTo>
                        <a:pt x="92" y="12"/>
                      </a:lnTo>
                      <a:lnTo>
                        <a:pt x="96" y="0"/>
                      </a:lnTo>
                      <a:lnTo>
                        <a:pt x="106" y="4"/>
                      </a:lnTo>
                      <a:lnTo>
                        <a:pt x="112" y="8"/>
                      </a:lnTo>
                      <a:lnTo>
                        <a:pt x="108" y="14"/>
                      </a:lnTo>
                      <a:lnTo>
                        <a:pt x="100" y="16"/>
                      </a:lnTo>
                      <a:lnTo>
                        <a:pt x="106" y="24"/>
                      </a:lnTo>
                      <a:lnTo>
                        <a:pt x="104" y="30"/>
                      </a:lnTo>
                      <a:lnTo>
                        <a:pt x="96" y="32"/>
                      </a:lnTo>
                      <a:lnTo>
                        <a:pt x="90" y="38"/>
                      </a:lnTo>
                      <a:lnTo>
                        <a:pt x="84" y="44"/>
                      </a:lnTo>
                      <a:lnTo>
                        <a:pt x="74" y="42"/>
                      </a:lnTo>
                      <a:lnTo>
                        <a:pt x="76" y="32"/>
                      </a:lnTo>
                      <a:lnTo>
                        <a:pt x="72" y="28"/>
                      </a:lnTo>
                      <a:lnTo>
                        <a:pt x="66" y="30"/>
                      </a:lnTo>
                      <a:lnTo>
                        <a:pt x="64" y="34"/>
                      </a:lnTo>
                      <a:lnTo>
                        <a:pt x="64" y="40"/>
                      </a:lnTo>
                      <a:lnTo>
                        <a:pt x="60" y="48"/>
                      </a:lnTo>
                      <a:lnTo>
                        <a:pt x="54" y="50"/>
                      </a:lnTo>
                      <a:lnTo>
                        <a:pt x="48" y="48"/>
                      </a:lnTo>
                      <a:lnTo>
                        <a:pt x="48" y="58"/>
                      </a:lnTo>
                      <a:lnTo>
                        <a:pt x="34" y="58"/>
                      </a:lnTo>
                      <a:lnTo>
                        <a:pt x="32" y="50"/>
                      </a:lnTo>
                      <a:lnTo>
                        <a:pt x="24" y="50"/>
                      </a:lnTo>
                      <a:lnTo>
                        <a:pt x="24" y="54"/>
                      </a:lnTo>
                      <a:lnTo>
                        <a:pt x="8" y="54"/>
                      </a:lnTo>
                      <a:lnTo>
                        <a:pt x="0" y="5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3" name="Freeform 27"/>
                <p:cNvSpPr>
                  <a:spLocks/>
                </p:cNvSpPr>
                <p:nvPr/>
              </p:nvSpPr>
              <p:spPr bwMode="auto">
                <a:xfrm>
                  <a:off x="2282060" y="1218311"/>
                  <a:ext cx="51458" cy="38502"/>
                </a:xfrm>
                <a:custGeom>
                  <a:avLst/>
                  <a:gdLst/>
                  <a:ahLst/>
                  <a:cxnLst>
                    <a:cxn ang="0">
                      <a:pos x="18" y="0"/>
                    </a:cxn>
                    <a:cxn ang="0">
                      <a:pos x="28" y="2"/>
                    </a:cxn>
                    <a:cxn ang="0">
                      <a:pos x="26" y="8"/>
                    </a:cxn>
                    <a:cxn ang="0">
                      <a:pos x="20" y="18"/>
                    </a:cxn>
                    <a:cxn ang="0">
                      <a:pos x="12" y="20"/>
                    </a:cxn>
                    <a:cxn ang="0">
                      <a:pos x="0" y="16"/>
                    </a:cxn>
                    <a:cxn ang="0">
                      <a:pos x="4" y="8"/>
                    </a:cxn>
                    <a:cxn ang="0">
                      <a:pos x="14" y="2"/>
                    </a:cxn>
                    <a:cxn ang="0">
                      <a:pos x="18" y="0"/>
                    </a:cxn>
                  </a:cxnLst>
                  <a:rect l="0" t="0" r="r" b="b"/>
                  <a:pathLst>
                    <a:path w="28" h="20">
                      <a:moveTo>
                        <a:pt x="18" y="0"/>
                      </a:moveTo>
                      <a:lnTo>
                        <a:pt x="28" y="2"/>
                      </a:lnTo>
                      <a:lnTo>
                        <a:pt x="26" y="8"/>
                      </a:lnTo>
                      <a:lnTo>
                        <a:pt x="20" y="18"/>
                      </a:lnTo>
                      <a:lnTo>
                        <a:pt x="12" y="20"/>
                      </a:lnTo>
                      <a:lnTo>
                        <a:pt x="0" y="16"/>
                      </a:lnTo>
                      <a:lnTo>
                        <a:pt x="4" y="8"/>
                      </a:lnTo>
                      <a:lnTo>
                        <a:pt x="14" y="2"/>
                      </a:lnTo>
                      <a:lnTo>
                        <a:pt x="1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4" name="Freeform 28"/>
                <p:cNvSpPr>
                  <a:spLocks/>
                </p:cNvSpPr>
                <p:nvPr/>
              </p:nvSpPr>
              <p:spPr bwMode="auto">
                <a:xfrm>
                  <a:off x="2458488" y="1091282"/>
                  <a:ext cx="102917" cy="50053"/>
                </a:xfrm>
                <a:custGeom>
                  <a:avLst/>
                  <a:gdLst/>
                  <a:ahLst/>
                  <a:cxnLst>
                    <a:cxn ang="0">
                      <a:pos x="0" y="6"/>
                    </a:cxn>
                    <a:cxn ang="0">
                      <a:pos x="14" y="0"/>
                    </a:cxn>
                    <a:cxn ang="0">
                      <a:pos x="32" y="0"/>
                    </a:cxn>
                    <a:cxn ang="0">
                      <a:pos x="54" y="0"/>
                    </a:cxn>
                    <a:cxn ang="0">
                      <a:pos x="56" y="6"/>
                    </a:cxn>
                    <a:cxn ang="0">
                      <a:pos x="44" y="8"/>
                    </a:cxn>
                    <a:cxn ang="0">
                      <a:pos x="40" y="12"/>
                    </a:cxn>
                    <a:cxn ang="0">
                      <a:pos x="50" y="12"/>
                    </a:cxn>
                    <a:cxn ang="0">
                      <a:pos x="50" y="18"/>
                    </a:cxn>
                    <a:cxn ang="0">
                      <a:pos x="44" y="24"/>
                    </a:cxn>
                    <a:cxn ang="0">
                      <a:pos x="32" y="24"/>
                    </a:cxn>
                    <a:cxn ang="0">
                      <a:pos x="22" y="24"/>
                    </a:cxn>
                    <a:cxn ang="0">
                      <a:pos x="16" y="26"/>
                    </a:cxn>
                    <a:cxn ang="0">
                      <a:pos x="4" y="20"/>
                    </a:cxn>
                    <a:cxn ang="0">
                      <a:pos x="0" y="6"/>
                    </a:cxn>
                  </a:cxnLst>
                  <a:rect l="0" t="0" r="r" b="b"/>
                  <a:pathLst>
                    <a:path w="56" h="26">
                      <a:moveTo>
                        <a:pt x="0" y="6"/>
                      </a:moveTo>
                      <a:lnTo>
                        <a:pt x="14" y="0"/>
                      </a:lnTo>
                      <a:lnTo>
                        <a:pt x="32" y="0"/>
                      </a:lnTo>
                      <a:lnTo>
                        <a:pt x="54" y="0"/>
                      </a:lnTo>
                      <a:lnTo>
                        <a:pt x="56" y="6"/>
                      </a:lnTo>
                      <a:lnTo>
                        <a:pt x="44" y="8"/>
                      </a:lnTo>
                      <a:lnTo>
                        <a:pt x="40" y="12"/>
                      </a:lnTo>
                      <a:lnTo>
                        <a:pt x="50" y="12"/>
                      </a:lnTo>
                      <a:lnTo>
                        <a:pt x="50" y="18"/>
                      </a:lnTo>
                      <a:lnTo>
                        <a:pt x="44" y="24"/>
                      </a:lnTo>
                      <a:lnTo>
                        <a:pt x="32" y="24"/>
                      </a:lnTo>
                      <a:lnTo>
                        <a:pt x="22" y="24"/>
                      </a:lnTo>
                      <a:lnTo>
                        <a:pt x="16" y="26"/>
                      </a:lnTo>
                      <a:lnTo>
                        <a:pt x="4" y="20"/>
                      </a:lnTo>
                      <a:lnTo>
                        <a:pt x="0"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5" name="Freeform 29"/>
                <p:cNvSpPr>
                  <a:spLocks/>
                </p:cNvSpPr>
                <p:nvPr/>
              </p:nvSpPr>
              <p:spPr bwMode="auto">
                <a:xfrm>
                  <a:off x="2458511" y="1045047"/>
                  <a:ext cx="117619" cy="34652"/>
                </a:xfrm>
                <a:custGeom>
                  <a:avLst/>
                  <a:gdLst/>
                  <a:ahLst/>
                  <a:cxnLst>
                    <a:cxn ang="0">
                      <a:pos x="8" y="12"/>
                    </a:cxn>
                    <a:cxn ang="0">
                      <a:pos x="24" y="6"/>
                    </a:cxn>
                    <a:cxn ang="0">
                      <a:pos x="42" y="0"/>
                    </a:cxn>
                    <a:cxn ang="0">
                      <a:pos x="56" y="2"/>
                    </a:cxn>
                    <a:cxn ang="0">
                      <a:pos x="64" y="8"/>
                    </a:cxn>
                    <a:cxn ang="0">
                      <a:pos x="62" y="14"/>
                    </a:cxn>
                    <a:cxn ang="0">
                      <a:pos x="52" y="16"/>
                    </a:cxn>
                    <a:cxn ang="0">
                      <a:pos x="34" y="16"/>
                    </a:cxn>
                    <a:cxn ang="0">
                      <a:pos x="14" y="18"/>
                    </a:cxn>
                    <a:cxn ang="0">
                      <a:pos x="0" y="18"/>
                    </a:cxn>
                    <a:cxn ang="0">
                      <a:pos x="8" y="12"/>
                    </a:cxn>
                  </a:cxnLst>
                  <a:rect l="0" t="0" r="r" b="b"/>
                  <a:pathLst>
                    <a:path w="64" h="18">
                      <a:moveTo>
                        <a:pt x="8" y="12"/>
                      </a:moveTo>
                      <a:lnTo>
                        <a:pt x="24" y="6"/>
                      </a:lnTo>
                      <a:lnTo>
                        <a:pt x="42" y="0"/>
                      </a:lnTo>
                      <a:lnTo>
                        <a:pt x="56" y="2"/>
                      </a:lnTo>
                      <a:lnTo>
                        <a:pt x="64" y="8"/>
                      </a:lnTo>
                      <a:lnTo>
                        <a:pt x="62" y="14"/>
                      </a:lnTo>
                      <a:lnTo>
                        <a:pt x="52" y="16"/>
                      </a:lnTo>
                      <a:lnTo>
                        <a:pt x="34" y="16"/>
                      </a:lnTo>
                      <a:lnTo>
                        <a:pt x="14" y="18"/>
                      </a:lnTo>
                      <a:lnTo>
                        <a:pt x="0" y="18"/>
                      </a:lnTo>
                      <a:lnTo>
                        <a:pt x="8" y="1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6" name="Freeform 30"/>
                <p:cNvSpPr>
                  <a:spLocks/>
                </p:cNvSpPr>
                <p:nvPr/>
              </p:nvSpPr>
              <p:spPr bwMode="auto">
                <a:xfrm>
                  <a:off x="2770917" y="1356927"/>
                  <a:ext cx="176429" cy="150160"/>
                </a:xfrm>
                <a:custGeom>
                  <a:avLst/>
                  <a:gdLst/>
                  <a:ahLst/>
                  <a:cxnLst>
                    <a:cxn ang="0">
                      <a:pos x="62" y="78"/>
                    </a:cxn>
                    <a:cxn ang="0">
                      <a:pos x="50" y="66"/>
                    </a:cxn>
                    <a:cxn ang="0">
                      <a:pos x="34" y="56"/>
                    </a:cxn>
                    <a:cxn ang="0">
                      <a:pos x="26" y="48"/>
                    </a:cxn>
                    <a:cxn ang="0">
                      <a:pos x="10" y="46"/>
                    </a:cxn>
                    <a:cxn ang="0">
                      <a:pos x="2" y="40"/>
                    </a:cxn>
                    <a:cxn ang="0">
                      <a:pos x="0" y="32"/>
                    </a:cxn>
                    <a:cxn ang="0">
                      <a:pos x="4" y="22"/>
                    </a:cxn>
                    <a:cxn ang="0">
                      <a:pos x="12" y="24"/>
                    </a:cxn>
                    <a:cxn ang="0">
                      <a:pos x="18" y="32"/>
                    </a:cxn>
                    <a:cxn ang="0">
                      <a:pos x="28" y="30"/>
                    </a:cxn>
                    <a:cxn ang="0">
                      <a:pos x="38" y="24"/>
                    </a:cxn>
                    <a:cxn ang="0">
                      <a:pos x="34" y="18"/>
                    </a:cxn>
                    <a:cxn ang="0">
                      <a:pos x="20" y="12"/>
                    </a:cxn>
                    <a:cxn ang="0">
                      <a:pos x="32" y="2"/>
                    </a:cxn>
                    <a:cxn ang="0">
                      <a:pos x="46" y="0"/>
                    </a:cxn>
                    <a:cxn ang="0">
                      <a:pos x="50" y="4"/>
                    </a:cxn>
                    <a:cxn ang="0">
                      <a:pos x="58" y="4"/>
                    </a:cxn>
                    <a:cxn ang="0">
                      <a:pos x="66" y="0"/>
                    </a:cxn>
                    <a:cxn ang="0">
                      <a:pos x="92" y="2"/>
                    </a:cxn>
                    <a:cxn ang="0">
                      <a:pos x="86" y="6"/>
                    </a:cxn>
                    <a:cxn ang="0">
                      <a:pos x="78" y="14"/>
                    </a:cxn>
                    <a:cxn ang="0">
                      <a:pos x="68" y="20"/>
                    </a:cxn>
                    <a:cxn ang="0">
                      <a:pos x="64" y="26"/>
                    </a:cxn>
                    <a:cxn ang="0">
                      <a:pos x="74" y="26"/>
                    </a:cxn>
                    <a:cxn ang="0">
                      <a:pos x="80" y="26"/>
                    </a:cxn>
                    <a:cxn ang="0">
                      <a:pos x="86" y="34"/>
                    </a:cxn>
                    <a:cxn ang="0">
                      <a:pos x="94" y="28"/>
                    </a:cxn>
                    <a:cxn ang="0">
                      <a:pos x="96" y="38"/>
                    </a:cxn>
                    <a:cxn ang="0">
                      <a:pos x="92" y="54"/>
                    </a:cxn>
                    <a:cxn ang="0">
                      <a:pos x="84" y="66"/>
                    </a:cxn>
                    <a:cxn ang="0">
                      <a:pos x="78" y="68"/>
                    </a:cxn>
                    <a:cxn ang="0">
                      <a:pos x="70" y="64"/>
                    </a:cxn>
                    <a:cxn ang="0">
                      <a:pos x="68" y="68"/>
                    </a:cxn>
                    <a:cxn ang="0">
                      <a:pos x="62" y="78"/>
                    </a:cxn>
                  </a:cxnLst>
                  <a:rect l="0" t="0" r="r" b="b"/>
                  <a:pathLst>
                    <a:path w="96" h="78">
                      <a:moveTo>
                        <a:pt x="62" y="78"/>
                      </a:moveTo>
                      <a:lnTo>
                        <a:pt x="50" y="66"/>
                      </a:lnTo>
                      <a:lnTo>
                        <a:pt x="34" y="56"/>
                      </a:lnTo>
                      <a:lnTo>
                        <a:pt x="26" y="48"/>
                      </a:lnTo>
                      <a:lnTo>
                        <a:pt x="10" y="46"/>
                      </a:lnTo>
                      <a:lnTo>
                        <a:pt x="2" y="40"/>
                      </a:lnTo>
                      <a:lnTo>
                        <a:pt x="0" y="32"/>
                      </a:lnTo>
                      <a:lnTo>
                        <a:pt x="4" y="22"/>
                      </a:lnTo>
                      <a:lnTo>
                        <a:pt x="12" y="24"/>
                      </a:lnTo>
                      <a:lnTo>
                        <a:pt x="18" y="32"/>
                      </a:lnTo>
                      <a:lnTo>
                        <a:pt x="28" y="30"/>
                      </a:lnTo>
                      <a:lnTo>
                        <a:pt x="38" y="24"/>
                      </a:lnTo>
                      <a:lnTo>
                        <a:pt x="34" y="18"/>
                      </a:lnTo>
                      <a:lnTo>
                        <a:pt x="20" y="12"/>
                      </a:lnTo>
                      <a:lnTo>
                        <a:pt x="32" y="2"/>
                      </a:lnTo>
                      <a:lnTo>
                        <a:pt x="46" y="0"/>
                      </a:lnTo>
                      <a:lnTo>
                        <a:pt x="50" y="4"/>
                      </a:lnTo>
                      <a:lnTo>
                        <a:pt x="58" y="4"/>
                      </a:lnTo>
                      <a:lnTo>
                        <a:pt x="66" y="0"/>
                      </a:lnTo>
                      <a:lnTo>
                        <a:pt x="92" y="2"/>
                      </a:lnTo>
                      <a:lnTo>
                        <a:pt x="86" y="6"/>
                      </a:lnTo>
                      <a:lnTo>
                        <a:pt x="78" y="14"/>
                      </a:lnTo>
                      <a:lnTo>
                        <a:pt x="68" y="20"/>
                      </a:lnTo>
                      <a:lnTo>
                        <a:pt x="64" y="26"/>
                      </a:lnTo>
                      <a:lnTo>
                        <a:pt x="74" y="26"/>
                      </a:lnTo>
                      <a:lnTo>
                        <a:pt x="80" y="26"/>
                      </a:lnTo>
                      <a:lnTo>
                        <a:pt x="86" y="34"/>
                      </a:lnTo>
                      <a:lnTo>
                        <a:pt x="94" y="28"/>
                      </a:lnTo>
                      <a:lnTo>
                        <a:pt x="96" y="38"/>
                      </a:lnTo>
                      <a:lnTo>
                        <a:pt x="92" y="54"/>
                      </a:lnTo>
                      <a:lnTo>
                        <a:pt x="84" y="66"/>
                      </a:lnTo>
                      <a:lnTo>
                        <a:pt x="78" y="68"/>
                      </a:lnTo>
                      <a:lnTo>
                        <a:pt x="70" y="64"/>
                      </a:lnTo>
                      <a:lnTo>
                        <a:pt x="68" y="68"/>
                      </a:lnTo>
                      <a:lnTo>
                        <a:pt x="62" y="7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7" name="Freeform 31"/>
                <p:cNvSpPr>
                  <a:spLocks/>
                </p:cNvSpPr>
                <p:nvPr/>
              </p:nvSpPr>
              <p:spPr bwMode="auto">
                <a:xfrm>
                  <a:off x="2947345" y="1237560"/>
                  <a:ext cx="84539" cy="65455"/>
                </a:xfrm>
                <a:custGeom>
                  <a:avLst/>
                  <a:gdLst/>
                  <a:ahLst/>
                  <a:cxnLst>
                    <a:cxn ang="0">
                      <a:pos x="46" y="34"/>
                    </a:cxn>
                    <a:cxn ang="0">
                      <a:pos x="28" y="32"/>
                    </a:cxn>
                    <a:cxn ang="0">
                      <a:pos x="12" y="30"/>
                    </a:cxn>
                    <a:cxn ang="0">
                      <a:pos x="0" y="22"/>
                    </a:cxn>
                    <a:cxn ang="0">
                      <a:pos x="8" y="12"/>
                    </a:cxn>
                    <a:cxn ang="0">
                      <a:pos x="18" y="6"/>
                    </a:cxn>
                    <a:cxn ang="0">
                      <a:pos x="26" y="0"/>
                    </a:cxn>
                    <a:cxn ang="0">
                      <a:pos x="34" y="6"/>
                    </a:cxn>
                    <a:cxn ang="0">
                      <a:pos x="44" y="14"/>
                    </a:cxn>
                    <a:cxn ang="0">
                      <a:pos x="46" y="22"/>
                    </a:cxn>
                    <a:cxn ang="0">
                      <a:pos x="46" y="34"/>
                    </a:cxn>
                  </a:cxnLst>
                  <a:rect l="0" t="0" r="r" b="b"/>
                  <a:pathLst>
                    <a:path w="46" h="34">
                      <a:moveTo>
                        <a:pt x="46" y="34"/>
                      </a:moveTo>
                      <a:lnTo>
                        <a:pt x="28" y="32"/>
                      </a:lnTo>
                      <a:lnTo>
                        <a:pt x="12" y="30"/>
                      </a:lnTo>
                      <a:lnTo>
                        <a:pt x="0" y="22"/>
                      </a:lnTo>
                      <a:lnTo>
                        <a:pt x="8" y="12"/>
                      </a:lnTo>
                      <a:lnTo>
                        <a:pt x="18" y="6"/>
                      </a:lnTo>
                      <a:lnTo>
                        <a:pt x="26" y="0"/>
                      </a:lnTo>
                      <a:lnTo>
                        <a:pt x="34" y="6"/>
                      </a:lnTo>
                      <a:lnTo>
                        <a:pt x="44" y="14"/>
                      </a:lnTo>
                      <a:lnTo>
                        <a:pt x="46" y="22"/>
                      </a:lnTo>
                      <a:lnTo>
                        <a:pt x="46" y="3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8" name="Freeform 32"/>
                <p:cNvSpPr>
                  <a:spLocks/>
                </p:cNvSpPr>
                <p:nvPr/>
              </p:nvSpPr>
              <p:spPr bwMode="auto">
                <a:xfrm>
                  <a:off x="2895887" y="1041220"/>
                  <a:ext cx="99241" cy="61604"/>
                </a:xfrm>
                <a:custGeom>
                  <a:avLst/>
                  <a:gdLst/>
                  <a:ahLst/>
                  <a:cxnLst>
                    <a:cxn ang="0">
                      <a:pos x="4" y="0"/>
                    </a:cxn>
                    <a:cxn ang="0">
                      <a:pos x="22" y="4"/>
                    </a:cxn>
                    <a:cxn ang="0">
                      <a:pos x="36" y="10"/>
                    </a:cxn>
                    <a:cxn ang="0">
                      <a:pos x="48" y="14"/>
                    </a:cxn>
                    <a:cxn ang="0">
                      <a:pos x="54" y="20"/>
                    </a:cxn>
                    <a:cxn ang="0">
                      <a:pos x="48" y="30"/>
                    </a:cxn>
                    <a:cxn ang="0">
                      <a:pos x="36" y="32"/>
                    </a:cxn>
                    <a:cxn ang="0">
                      <a:pos x="20" y="32"/>
                    </a:cxn>
                    <a:cxn ang="0">
                      <a:pos x="16" y="22"/>
                    </a:cxn>
                    <a:cxn ang="0">
                      <a:pos x="6" y="18"/>
                    </a:cxn>
                    <a:cxn ang="0">
                      <a:pos x="0" y="12"/>
                    </a:cxn>
                    <a:cxn ang="0">
                      <a:pos x="0" y="4"/>
                    </a:cxn>
                    <a:cxn ang="0">
                      <a:pos x="4" y="0"/>
                    </a:cxn>
                  </a:cxnLst>
                  <a:rect l="0" t="0" r="r" b="b"/>
                  <a:pathLst>
                    <a:path w="54" h="32">
                      <a:moveTo>
                        <a:pt x="4" y="0"/>
                      </a:moveTo>
                      <a:lnTo>
                        <a:pt x="22" y="4"/>
                      </a:lnTo>
                      <a:lnTo>
                        <a:pt x="36" y="10"/>
                      </a:lnTo>
                      <a:lnTo>
                        <a:pt x="48" y="14"/>
                      </a:lnTo>
                      <a:lnTo>
                        <a:pt x="54" y="20"/>
                      </a:lnTo>
                      <a:lnTo>
                        <a:pt x="48" y="30"/>
                      </a:lnTo>
                      <a:lnTo>
                        <a:pt x="36" y="32"/>
                      </a:lnTo>
                      <a:lnTo>
                        <a:pt x="20" y="32"/>
                      </a:lnTo>
                      <a:lnTo>
                        <a:pt x="16" y="22"/>
                      </a:lnTo>
                      <a:lnTo>
                        <a:pt x="6" y="18"/>
                      </a:lnTo>
                      <a:lnTo>
                        <a:pt x="0" y="12"/>
                      </a:lnTo>
                      <a:lnTo>
                        <a:pt x="0" y="4"/>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39" name="Freeform 33"/>
                <p:cNvSpPr>
                  <a:spLocks/>
                </p:cNvSpPr>
                <p:nvPr/>
              </p:nvSpPr>
              <p:spPr bwMode="auto">
                <a:xfrm>
                  <a:off x="2940021" y="864115"/>
                  <a:ext cx="334481" cy="223315"/>
                </a:xfrm>
                <a:custGeom>
                  <a:avLst/>
                  <a:gdLst/>
                  <a:ahLst/>
                  <a:cxnLst>
                    <a:cxn ang="0">
                      <a:pos x="116" y="110"/>
                    </a:cxn>
                    <a:cxn ang="0">
                      <a:pos x="102" y="104"/>
                    </a:cxn>
                    <a:cxn ang="0">
                      <a:pos x="96" y="112"/>
                    </a:cxn>
                    <a:cxn ang="0">
                      <a:pos x="66" y="110"/>
                    </a:cxn>
                    <a:cxn ang="0">
                      <a:pos x="78" y="102"/>
                    </a:cxn>
                    <a:cxn ang="0">
                      <a:pos x="62" y="96"/>
                    </a:cxn>
                    <a:cxn ang="0">
                      <a:pos x="40" y="86"/>
                    </a:cxn>
                    <a:cxn ang="0">
                      <a:pos x="70" y="82"/>
                    </a:cxn>
                    <a:cxn ang="0">
                      <a:pos x="96" y="80"/>
                    </a:cxn>
                    <a:cxn ang="0">
                      <a:pos x="78" y="72"/>
                    </a:cxn>
                    <a:cxn ang="0">
                      <a:pos x="50" y="74"/>
                    </a:cxn>
                    <a:cxn ang="0">
                      <a:pos x="24" y="74"/>
                    </a:cxn>
                    <a:cxn ang="0">
                      <a:pos x="0" y="44"/>
                    </a:cxn>
                    <a:cxn ang="0">
                      <a:pos x="14" y="48"/>
                    </a:cxn>
                    <a:cxn ang="0">
                      <a:pos x="36" y="42"/>
                    </a:cxn>
                    <a:cxn ang="0">
                      <a:pos x="16" y="38"/>
                    </a:cxn>
                    <a:cxn ang="0">
                      <a:pos x="24" y="28"/>
                    </a:cxn>
                    <a:cxn ang="0">
                      <a:pos x="42" y="26"/>
                    </a:cxn>
                    <a:cxn ang="0">
                      <a:pos x="24" y="18"/>
                    </a:cxn>
                    <a:cxn ang="0">
                      <a:pos x="34" y="10"/>
                    </a:cxn>
                    <a:cxn ang="0">
                      <a:pos x="58" y="10"/>
                    </a:cxn>
                    <a:cxn ang="0">
                      <a:pos x="42" y="4"/>
                    </a:cxn>
                    <a:cxn ang="0">
                      <a:pos x="70" y="2"/>
                    </a:cxn>
                    <a:cxn ang="0">
                      <a:pos x="118" y="34"/>
                    </a:cxn>
                    <a:cxn ang="0">
                      <a:pos x="126" y="48"/>
                    </a:cxn>
                    <a:cxn ang="0">
                      <a:pos x="138" y="34"/>
                    </a:cxn>
                    <a:cxn ang="0">
                      <a:pos x="142" y="46"/>
                    </a:cxn>
                    <a:cxn ang="0">
                      <a:pos x="152" y="58"/>
                    </a:cxn>
                    <a:cxn ang="0">
                      <a:pos x="164" y="66"/>
                    </a:cxn>
                    <a:cxn ang="0">
                      <a:pos x="176" y="68"/>
                    </a:cxn>
                    <a:cxn ang="0">
                      <a:pos x="178" y="80"/>
                    </a:cxn>
                    <a:cxn ang="0">
                      <a:pos x="162" y="82"/>
                    </a:cxn>
                    <a:cxn ang="0">
                      <a:pos x="140" y="98"/>
                    </a:cxn>
                    <a:cxn ang="0">
                      <a:pos x="144" y="82"/>
                    </a:cxn>
                    <a:cxn ang="0">
                      <a:pos x="134" y="92"/>
                    </a:cxn>
                    <a:cxn ang="0">
                      <a:pos x="136" y="102"/>
                    </a:cxn>
                    <a:cxn ang="0">
                      <a:pos x="136" y="108"/>
                    </a:cxn>
                    <a:cxn ang="0">
                      <a:pos x="128" y="106"/>
                    </a:cxn>
                    <a:cxn ang="0">
                      <a:pos x="124" y="116"/>
                    </a:cxn>
                  </a:cxnLst>
                  <a:rect l="0" t="0" r="r" b="b"/>
                  <a:pathLst>
                    <a:path w="182" h="116">
                      <a:moveTo>
                        <a:pt x="124" y="116"/>
                      </a:moveTo>
                      <a:lnTo>
                        <a:pt x="116" y="110"/>
                      </a:lnTo>
                      <a:lnTo>
                        <a:pt x="108" y="100"/>
                      </a:lnTo>
                      <a:lnTo>
                        <a:pt x="102" y="104"/>
                      </a:lnTo>
                      <a:lnTo>
                        <a:pt x="104" y="110"/>
                      </a:lnTo>
                      <a:lnTo>
                        <a:pt x="96" y="112"/>
                      </a:lnTo>
                      <a:lnTo>
                        <a:pt x="84" y="116"/>
                      </a:lnTo>
                      <a:lnTo>
                        <a:pt x="66" y="110"/>
                      </a:lnTo>
                      <a:lnTo>
                        <a:pt x="64" y="100"/>
                      </a:lnTo>
                      <a:lnTo>
                        <a:pt x="78" y="102"/>
                      </a:lnTo>
                      <a:lnTo>
                        <a:pt x="76" y="98"/>
                      </a:lnTo>
                      <a:lnTo>
                        <a:pt x="62" y="96"/>
                      </a:lnTo>
                      <a:lnTo>
                        <a:pt x="56" y="98"/>
                      </a:lnTo>
                      <a:lnTo>
                        <a:pt x="40" y="86"/>
                      </a:lnTo>
                      <a:lnTo>
                        <a:pt x="52" y="82"/>
                      </a:lnTo>
                      <a:lnTo>
                        <a:pt x="70" y="82"/>
                      </a:lnTo>
                      <a:lnTo>
                        <a:pt x="84" y="82"/>
                      </a:lnTo>
                      <a:lnTo>
                        <a:pt x="96" y="80"/>
                      </a:lnTo>
                      <a:lnTo>
                        <a:pt x="90" y="74"/>
                      </a:lnTo>
                      <a:lnTo>
                        <a:pt x="78" y="72"/>
                      </a:lnTo>
                      <a:lnTo>
                        <a:pt x="62" y="72"/>
                      </a:lnTo>
                      <a:lnTo>
                        <a:pt x="50" y="74"/>
                      </a:lnTo>
                      <a:lnTo>
                        <a:pt x="34" y="72"/>
                      </a:lnTo>
                      <a:lnTo>
                        <a:pt x="24" y="74"/>
                      </a:lnTo>
                      <a:lnTo>
                        <a:pt x="6" y="54"/>
                      </a:lnTo>
                      <a:lnTo>
                        <a:pt x="0" y="44"/>
                      </a:lnTo>
                      <a:lnTo>
                        <a:pt x="8" y="44"/>
                      </a:lnTo>
                      <a:lnTo>
                        <a:pt x="14" y="48"/>
                      </a:lnTo>
                      <a:lnTo>
                        <a:pt x="30" y="50"/>
                      </a:lnTo>
                      <a:lnTo>
                        <a:pt x="36" y="42"/>
                      </a:lnTo>
                      <a:lnTo>
                        <a:pt x="24" y="40"/>
                      </a:lnTo>
                      <a:lnTo>
                        <a:pt x="16" y="38"/>
                      </a:lnTo>
                      <a:lnTo>
                        <a:pt x="14" y="28"/>
                      </a:lnTo>
                      <a:lnTo>
                        <a:pt x="24" y="28"/>
                      </a:lnTo>
                      <a:lnTo>
                        <a:pt x="36" y="30"/>
                      </a:lnTo>
                      <a:lnTo>
                        <a:pt x="42" y="26"/>
                      </a:lnTo>
                      <a:lnTo>
                        <a:pt x="34" y="22"/>
                      </a:lnTo>
                      <a:lnTo>
                        <a:pt x="24" y="18"/>
                      </a:lnTo>
                      <a:lnTo>
                        <a:pt x="26" y="10"/>
                      </a:lnTo>
                      <a:lnTo>
                        <a:pt x="34" y="10"/>
                      </a:lnTo>
                      <a:lnTo>
                        <a:pt x="42" y="12"/>
                      </a:lnTo>
                      <a:lnTo>
                        <a:pt x="58" y="10"/>
                      </a:lnTo>
                      <a:lnTo>
                        <a:pt x="56" y="6"/>
                      </a:lnTo>
                      <a:lnTo>
                        <a:pt x="42" y="4"/>
                      </a:lnTo>
                      <a:lnTo>
                        <a:pt x="46" y="0"/>
                      </a:lnTo>
                      <a:lnTo>
                        <a:pt x="70" y="2"/>
                      </a:lnTo>
                      <a:lnTo>
                        <a:pt x="98" y="30"/>
                      </a:lnTo>
                      <a:lnTo>
                        <a:pt x="118" y="34"/>
                      </a:lnTo>
                      <a:lnTo>
                        <a:pt x="118" y="42"/>
                      </a:lnTo>
                      <a:lnTo>
                        <a:pt x="126" y="48"/>
                      </a:lnTo>
                      <a:lnTo>
                        <a:pt x="130" y="38"/>
                      </a:lnTo>
                      <a:lnTo>
                        <a:pt x="138" y="34"/>
                      </a:lnTo>
                      <a:lnTo>
                        <a:pt x="144" y="36"/>
                      </a:lnTo>
                      <a:lnTo>
                        <a:pt x="142" y="46"/>
                      </a:lnTo>
                      <a:lnTo>
                        <a:pt x="150" y="52"/>
                      </a:lnTo>
                      <a:lnTo>
                        <a:pt x="152" y="58"/>
                      </a:lnTo>
                      <a:lnTo>
                        <a:pt x="150" y="68"/>
                      </a:lnTo>
                      <a:lnTo>
                        <a:pt x="164" y="66"/>
                      </a:lnTo>
                      <a:lnTo>
                        <a:pt x="172" y="68"/>
                      </a:lnTo>
                      <a:lnTo>
                        <a:pt x="176" y="68"/>
                      </a:lnTo>
                      <a:lnTo>
                        <a:pt x="182" y="74"/>
                      </a:lnTo>
                      <a:lnTo>
                        <a:pt x="178" y="80"/>
                      </a:lnTo>
                      <a:lnTo>
                        <a:pt x="172" y="84"/>
                      </a:lnTo>
                      <a:lnTo>
                        <a:pt x="162" y="82"/>
                      </a:lnTo>
                      <a:lnTo>
                        <a:pt x="156" y="84"/>
                      </a:lnTo>
                      <a:lnTo>
                        <a:pt x="140" y="98"/>
                      </a:lnTo>
                      <a:lnTo>
                        <a:pt x="140" y="92"/>
                      </a:lnTo>
                      <a:lnTo>
                        <a:pt x="144" y="82"/>
                      </a:lnTo>
                      <a:lnTo>
                        <a:pt x="138" y="82"/>
                      </a:lnTo>
                      <a:lnTo>
                        <a:pt x="134" y="92"/>
                      </a:lnTo>
                      <a:lnTo>
                        <a:pt x="134" y="96"/>
                      </a:lnTo>
                      <a:lnTo>
                        <a:pt x="136" y="102"/>
                      </a:lnTo>
                      <a:lnTo>
                        <a:pt x="136" y="106"/>
                      </a:lnTo>
                      <a:lnTo>
                        <a:pt x="136" y="108"/>
                      </a:lnTo>
                      <a:lnTo>
                        <a:pt x="134" y="110"/>
                      </a:lnTo>
                      <a:lnTo>
                        <a:pt x="128" y="106"/>
                      </a:lnTo>
                      <a:lnTo>
                        <a:pt x="126" y="104"/>
                      </a:lnTo>
                      <a:lnTo>
                        <a:pt x="124" y="1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0" name="Freeform 34"/>
                <p:cNvSpPr>
                  <a:spLocks/>
                </p:cNvSpPr>
                <p:nvPr/>
              </p:nvSpPr>
              <p:spPr bwMode="auto">
                <a:xfrm>
                  <a:off x="2833402" y="948791"/>
                  <a:ext cx="47783" cy="30803"/>
                </a:xfrm>
                <a:custGeom>
                  <a:avLst/>
                  <a:gdLst/>
                  <a:ahLst/>
                  <a:cxnLst>
                    <a:cxn ang="0">
                      <a:pos x="8" y="0"/>
                    </a:cxn>
                    <a:cxn ang="0">
                      <a:pos x="18" y="0"/>
                    </a:cxn>
                    <a:cxn ang="0">
                      <a:pos x="26" y="6"/>
                    </a:cxn>
                    <a:cxn ang="0">
                      <a:pos x="26" y="16"/>
                    </a:cxn>
                    <a:cxn ang="0">
                      <a:pos x="18" y="16"/>
                    </a:cxn>
                    <a:cxn ang="0">
                      <a:pos x="14" y="12"/>
                    </a:cxn>
                    <a:cxn ang="0">
                      <a:pos x="4" y="12"/>
                    </a:cxn>
                    <a:cxn ang="0">
                      <a:pos x="0" y="4"/>
                    </a:cxn>
                    <a:cxn ang="0">
                      <a:pos x="8" y="0"/>
                    </a:cxn>
                  </a:cxnLst>
                  <a:rect l="0" t="0" r="r" b="b"/>
                  <a:pathLst>
                    <a:path w="26" h="16">
                      <a:moveTo>
                        <a:pt x="8" y="0"/>
                      </a:moveTo>
                      <a:lnTo>
                        <a:pt x="18" y="0"/>
                      </a:lnTo>
                      <a:lnTo>
                        <a:pt x="26" y="6"/>
                      </a:lnTo>
                      <a:lnTo>
                        <a:pt x="26" y="16"/>
                      </a:lnTo>
                      <a:lnTo>
                        <a:pt x="18" y="16"/>
                      </a:lnTo>
                      <a:lnTo>
                        <a:pt x="14" y="12"/>
                      </a:lnTo>
                      <a:lnTo>
                        <a:pt x="4" y="12"/>
                      </a:lnTo>
                      <a:lnTo>
                        <a:pt x="0" y="4"/>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1" name="Freeform 35"/>
                <p:cNvSpPr>
                  <a:spLocks/>
                </p:cNvSpPr>
                <p:nvPr/>
              </p:nvSpPr>
              <p:spPr bwMode="auto">
                <a:xfrm>
                  <a:off x="3406807" y="1364638"/>
                  <a:ext cx="128648" cy="53905"/>
                </a:xfrm>
                <a:custGeom>
                  <a:avLst/>
                  <a:gdLst/>
                  <a:ahLst/>
                  <a:cxnLst>
                    <a:cxn ang="0">
                      <a:pos x="4" y="0"/>
                    </a:cxn>
                    <a:cxn ang="0">
                      <a:pos x="22" y="0"/>
                    </a:cxn>
                    <a:cxn ang="0">
                      <a:pos x="42" y="2"/>
                    </a:cxn>
                    <a:cxn ang="0">
                      <a:pos x="62" y="12"/>
                    </a:cxn>
                    <a:cxn ang="0">
                      <a:pos x="70" y="22"/>
                    </a:cxn>
                    <a:cxn ang="0">
                      <a:pos x="60" y="24"/>
                    </a:cxn>
                    <a:cxn ang="0">
                      <a:pos x="46" y="24"/>
                    </a:cxn>
                    <a:cxn ang="0">
                      <a:pos x="32" y="24"/>
                    </a:cxn>
                    <a:cxn ang="0">
                      <a:pos x="26" y="28"/>
                    </a:cxn>
                    <a:cxn ang="0">
                      <a:pos x="14" y="26"/>
                    </a:cxn>
                    <a:cxn ang="0">
                      <a:pos x="10" y="16"/>
                    </a:cxn>
                    <a:cxn ang="0">
                      <a:pos x="0" y="10"/>
                    </a:cxn>
                    <a:cxn ang="0">
                      <a:pos x="0" y="0"/>
                    </a:cxn>
                    <a:cxn ang="0">
                      <a:pos x="4" y="0"/>
                    </a:cxn>
                  </a:cxnLst>
                  <a:rect l="0" t="0" r="r" b="b"/>
                  <a:pathLst>
                    <a:path w="70" h="28">
                      <a:moveTo>
                        <a:pt x="4" y="0"/>
                      </a:moveTo>
                      <a:lnTo>
                        <a:pt x="22" y="0"/>
                      </a:lnTo>
                      <a:lnTo>
                        <a:pt x="42" y="2"/>
                      </a:lnTo>
                      <a:lnTo>
                        <a:pt x="62" y="12"/>
                      </a:lnTo>
                      <a:lnTo>
                        <a:pt x="70" y="22"/>
                      </a:lnTo>
                      <a:lnTo>
                        <a:pt x="60" y="24"/>
                      </a:lnTo>
                      <a:lnTo>
                        <a:pt x="46" y="24"/>
                      </a:lnTo>
                      <a:lnTo>
                        <a:pt x="32" y="24"/>
                      </a:lnTo>
                      <a:lnTo>
                        <a:pt x="26" y="28"/>
                      </a:lnTo>
                      <a:lnTo>
                        <a:pt x="14" y="26"/>
                      </a:lnTo>
                      <a:lnTo>
                        <a:pt x="10" y="16"/>
                      </a:lnTo>
                      <a:lnTo>
                        <a:pt x="0" y="10"/>
                      </a:lnTo>
                      <a:lnTo>
                        <a:pt x="0" y="0"/>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2" name="Freeform 36"/>
                <p:cNvSpPr>
                  <a:spLocks/>
                </p:cNvSpPr>
                <p:nvPr/>
              </p:nvSpPr>
              <p:spPr bwMode="auto">
                <a:xfrm>
                  <a:off x="3506051" y="1664950"/>
                  <a:ext cx="66161" cy="57754"/>
                </a:xfrm>
                <a:custGeom>
                  <a:avLst/>
                  <a:gdLst/>
                  <a:ahLst/>
                  <a:cxnLst>
                    <a:cxn ang="0">
                      <a:pos x="36" y="4"/>
                    </a:cxn>
                    <a:cxn ang="0">
                      <a:pos x="36" y="10"/>
                    </a:cxn>
                    <a:cxn ang="0">
                      <a:pos x="34" y="20"/>
                    </a:cxn>
                    <a:cxn ang="0">
                      <a:pos x="26" y="26"/>
                    </a:cxn>
                    <a:cxn ang="0">
                      <a:pos x="14" y="30"/>
                    </a:cxn>
                    <a:cxn ang="0">
                      <a:pos x="0" y="26"/>
                    </a:cxn>
                    <a:cxn ang="0">
                      <a:pos x="2" y="12"/>
                    </a:cxn>
                    <a:cxn ang="0">
                      <a:pos x="6" y="4"/>
                    </a:cxn>
                    <a:cxn ang="0">
                      <a:pos x="12" y="2"/>
                    </a:cxn>
                    <a:cxn ang="0">
                      <a:pos x="24" y="0"/>
                    </a:cxn>
                    <a:cxn ang="0">
                      <a:pos x="36" y="4"/>
                    </a:cxn>
                  </a:cxnLst>
                  <a:rect l="0" t="0" r="r" b="b"/>
                  <a:pathLst>
                    <a:path w="36" h="30">
                      <a:moveTo>
                        <a:pt x="36" y="4"/>
                      </a:moveTo>
                      <a:lnTo>
                        <a:pt x="36" y="10"/>
                      </a:lnTo>
                      <a:lnTo>
                        <a:pt x="34" y="20"/>
                      </a:lnTo>
                      <a:lnTo>
                        <a:pt x="26" y="26"/>
                      </a:lnTo>
                      <a:lnTo>
                        <a:pt x="14" y="30"/>
                      </a:lnTo>
                      <a:lnTo>
                        <a:pt x="0" y="26"/>
                      </a:lnTo>
                      <a:lnTo>
                        <a:pt x="2" y="12"/>
                      </a:lnTo>
                      <a:lnTo>
                        <a:pt x="6" y="4"/>
                      </a:lnTo>
                      <a:lnTo>
                        <a:pt x="12" y="2"/>
                      </a:lnTo>
                      <a:lnTo>
                        <a:pt x="24" y="0"/>
                      </a:lnTo>
                      <a:lnTo>
                        <a:pt x="36"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3" name="Freeform 37"/>
                <p:cNvSpPr>
                  <a:spLocks/>
                </p:cNvSpPr>
                <p:nvPr/>
              </p:nvSpPr>
              <p:spPr bwMode="auto">
                <a:xfrm>
                  <a:off x="3215665" y="1792006"/>
                  <a:ext cx="202159" cy="134759"/>
                </a:xfrm>
                <a:custGeom>
                  <a:avLst/>
                  <a:gdLst/>
                  <a:ahLst/>
                  <a:cxnLst>
                    <a:cxn ang="0">
                      <a:pos x="18" y="16"/>
                    </a:cxn>
                    <a:cxn ang="0">
                      <a:pos x="18" y="6"/>
                    </a:cxn>
                    <a:cxn ang="0">
                      <a:pos x="28" y="0"/>
                    </a:cxn>
                    <a:cxn ang="0">
                      <a:pos x="40" y="0"/>
                    </a:cxn>
                    <a:cxn ang="0">
                      <a:pos x="40" y="8"/>
                    </a:cxn>
                    <a:cxn ang="0">
                      <a:pos x="42" y="12"/>
                    </a:cxn>
                    <a:cxn ang="0">
                      <a:pos x="52" y="14"/>
                    </a:cxn>
                    <a:cxn ang="0">
                      <a:pos x="54" y="16"/>
                    </a:cxn>
                    <a:cxn ang="0">
                      <a:pos x="56" y="20"/>
                    </a:cxn>
                    <a:cxn ang="0">
                      <a:pos x="62" y="22"/>
                    </a:cxn>
                    <a:cxn ang="0">
                      <a:pos x="70" y="30"/>
                    </a:cxn>
                    <a:cxn ang="0">
                      <a:pos x="84" y="32"/>
                    </a:cxn>
                    <a:cxn ang="0">
                      <a:pos x="86" y="38"/>
                    </a:cxn>
                    <a:cxn ang="0">
                      <a:pos x="88" y="46"/>
                    </a:cxn>
                    <a:cxn ang="0">
                      <a:pos x="98" y="46"/>
                    </a:cxn>
                    <a:cxn ang="0">
                      <a:pos x="108" y="48"/>
                    </a:cxn>
                    <a:cxn ang="0">
                      <a:pos x="110" y="52"/>
                    </a:cxn>
                    <a:cxn ang="0">
                      <a:pos x="110" y="56"/>
                    </a:cxn>
                    <a:cxn ang="0">
                      <a:pos x="108" y="56"/>
                    </a:cxn>
                    <a:cxn ang="0">
                      <a:pos x="106" y="60"/>
                    </a:cxn>
                    <a:cxn ang="0">
                      <a:pos x="102" y="60"/>
                    </a:cxn>
                    <a:cxn ang="0">
                      <a:pos x="100" y="62"/>
                    </a:cxn>
                    <a:cxn ang="0">
                      <a:pos x="90" y="60"/>
                    </a:cxn>
                    <a:cxn ang="0">
                      <a:pos x="84" y="58"/>
                    </a:cxn>
                    <a:cxn ang="0">
                      <a:pos x="76" y="52"/>
                    </a:cxn>
                    <a:cxn ang="0">
                      <a:pos x="68" y="46"/>
                    </a:cxn>
                    <a:cxn ang="0">
                      <a:pos x="64" y="42"/>
                    </a:cxn>
                    <a:cxn ang="0">
                      <a:pos x="60" y="44"/>
                    </a:cxn>
                    <a:cxn ang="0">
                      <a:pos x="58" y="48"/>
                    </a:cxn>
                    <a:cxn ang="0">
                      <a:pos x="52" y="56"/>
                    </a:cxn>
                    <a:cxn ang="0">
                      <a:pos x="40" y="68"/>
                    </a:cxn>
                    <a:cxn ang="0">
                      <a:pos x="24" y="70"/>
                    </a:cxn>
                    <a:cxn ang="0">
                      <a:pos x="26" y="56"/>
                    </a:cxn>
                    <a:cxn ang="0">
                      <a:pos x="14" y="56"/>
                    </a:cxn>
                    <a:cxn ang="0">
                      <a:pos x="10" y="56"/>
                    </a:cxn>
                    <a:cxn ang="0">
                      <a:pos x="6" y="62"/>
                    </a:cxn>
                    <a:cxn ang="0">
                      <a:pos x="0" y="56"/>
                    </a:cxn>
                    <a:cxn ang="0">
                      <a:pos x="6" y="48"/>
                    </a:cxn>
                    <a:cxn ang="0">
                      <a:pos x="16" y="38"/>
                    </a:cxn>
                    <a:cxn ang="0">
                      <a:pos x="16" y="26"/>
                    </a:cxn>
                    <a:cxn ang="0">
                      <a:pos x="18" y="22"/>
                    </a:cxn>
                    <a:cxn ang="0">
                      <a:pos x="18" y="16"/>
                    </a:cxn>
                  </a:cxnLst>
                  <a:rect l="0" t="0" r="r" b="b"/>
                  <a:pathLst>
                    <a:path w="110" h="70">
                      <a:moveTo>
                        <a:pt x="18" y="16"/>
                      </a:moveTo>
                      <a:lnTo>
                        <a:pt x="18" y="6"/>
                      </a:lnTo>
                      <a:lnTo>
                        <a:pt x="28" y="0"/>
                      </a:lnTo>
                      <a:lnTo>
                        <a:pt x="40" y="0"/>
                      </a:lnTo>
                      <a:lnTo>
                        <a:pt x="40" y="8"/>
                      </a:lnTo>
                      <a:lnTo>
                        <a:pt x="42" y="12"/>
                      </a:lnTo>
                      <a:lnTo>
                        <a:pt x="52" y="14"/>
                      </a:lnTo>
                      <a:lnTo>
                        <a:pt x="54" y="16"/>
                      </a:lnTo>
                      <a:lnTo>
                        <a:pt x="56" y="20"/>
                      </a:lnTo>
                      <a:lnTo>
                        <a:pt x="62" y="22"/>
                      </a:lnTo>
                      <a:lnTo>
                        <a:pt x="70" y="30"/>
                      </a:lnTo>
                      <a:lnTo>
                        <a:pt x="84" y="32"/>
                      </a:lnTo>
                      <a:lnTo>
                        <a:pt x="86" y="38"/>
                      </a:lnTo>
                      <a:lnTo>
                        <a:pt x="88" y="46"/>
                      </a:lnTo>
                      <a:lnTo>
                        <a:pt x="98" y="46"/>
                      </a:lnTo>
                      <a:lnTo>
                        <a:pt x="108" y="48"/>
                      </a:lnTo>
                      <a:lnTo>
                        <a:pt x="110" y="52"/>
                      </a:lnTo>
                      <a:lnTo>
                        <a:pt x="110" y="56"/>
                      </a:lnTo>
                      <a:lnTo>
                        <a:pt x="108" y="56"/>
                      </a:lnTo>
                      <a:lnTo>
                        <a:pt x="106" y="60"/>
                      </a:lnTo>
                      <a:lnTo>
                        <a:pt x="102" y="60"/>
                      </a:lnTo>
                      <a:lnTo>
                        <a:pt x="100" y="62"/>
                      </a:lnTo>
                      <a:lnTo>
                        <a:pt x="90" y="60"/>
                      </a:lnTo>
                      <a:lnTo>
                        <a:pt x="84" y="58"/>
                      </a:lnTo>
                      <a:lnTo>
                        <a:pt x="76" y="52"/>
                      </a:lnTo>
                      <a:lnTo>
                        <a:pt x="68" y="46"/>
                      </a:lnTo>
                      <a:lnTo>
                        <a:pt x="64" y="42"/>
                      </a:lnTo>
                      <a:lnTo>
                        <a:pt x="60" y="44"/>
                      </a:lnTo>
                      <a:lnTo>
                        <a:pt x="58" y="48"/>
                      </a:lnTo>
                      <a:lnTo>
                        <a:pt x="52" y="56"/>
                      </a:lnTo>
                      <a:lnTo>
                        <a:pt x="40" y="68"/>
                      </a:lnTo>
                      <a:lnTo>
                        <a:pt x="24" y="70"/>
                      </a:lnTo>
                      <a:lnTo>
                        <a:pt x="26" y="56"/>
                      </a:lnTo>
                      <a:lnTo>
                        <a:pt x="14" y="56"/>
                      </a:lnTo>
                      <a:lnTo>
                        <a:pt x="10" y="56"/>
                      </a:lnTo>
                      <a:lnTo>
                        <a:pt x="6" y="62"/>
                      </a:lnTo>
                      <a:lnTo>
                        <a:pt x="0" y="56"/>
                      </a:lnTo>
                      <a:lnTo>
                        <a:pt x="6" y="48"/>
                      </a:lnTo>
                      <a:lnTo>
                        <a:pt x="16" y="38"/>
                      </a:lnTo>
                      <a:lnTo>
                        <a:pt x="16" y="26"/>
                      </a:lnTo>
                      <a:lnTo>
                        <a:pt x="18" y="22"/>
                      </a:lnTo>
                      <a:lnTo>
                        <a:pt x="18" y="1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4" name="Freeform 38"/>
                <p:cNvSpPr>
                  <a:spLocks/>
                </p:cNvSpPr>
                <p:nvPr/>
              </p:nvSpPr>
              <p:spPr bwMode="auto">
                <a:xfrm>
                  <a:off x="2862806" y="1584083"/>
                  <a:ext cx="124973" cy="69305"/>
                </a:xfrm>
                <a:custGeom>
                  <a:avLst/>
                  <a:gdLst/>
                  <a:ahLst/>
                  <a:cxnLst>
                    <a:cxn ang="0">
                      <a:pos x="6" y="26"/>
                    </a:cxn>
                    <a:cxn ang="0">
                      <a:pos x="0" y="24"/>
                    </a:cxn>
                    <a:cxn ang="0">
                      <a:pos x="10" y="16"/>
                    </a:cxn>
                    <a:cxn ang="0">
                      <a:pos x="18" y="10"/>
                    </a:cxn>
                    <a:cxn ang="0">
                      <a:pos x="20" y="0"/>
                    </a:cxn>
                    <a:cxn ang="0">
                      <a:pos x="28" y="2"/>
                    </a:cxn>
                    <a:cxn ang="0">
                      <a:pos x="38" y="6"/>
                    </a:cxn>
                    <a:cxn ang="0">
                      <a:pos x="48" y="14"/>
                    </a:cxn>
                    <a:cxn ang="0">
                      <a:pos x="60" y="18"/>
                    </a:cxn>
                    <a:cxn ang="0">
                      <a:pos x="66" y="24"/>
                    </a:cxn>
                    <a:cxn ang="0">
                      <a:pos x="68" y="32"/>
                    </a:cxn>
                    <a:cxn ang="0">
                      <a:pos x="64" y="34"/>
                    </a:cxn>
                    <a:cxn ang="0">
                      <a:pos x="56" y="36"/>
                    </a:cxn>
                    <a:cxn ang="0">
                      <a:pos x="44" y="36"/>
                    </a:cxn>
                    <a:cxn ang="0">
                      <a:pos x="28" y="34"/>
                    </a:cxn>
                    <a:cxn ang="0">
                      <a:pos x="18" y="30"/>
                    </a:cxn>
                    <a:cxn ang="0">
                      <a:pos x="6" y="26"/>
                    </a:cxn>
                  </a:cxnLst>
                  <a:rect l="0" t="0" r="r" b="b"/>
                  <a:pathLst>
                    <a:path w="68" h="36">
                      <a:moveTo>
                        <a:pt x="6" y="26"/>
                      </a:moveTo>
                      <a:lnTo>
                        <a:pt x="0" y="24"/>
                      </a:lnTo>
                      <a:lnTo>
                        <a:pt x="10" y="16"/>
                      </a:lnTo>
                      <a:lnTo>
                        <a:pt x="18" y="10"/>
                      </a:lnTo>
                      <a:lnTo>
                        <a:pt x="20" y="0"/>
                      </a:lnTo>
                      <a:lnTo>
                        <a:pt x="28" y="2"/>
                      </a:lnTo>
                      <a:lnTo>
                        <a:pt x="38" y="6"/>
                      </a:lnTo>
                      <a:lnTo>
                        <a:pt x="48" y="14"/>
                      </a:lnTo>
                      <a:lnTo>
                        <a:pt x="60" y="18"/>
                      </a:lnTo>
                      <a:lnTo>
                        <a:pt x="66" y="24"/>
                      </a:lnTo>
                      <a:lnTo>
                        <a:pt x="68" y="32"/>
                      </a:lnTo>
                      <a:lnTo>
                        <a:pt x="64" y="34"/>
                      </a:lnTo>
                      <a:lnTo>
                        <a:pt x="56" y="36"/>
                      </a:lnTo>
                      <a:lnTo>
                        <a:pt x="44" y="36"/>
                      </a:lnTo>
                      <a:lnTo>
                        <a:pt x="28" y="34"/>
                      </a:lnTo>
                      <a:lnTo>
                        <a:pt x="18" y="30"/>
                      </a:lnTo>
                      <a:lnTo>
                        <a:pt x="6" y="2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5" name="Freeform 39"/>
                <p:cNvSpPr>
                  <a:spLocks/>
                </p:cNvSpPr>
                <p:nvPr/>
              </p:nvSpPr>
              <p:spPr bwMode="auto">
                <a:xfrm>
                  <a:off x="3138499" y="1356941"/>
                  <a:ext cx="845393" cy="631443"/>
                </a:xfrm>
                <a:custGeom>
                  <a:avLst/>
                  <a:gdLst/>
                  <a:ahLst/>
                  <a:cxnLst>
                    <a:cxn ang="0">
                      <a:pos x="148" y="30"/>
                    </a:cxn>
                    <a:cxn ang="0">
                      <a:pos x="154" y="52"/>
                    </a:cxn>
                    <a:cxn ang="0">
                      <a:pos x="184" y="36"/>
                    </a:cxn>
                    <a:cxn ang="0">
                      <a:pos x="238" y="44"/>
                    </a:cxn>
                    <a:cxn ang="0">
                      <a:pos x="250" y="54"/>
                    </a:cxn>
                    <a:cxn ang="0">
                      <a:pos x="258" y="58"/>
                    </a:cxn>
                    <a:cxn ang="0">
                      <a:pos x="280" y="68"/>
                    </a:cxn>
                    <a:cxn ang="0">
                      <a:pos x="284" y="86"/>
                    </a:cxn>
                    <a:cxn ang="0">
                      <a:pos x="306" y="90"/>
                    </a:cxn>
                    <a:cxn ang="0">
                      <a:pos x="332" y="92"/>
                    </a:cxn>
                    <a:cxn ang="0">
                      <a:pos x="324" y="108"/>
                    </a:cxn>
                    <a:cxn ang="0">
                      <a:pos x="360" y="116"/>
                    </a:cxn>
                    <a:cxn ang="0">
                      <a:pos x="342" y="122"/>
                    </a:cxn>
                    <a:cxn ang="0">
                      <a:pos x="368" y="134"/>
                    </a:cxn>
                    <a:cxn ang="0">
                      <a:pos x="346" y="136"/>
                    </a:cxn>
                    <a:cxn ang="0">
                      <a:pos x="346" y="150"/>
                    </a:cxn>
                    <a:cxn ang="0">
                      <a:pos x="382" y="160"/>
                    </a:cxn>
                    <a:cxn ang="0">
                      <a:pos x="404" y="174"/>
                    </a:cxn>
                    <a:cxn ang="0">
                      <a:pos x="434" y="190"/>
                    </a:cxn>
                    <a:cxn ang="0">
                      <a:pos x="460" y="208"/>
                    </a:cxn>
                    <a:cxn ang="0">
                      <a:pos x="434" y="216"/>
                    </a:cxn>
                    <a:cxn ang="0">
                      <a:pos x="420" y="240"/>
                    </a:cxn>
                    <a:cxn ang="0">
                      <a:pos x="386" y="222"/>
                    </a:cxn>
                    <a:cxn ang="0">
                      <a:pos x="358" y="230"/>
                    </a:cxn>
                    <a:cxn ang="0">
                      <a:pos x="408" y="284"/>
                    </a:cxn>
                    <a:cxn ang="0">
                      <a:pos x="394" y="290"/>
                    </a:cxn>
                    <a:cxn ang="0">
                      <a:pos x="356" y="290"/>
                    </a:cxn>
                    <a:cxn ang="0">
                      <a:pos x="366" y="306"/>
                    </a:cxn>
                    <a:cxn ang="0">
                      <a:pos x="354" y="322"/>
                    </a:cxn>
                    <a:cxn ang="0">
                      <a:pos x="310" y="314"/>
                    </a:cxn>
                    <a:cxn ang="0">
                      <a:pos x="288" y="280"/>
                    </a:cxn>
                    <a:cxn ang="0">
                      <a:pos x="256" y="258"/>
                    </a:cxn>
                    <a:cxn ang="0">
                      <a:pos x="238" y="260"/>
                    </a:cxn>
                    <a:cxn ang="0">
                      <a:pos x="208" y="270"/>
                    </a:cxn>
                    <a:cxn ang="0">
                      <a:pos x="202" y="236"/>
                    </a:cxn>
                    <a:cxn ang="0">
                      <a:pos x="238" y="240"/>
                    </a:cxn>
                    <a:cxn ang="0">
                      <a:pos x="246" y="222"/>
                    </a:cxn>
                    <a:cxn ang="0">
                      <a:pos x="272" y="172"/>
                    </a:cxn>
                    <a:cxn ang="0">
                      <a:pos x="246" y="156"/>
                    </a:cxn>
                    <a:cxn ang="0">
                      <a:pos x="218" y="150"/>
                    </a:cxn>
                    <a:cxn ang="0">
                      <a:pos x="212" y="124"/>
                    </a:cxn>
                    <a:cxn ang="0">
                      <a:pos x="186" y="106"/>
                    </a:cxn>
                    <a:cxn ang="0">
                      <a:pos x="178" y="112"/>
                    </a:cxn>
                    <a:cxn ang="0">
                      <a:pos x="130" y="116"/>
                    </a:cxn>
                    <a:cxn ang="0">
                      <a:pos x="56" y="110"/>
                    </a:cxn>
                    <a:cxn ang="0">
                      <a:pos x="20" y="102"/>
                    </a:cxn>
                    <a:cxn ang="0">
                      <a:pos x="32" y="86"/>
                    </a:cxn>
                    <a:cxn ang="0">
                      <a:pos x="0" y="72"/>
                    </a:cxn>
                    <a:cxn ang="0">
                      <a:pos x="38" y="2"/>
                    </a:cxn>
                    <a:cxn ang="0">
                      <a:pos x="64" y="12"/>
                    </a:cxn>
                    <a:cxn ang="0">
                      <a:pos x="68" y="76"/>
                    </a:cxn>
                    <a:cxn ang="0">
                      <a:pos x="78" y="46"/>
                    </a:cxn>
                    <a:cxn ang="0">
                      <a:pos x="108" y="4"/>
                    </a:cxn>
                  </a:cxnLst>
                  <a:rect l="0" t="0" r="r" b="b"/>
                  <a:pathLst>
                    <a:path w="460" h="328">
                      <a:moveTo>
                        <a:pt x="134" y="6"/>
                      </a:moveTo>
                      <a:lnTo>
                        <a:pt x="140" y="14"/>
                      </a:lnTo>
                      <a:lnTo>
                        <a:pt x="146" y="22"/>
                      </a:lnTo>
                      <a:lnTo>
                        <a:pt x="148" y="30"/>
                      </a:lnTo>
                      <a:lnTo>
                        <a:pt x="148" y="38"/>
                      </a:lnTo>
                      <a:lnTo>
                        <a:pt x="144" y="42"/>
                      </a:lnTo>
                      <a:lnTo>
                        <a:pt x="144" y="52"/>
                      </a:lnTo>
                      <a:lnTo>
                        <a:pt x="154" y="52"/>
                      </a:lnTo>
                      <a:lnTo>
                        <a:pt x="158" y="42"/>
                      </a:lnTo>
                      <a:lnTo>
                        <a:pt x="168" y="42"/>
                      </a:lnTo>
                      <a:lnTo>
                        <a:pt x="180" y="50"/>
                      </a:lnTo>
                      <a:lnTo>
                        <a:pt x="184" y="36"/>
                      </a:lnTo>
                      <a:lnTo>
                        <a:pt x="198" y="34"/>
                      </a:lnTo>
                      <a:lnTo>
                        <a:pt x="214" y="34"/>
                      </a:lnTo>
                      <a:lnTo>
                        <a:pt x="230" y="40"/>
                      </a:lnTo>
                      <a:lnTo>
                        <a:pt x="238" y="44"/>
                      </a:lnTo>
                      <a:lnTo>
                        <a:pt x="228" y="50"/>
                      </a:lnTo>
                      <a:lnTo>
                        <a:pt x="226" y="58"/>
                      </a:lnTo>
                      <a:lnTo>
                        <a:pt x="240" y="52"/>
                      </a:lnTo>
                      <a:lnTo>
                        <a:pt x="250" y="54"/>
                      </a:lnTo>
                      <a:lnTo>
                        <a:pt x="244" y="60"/>
                      </a:lnTo>
                      <a:lnTo>
                        <a:pt x="238" y="68"/>
                      </a:lnTo>
                      <a:lnTo>
                        <a:pt x="246" y="66"/>
                      </a:lnTo>
                      <a:lnTo>
                        <a:pt x="258" y="58"/>
                      </a:lnTo>
                      <a:lnTo>
                        <a:pt x="260" y="66"/>
                      </a:lnTo>
                      <a:lnTo>
                        <a:pt x="254" y="74"/>
                      </a:lnTo>
                      <a:lnTo>
                        <a:pt x="264" y="74"/>
                      </a:lnTo>
                      <a:lnTo>
                        <a:pt x="280" y="68"/>
                      </a:lnTo>
                      <a:lnTo>
                        <a:pt x="290" y="70"/>
                      </a:lnTo>
                      <a:lnTo>
                        <a:pt x="296" y="76"/>
                      </a:lnTo>
                      <a:lnTo>
                        <a:pt x="292" y="80"/>
                      </a:lnTo>
                      <a:lnTo>
                        <a:pt x="284" y="86"/>
                      </a:lnTo>
                      <a:lnTo>
                        <a:pt x="290" y="90"/>
                      </a:lnTo>
                      <a:lnTo>
                        <a:pt x="300" y="86"/>
                      </a:lnTo>
                      <a:lnTo>
                        <a:pt x="306" y="84"/>
                      </a:lnTo>
                      <a:lnTo>
                        <a:pt x="306" y="90"/>
                      </a:lnTo>
                      <a:lnTo>
                        <a:pt x="298" y="98"/>
                      </a:lnTo>
                      <a:lnTo>
                        <a:pt x="304" y="98"/>
                      </a:lnTo>
                      <a:lnTo>
                        <a:pt x="320" y="92"/>
                      </a:lnTo>
                      <a:lnTo>
                        <a:pt x="332" y="92"/>
                      </a:lnTo>
                      <a:lnTo>
                        <a:pt x="342" y="96"/>
                      </a:lnTo>
                      <a:lnTo>
                        <a:pt x="342" y="100"/>
                      </a:lnTo>
                      <a:lnTo>
                        <a:pt x="334" y="104"/>
                      </a:lnTo>
                      <a:lnTo>
                        <a:pt x="324" y="108"/>
                      </a:lnTo>
                      <a:lnTo>
                        <a:pt x="332" y="112"/>
                      </a:lnTo>
                      <a:lnTo>
                        <a:pt x="350" y="108"/>
                      </a:lnTo>
                      <a:lnTo>
                        <a:pt x="356" y="110"/>
                      </a:lnTo>
                      <a:lnTo>
                        <a:pt x="360" y="116"/>
                      </a:lnTo>
                      <a:lnTo>
                        <a:pt x="362" y="122"/>
                      </a:lnTo>
                      <a:lnTo>
                        <a:pt x="354" y="122"/>
                      </a:lnTo>
                      <a:lnTo>
                        <a:pt x="348" y="122"/>
                      </a:lnTo>
                      <a:lnTo>
                        <a:pt x="342" y="122"/>
                      </a:lnTo>
                      <a:lnTo>
                        <a:pt x="342" y="128"/>
                      </a:lnTo>
                      <a:lnTo>
                        <a:pt x="352" y="128"/>
                      </a:lnTo>
                      <a:lnTo>
                        <a:pt x="362" y="128"/>
                      </a:lnTo>
                      <a:lnTo>
                        <a:pt x="368" y="134"/>
                      </a:lnTo>
                      <a:lnTo>
                        <a:pt x="370" y="138"/>
                      </a:lnTo>
                      <a:lnTo>
                        <a:pt x="368" y="138"/>
                      </a:lnTo>
                      <a:lnTo>
                        <a:pt x="362" y="138"/>
                      </a:lnTo>
                      <a:lnTo>
                        <a:pt x="346" y="136"/>
                      </a:lnTo>
                      <a:lnTo>
                        <a:pt x="344" y="138"/>
                      </a:lnTo>
                      <a:lnTo>
                        <a:pt x="342" y="140"/>
                      </a:lnTo>
                      <a:lnTo>
                        <a:pt x="342" y="144"/>
                      </a:lnTo>
                      <a:lnTo>
                        <a:pt x="346" y="150"/>
                      </a:lnTo>
                      <a:lnTo>
                        <a:pt x="354" y="156"/>
                      </a:lnTo>
                      <a:lnTo>
                        <a:pt x="362" y="156"/>
                      </a:lnTo>
                      <a:lnTo>
                        <a:pt x="370" y="154"/>
                      </a:lnTo>
                      <a:lnTo>
                        <a:pt x="382" y="160"/>
                      </a:lnTo>
                      <a:lnTo>
                        <a:pt x="382" y="166"/>
                      </a:lnTo>
                      <a:lnTo>
                        <a:pt x="388" y="168"/>
                      </a:lnTo>
                      <a:lnTo>
                        <a:pt x="398" y="170"/>
                      </a:lnTo>
                      <a:lnTo>
                        <a:pt x="404" y="174"/>
                      </a:lnTo>
                      <a:lnTo>
                        <a:pt x="406" y="180"/>
                      </a:lnTo>
                      <a:lnTo>
                        <a:pt x="416" y="180"/>
                      </a:lnTo>
                      <a:lnTo>
                        <a:pt x="424" y="182"/>
                      </a:lnTo>
                      <a:lnTo>
                        <a:pt x="434" y="190"/>
                      </a:lnTo>
                      <a:lnTo>
                        <a:pt x="438" y="194"/>
                      </a:lnTo>
                      <a:lnTo>
                        <a:pt x="450" y="196"/>
                      </a:lnTo>
                      <a:lnTo>
                        <a:pt x="460" y="204"/>
                      </a:lnTo>
                      <a:lnTo>
                        <a:pt x="460" y="208"/>
                      </a:lnTo>
                      <a:lnTo>
                        <a:pt x="460" y="212"/>
                      </a:lnTo>
                      <a:lnTo>
                        <a:pt x="458" y="214"/>
                      </a:lnTo>
                      <a:lnTo>
                        <a:pt x="444" y="216"/>
                      </a:lnTo>
                      <a:lnTo>
                        <a:pt x="434" y="216"/>
                      </a:lnTo>
                      <a:lnTo>
                        <a:pt x="436" y="226"/>
                      </a:lnTo>
                      <a:lnTo>
                        <a:pt x="430" y="232"/>
                      </a:lnTo>
                      <a:lnTo>
                        <a:pt x="420" y="232"/>
                      </a:lnTo>
                      <a:lnTo>
                        <a:pt x="420" y="240"/>
                      </a:lnTo>
                      <a:lnTo>
                        <a:pt x="414" y="248"/>
                      </a:lnTo>
                      <a:lnTo>
                        <a:pt x="398" y="240"/>
                      </a:lnTo>
                      <a:lnTo>
                        <a:pt x="390" y="230"/>
                      </a:lnTo>
                      <a:lnTo>
                        <a:pt x="386" y="222"/>
                      </a:lnTo>
                      <a:lnTo>
                        <a:pt x="364" y="208"/>
                      </a:lnTo>
                      <a:lnTo>
                        <a:pt x="356" y="212"/>
                      </a:lnTo>
                      <a:lnTo>
                        <a:pt x="360" y="222"/>
                      </a:lnTo>
                      <a:lnTo>
                        <a:pt x="358" y="230"/>
                      </a:lnTo>
                      <a:lnTo>
                        <a:pt x="364" y="244"/>
                      </a:lnTo>
                      <a:lnTo>
                        <a:pt x="376" y="256"/>
                      </a:lnTo>
                      <a:lnTo>
                        <a:pt x="394" y="270"/>
                      </a:lnTo>
                      <a:lnTo>
                        <a:pt x="408" y="284"/>
                      </a:lnTo>
                      <a:lnTo>
                        <a:pt x="406" y="290"/>
                      </a:lnTo>
                      <a:lnTo>
                        <a:pt x="400" y="288"/>
                      </a:lnTo>
                      <a:lnTo>
                        <a:pt x="396" y="288"/>
                      </a:lnTo>
                      <a:lnTo>
                        <a:pt x="394" y="290"/>
                      </a:lnTo>
                      <a:lnTo>
                        <a:pt x="400" y="304"/>
                      </a:lnTo>
                      <a:lnTo>
                        <a:pt x="394" y="310"/>
                      </a:lnTo>
                      <a:lnTo>
                        <a:pt x="378" y="302"/>
                      </a:lnTo>
                      <a:lnTo>
                        <a:pt x="356" y="290"/>
                      </a:lnTo>
                      <a:lnTo>
                        <a:pt x="344" y="278"/>
                      </a:lnTo>
                      <a:lnTo>
                        <a:pt x="338" y="282"/>
                      </a:lnTo>
                      <a:lnTo>
                        <a:pt x="348" y="292"/>
                      </a:lnTo>
                      <a:lnTo>
                        <a:pt x="366" y="306"/>
                      </a:lnTo>
                      <a:lnTo>
                        <a:pt x="370" y="312"/>
                      </a:lnTo>
                      <a:lnTo>
                        <a:pt x="374" y="320"/>
                      </a:lnTo>
                      <a:lnTo>
                        <a:pt x="378" y="328"/>
                      </a:lnTo>
                      <a:lnTo>
                        <a:pt x="354" y="322"/>
                      </a:lnTo>
                      <a:lnTo>
                        <a:pt x="334" y="314"/>
                      </a:lnTo>
                      <a:lnTo>
                        <a:pt x="320" y="304"/>
                      </a:lnTo>
                      <a:lnTo>
                        <a:pt x="312" y="304"/>
                      </a:lnTo>
                      <a:lnTo>
                        <a:pt x="310" y="314"/>
                      </a:lnTo>
                      <a:lnTo>
                        <a:pt x="296" y="298"/>
                      </a:lnTo>
                      <a:lnTo>
                        <a:pt x="290" y="290"/>
                      </a:lnTo>
                      <a:lnTo>
                        <a:pt x="294" y="286"/>
                      </a:lnTo>
                      <a:lnTo>
                        <a:pt x="288" y="280"/>
                      </a:lnTo>
                      <a:lnTo>
                        <a:pt x="280" y="282"/>
                      </a:lnTo>
                      <a:lnTo>
                        <a:pt x="272" y="274"/>
                      </a:lnTo>
                      <a:lnTo>
                        <a:pt x="262" y="264"/>
                      </a:lnTo>
                      <a:lnTo>
                        <a:pt x="256" y="258"/>
                      </a:lnTo>
                      <a:lnTo>
                        <a:pt x="244" y="254"/>
                      </a:lnTo>
                      <a:lnTo>
                        <a:pt x="238" y="250"/>
                      </a:lnTo>
                      <a:lnTo>
                        <a:pt x="238" y="258"/>
                      </a:lnTo>
                      <a:lnTo>
                        <a:pt x="238" y="260"/>
                      </a:lnTo>
                      <a:lnTo>
                        <a:pt x="236" y="262"/>
                      </a:lnTo>
                      <a:lnTo>
                        <a:pt x="224" y="262"/>
                      </a:lnTo>
                      <a:lnTo>
                        <a:pt x="218" y="266"/>
                      </a:lnTo>
                      <a:lnTo>
                        <a:pt x="208" y="270"/>
                      </a:lnTo>
                      <a:lnTo>
                        <a:pt x="194" y="268"/>
                      </a:lnTo>
                      <a:lnTo>
                        <a:pt x="186" y="258"/>
                      </a:lnTo>
                      <a:lnTo>
                        <a:pt x="188" y="246"/>
                      </a:lnTo>
                      <a:lnTo>
                        <a:pt x="202" y="236"/>
                      </a:lnTo>
                      <a:lnTo>
                        <a:pt x="214" y="238"/>
                      </a:lnTo>
                      <a:lnTo>
                        <a:pt x="226" y="242"/>
                      </a:lnTo>
                      <a:lnTo>
                        <a:pt x="232" y="246"/>
                      </a:lnTo>
                      <a:lnTo>
                        <a:pt x="238" y="240"/>
                      </a:lnTo>
                      <a:lnTo>
                        <a:pt x="246" y="236"/>
                      </a:lnTo>
                      <a:lnTo>
                        <a:pt x="258" y="232"/>
                      </a:lnTo>
                      <a:lnTo>
                        <a:pt x="254" y="228"/>
                      </a:lnTo>
                      <a:lnTo>
                        <a:pt x="246" y="222"/>
                      </a:lnTo>
                      <a:lnTo>
                        <a:pt x="254" y="210"/>
                      </a:lnTo>
                      <a:lnTo>
                        <a:pt x="268" y="202"/>
                      </a:lnTo>
                      <a:lnTo>
                        <a:pt x="280" y="190"/>
                      </a:lnTo>
                      <a:lnTo>
                        <a:pt x="272" y="172"/>
                      </a:lnTo>
                      <a:lnTo>
                        <a:pt x="264" y="160"/>
                      </a:lnTo>
                      <a:lnTo>
                        <a:pt x="256" y="160"/>
                      </a:lnTo>
                      <a:lnTo>
                        <a:pt x="254" y="152"/>
                      </a:lnTo>
                      <a:lnTo>
                        <a:pt x="246" y="156"/>
                      </a:lnTo>
                      <a:lnTo>
                        <a:pt x="240" y="148"/>
                      </a:lnTo>
                      <a:lnTo>
                        <a:pt x="240" y="142"/>
                      </a:lnTo>
                      <a:lnTo>
                        <a:pt x="228" y="142"/>
                      </a:lnTo>
                      <a:lnTo>
                        <a:pt x="218" y="150"/>
                      </a:lnTo>
                      <a:lnTo>
                        <a:pt x="210" y="142"/>
                      </a:lnTo>
                      <a:lnTo>
                        <a:pt x="222" y="134"/>
                      </a:lnTo>
                      <a:lnTo>
                        <a:pt x="218" y="128"/>
                      </a:lnTo>
                      <a:lnTo>
                        <a:pt x="212" y="124"/>
                      </a:lnTo>
                      <a:lnTo>
                        <a:pt x="202" y="114"/>
                      </a:lnTo>
                      <a:lnTo>
                        <a:pt x="196" y="120"/>
                      </a:lnTo>
                      <a:lnTo>
                        <a:pt x="190" y="112"/>
                      </a:lnTo>
                      <a:lnTo>
                        <a:pt x="186" y="106"/>
                      </a:lnTo>
                      <a:lnTo>
                        <a:pt x="178" y="98"/>
                      </a:lnTo>
                      <a:lnTo>
                        <a:pt x="172" y="100"/>
                      </a:lnTo>
                      <a:lnTo>
                        <a:pt x="176" y="106"/>
                      </a:lnTo>
                      <a:lnTo>
                        <a:pt x="178" y="112"/>
                      </a:lnTo>
                      <a:lnTo>
                        <a:pt x="172" y="116"/>
                      </a:lnTo>
                      <a:lnTo>
                        <a:pt x="158" y="116"/>
                      </a:lnTo>
                      <a:lnTo>
                        <a:pt x="136" y="110"/>
                      </a:lnTo>
                      <a:lnTo>
                        <a:pt x="130" y="116"/>
                      </a:lnTo>
                      <a:lnTo>
                        <a:pt x="118" y="118"/>
                      </a:lnTo>
                      <a:lnTo>
                        <a:pt x="90" y="114"/>
                      </a:lnTo>
                      <a:lnTo>
                        <a:pt x="74" y="110"/>
                      </a:lnTo>
                      <a:lnTo>
                        <a:pt x="56" y="110"/>
                      </a:lnTo>
                      <a:lnTo>
                        <a:pt x="48" y="104"/>
                      </a:lnTo>
                      <a:lnTo>
                        <a:pt x="40" y="100"/>
                      </a:lnTo>
                      <a:lnTo>
                        <a:pt x="32" y="106"/>
                      </a:lnTo>
                      <a:lnTo>
                        <a:pt x="20" y="102"/>
                      </a:lnTo>
                      <a:lnTo>
                        <a:pt x="8" y="94"/>
                      </a:lnTo>
                      <a:lnTo>
                        <a:pt x="8" y="84"/>
                      </a:lnTo>
                      <a:lnTo>
                        <a:pt x="16" y="84"/>
                      </a:lnTo>
                      <a:lnTo>
                        <a:pt x="32" y="86"/>
                      </a:lnTo>
                      <a:lnTo>
                        <a:pt x="38" y="82"/>
                      </a:lnTo>
                      <a:lnTo>
                        <a:pt x="32" y="76"/>
                      </a:lnTo>
                      <a:lnTo>
                        <a:pt x="16" y="78"/>
                      </a:lnTo>
                      <a:lnTo>
                        <a:pt x="0" y="72"/>
                      </a:lnTo>
                      <a:lnTo>
                        <a:pt x="0" y="50"/>
                      </a:lnTo>
                      <a:lnTo>
                        <a:pt x="8" y="30"/>
                      </a:lnTo>
                      <a:lnTo>
                        <a:pt x="20" y="14"/>
                      </a:lnTo>
                      <a:lnTo>
                        <a:pt x="38" y="2"/>
                      </a:lnTo>
                      <a:lnTo>
                        <a:pt x="52" y="0"/>
                      </a:lnTo>
                      <a:lnTo>
                        <a:pt x="82" y="2"/>
                      </a:lnTo>
                      <a:lnTo>
                        <a:pt x="76" y="8"/>
                      </a:lnTo>
                      <a:lnTo>
                        <a:pt x="64" y="12"/>
                      </a:lnTo>
                      <a:lnTo>
                        <a:pt x="54" y="28"/>
                      </a:lnTo>
                      <a:lnTo>
                        <a:pt x="54" y="40"/>
                      </a:lnTo>
                      <a:lnTo>
                        <a:pt x="54" y="50"/>
                      </a:lnTo>
                      <a:lnTo>
                        <a:pt x="68" y="76"/>
                      </a:lnTo>
                      <a:lnTo>
                        <a:pt x="82" y="72"/>
                      </a:lnTo>
                      <a:lnTo>
                        <a:pt x="76" y="64"/>
                      </a:lnTo>
                      <a:lnTo>
                        <a:pt x="66" y="50"/>
                      </a:lnTo>
                      <a:lnTo>
                        <a:pt x="78" y="46"/>
                      </a:lnTo>
                      <a:lnTo>
                        <a:pt x="70" y="38"/>
                      </a:lnTo>
                      <a:lnTo>
                        <a:pt x="72" y="26"/>
                      </a:lnTo>
                      <a:lnTo>
                        <a:pt x="84" y="16"/>
                      </a:lnTo>
                      <a:lnTo>
                        <a:pt x="108" y="4"/>
                      </a:lnTo>
                      <a:lnTo>
                        <a:pt x="122" y="2"/>
                      </a:lnTo>
                      <a:lnTo>
                        <a:pt x="134" y="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6" name="Freeform 40"/>
                <p:cNvSpPr>
                  <a:spLocks/>
                </p:cNvSpPr>
                <p:nvPr/>
              </p:nvSpPr>
              <p:spPr bwMode="auto">
                <a:xfrm>
                  <a:off x="3303901" y="1934491"/>
                  <a:ext cx="66161" cy="42353"/>
                </a:xfrm>
                <a:custGeom>
                  <a:avLst/>
                  <a:gdLst/>
                  <a:ahLst/>
                  <a:cxnLst>
                    <a:cxn ang="0">
                      <a:pos x="34" y="0"/>
                    </a:cxn>
                    <a:cxn ang="0">
                      <a:pos x="22" y="0"/>
                    </a:cxn>
                    <a:cxn ang="0">
                      <a:pos x="8" y="6"/>
                    </a:cxn>
                    <a:cxn ang="0">
                      <a:pos x="4" y="10"/>
                    </a:cxn>
                    <a:cxn ang="0">
                      <a:pos x="2" y="12"/>
                    </a:cxn>
                    <a:cxn ang="0">
                      <a:pos x="0" y="14"/>
                    </a:cxn>
                    <a:cxn ang="0">
                      <a:pos x="6" y="18"/>
                    </a:cxn>
                    <a:cxn ang="0">
                      <a:pos x="10" y="22"/>
                    </a:cxn>
                    <a:cxn ang="0">
                      <a:pos x="22" y="18"/>
                    </a:cxn>
                    <a:cxn ang="0">
                      <a:pos x="30" y="12"/>
                    </a:cxn>
                    <a:cxn ang="0">
                      <a:pos x="36" y="4"/>
                    </a:cxn>
                    <a:cxn ang="0">
                      <a:pos x="34" y="0"/>
                    </a:cxn>
                  </a:cxnLst>
                  <a:rect l="0" t="0" r="r" b="b"/>
                  <a:pathLst>
                    <a:path w="36" h="22">
                      <a:moveTo>
                        <a:pt x="34" y="0"/>
                      </a:moveTo>
                      <a:lnTo>
                        <a:pt x="22" y="0"/>
                      </a:lnTo>
                      <a:lnTo>
                        <a:pt x="8" y="6"/>
                      </a:lnTo>
                      <a:lnTo>
                        <a:pt x="4" y="10"/>
                      </a:lnTo>
                      <a:lnTo>
                        <a:pt x="2" y="12"/>
                      </a:lnTo>
                      <a:lnTo>
                        <a:pt x="0" y="14"/>
                      </a:lnTo>
                      <a:lnTo>
                        <a:pt x="6" y="18"/>
                      </a:lnTo>
                      <a:lnTo>
                        <a:pt x="10" y="22"/>
                      </a:lnTo>
                      <a:lnTo>
                        <a:pt x="22" y="18"/>
                      </a:lnTo>
                      <a:lnTo>
                        <a:pt x="30" y="12"/>
                      </a:lnTo>
                      <a:lnTo>
                        <a:pt x="36" y="4"/>
                      </a:lnTo>
                      <a:lnTo>
                        <a:pt x="3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7" name="Freeform 41"/>
                <p:cNvSpPr>
                  <a:spLocks/>
                </p:cNvSpPr>
                <p:nvPr/>
              </p:nvSpPr>
              <p:spPr bwMode="auto">
                <a:xfrm>
                  <a:off x="3417848" y="1961441"/>
                  <a:ext cx="33079" cy="42353"/>
                </a:xfrm>
                <a:custGeom>
                  <a:avLst/>
                  <a:gdLst/>
                  <a:ahLst/>
                  <a:cxnLst>
                    <a:cxn ang="0">
                      <a:pos x="8" y="0"/>
                    </a:cxn>
                    <a:cxn ang="0">
                      <a:pos x="2" y="6"/>
                    </a:cxn>
                    <a:cxn ang="0">
                      <a:pos x="0" y="14"/>
                    </a:cxn>
                    <a:cxn ang="0">
                      <a:pos x="8" y="22"/>
                    </a:cxn>
                    <a:cxn ang="0">
                      <a:pos x="18" y="10"/>
                    </a:cxn>
                    <a:cxn ang="0">
                      <a:pos x="16" y="2"/>
                    </a:cxn>
                    <a:cxn ang="0">
                      <a:pos x="8" y="0"/>
                    </a:cxn>
                  </a:cxnLst>
                  <a:rect l="0" t="0" r="r" b="b"/>
                  <a:pathLst>
                    <a:path w="18" h="22">
                      <a:moveTo>
                        <a:pt x="8" y="0"/>
                      </a:moveTo>
                      <a:lnTo>
                        <a:pt x="2" y="6"/>
                      </a:lnTo>
                      <a:lnTo>
                        <a:pt x="0" y="14"/>
                      </a:lnTo>
                      <a:lnTo>
                        <a:pt x="8" y="22"/>
                      </a:lnTo>
                      <a:lnTo>
                        <a:pt x="18" y="10"/>
                      </a:lnTo>
                      <a:lnTo>
                        <a:pt x="16"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8" name="Freeform 42"/>
                <p:cNvSpPr>
                  <a:spLocks/>
                </p:cNvSpPr>
                <p:nvPr/>
              </p:nvSpPr>
              <p:spPr bwMode="auto">
                <a:xfrm>
                  <a:off x="2407030" y="1091275"/>
                  <a:ext cx="40431" cy="26952"/>
                </a:xfrm>
                <a:custGeom>
                  <a:avLst/>
                  <a:gdLst/>
                  <a:ahLst/>
                  <a:cxnLst>
                    <a:cxn ang="0">
                      <a:pos x="8" y="0"/>
                    </a:cxn>
                    <a:cxn ang="0">
                      <a:pos x="16" y="2"/>
                    </a:cxn>
                    <a:cxn ang="0">
                      <a:pos x="22" y="8"/>
                    </a:cxn>
                    <a:cxn ang="0">
                      <a:pos x="20" y="12"/>
                    </a:cxn>
                    <a:cxn ang="0">
                      <a:pos x="10" y="14"/>
                    </a:cxn>
                    <a:cxn ang="0">
                      <a:pos x="2" y="8"/>
                    </a:cxn>
                    <a:cxn ang="0">
                      <a:pos x="0" y="2"/>
                    </a:cxn>
                    <a:cxn ang="0">
                      <a:pos x="8" y="0"/>
                    </a:cxn>
                  </a:cxnLst>
                  <a:rect l="0" t="0" r="r" b="b"/>
                  <a:pathLst>
                    <a:path w="22" h="14">
                      <a:moveTo>
                        <a:pt x="8" y="0"/>
                      </a:moveTo>
                      <a:lnTo>
                        <a:pt x="16" y="2"/>
                      </a:lnTo>
                      <a:lnTo>
                        <a:pt x="22" y="8"/>
                      </a:lnTo>
                      <a:lnTo>
                        <a:pt x="20" y="12"/>
                      </a:lnTo>
                      <a:lnTo>
                        <a:pt x="10" y="14"/>
                      </a:lnTo>
                      <a:lnTo>
                        <a:pt x="2" y="8"/>
                      </a:lnTo>
                      <a:lnTo>
                        <a:pt x="0"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49" name="Freeform 43"/>
                <p:cNvSpPr>
                  <a:spLocks/>
                </p:cNvSpPr>
                <p:nvPr/>
              </p:nvSpPr>
              <p:spPr bwMode="auto">
                <a:xfrm>
                  <a:off x="3583228" y="1668789"/>
                  <a:ext cx="36756" cy="30803"/>
                </a:xfrm>
                <a:custGeom>
                  <a:avLst/>
                  <a:gdLst/>
                  <a:ahLst/>
                  <a:cxnLst>
                    <a:cxn ang="0">
                      <a:pos x="8" y="0"/>
                    </a:cxn>
                    <a:cxn ang="0">
                      <a:pos x="16" y="6"/>
                    </a:cxn>
                    <a:cxn ang="0">
                      <a:pos x="20" y="12"/>
                    </a:cxn>
                    <a:cxn ang="0">
                      <a:pos x="16" y="16"/>
                    </a:cxn>
                    <a:cxn ang="0">
                      <a:pos x="6" y="14"/>
                    </a:cxn>
                    <a:cxn ang="0">
                      <a:pos x="0" y="10"/>
                    </a:cxn>
                    <a:cxn ang="0">
                      <a:pos x="0" y="2"/>
                    </a:cxn>
                    <a:cxn ang="0">
                      <a:pos x="8" y="0"/>
                    </a:cxn>
                  </a:cxnLst>
                  <a:rect l="0" t="0" r="r" b="b"/>
                  <a:pathLst>
                    <a:path w="20" h="16">
                      <a:moveTo>
                        <a:pt x="8" y="0"/>
                      </a:moveTo>
                      <a:lnTo>
                        <a:pt x="16" y="6"/>
                      </a:lnTo>
                      <a:lnTo>
                        <a:pt x="20" y="12"/>
                      </a:lnTo>
                      <a:lnTo>
                        <a:pt x="16" y="16"/>
                      </a:lnTo>
                      <a:lnTo>
                        <a:pt x="6" y="14"/>
                      </a:lnTo>
                      <a:lnTo>
                        <a:pt x="0" y="10"/>
                      </a:lnTo>
                      <a:lnTo>
                        <a:pt x="0" y="2"/>
                      </a:lnTo>
                      <a:lnTo>
                        <a:pt x="8"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50" name="Freeform 44"/>
                <p:cNvSpPr>
                  <a:spLocks/>
                </p:cNvSpPr>
                <p:nvPr/>
              </p:nvSpPr>
              <p:spPr bwMode="auto">
                <a:xfrm>
                  <a:off x="3888317" y="2504297"/>
                  <a:ext cx="69836" cy="34652"/>
                </a:xfrm>
                <a:custGeom>
                  <a:avLst/>
                  <a:gdLst/>
                  <a:ahLst/>
                  <a:cxnLst>
                    <a:cxn ang="0">
                      <a:pos x="0" y="2"/>
                    </a:cxn>
                    <a:cxn ang="0">
                      <a:pos x="8" y="8"/>
                    </a:cxn>
                    <a:cxn ang="0">
                      <a:pos x="18" y="14"/>
                    </a:cxn>
                    <a:cxn ang="0">
                      <a:pos x="34" y="18"/>
                    </a:cxn>
                    <a:cxn ang="0">
                      <a:pos x="38" y="12"/>
                    </a:cxn>
                    <a:cxn ang="0">
                      <a:pos x="30" y="6"/>
                    </a:cxn>
                    <a:cxn ang="0">
                      <a:pos x="22" y="2"/>
                    </a:cxn>
                    <a:cxn ang="0">
                      <a:pos x="14" y="0"/>
                    </a:cxn>
                    <a:cxn ang="0">
                      <a:pos x="8" y="0"/>
                    </a:cxn>
                    <a:cxn ang="0">
                      <a:pos x="0" y="2"/>
                    </a:cxn>
                  </a:cxnLst>
                  <a:rect l="0" t="0" r="r" b="b"/>
                  <a:pathLst>
                    <a:path w="38" h="18">
                      <a:moveTo>
                        <a:pt x="0" y="2"/>
                      </a:moveTo>
                      <a:lnTo>
                        <a:pt x="8" y="8"/>
                      </a:lnTo>
                      <a:lnTo>
                        <a:pt x="18" y="14"/>
                      </a:lnTo>
                      <a:lnTo>
                        <a:pt x="34" y="18"/>
                      </a:lnTo>
                      <a:lnTo>
                        <a:pt x="38" y="12"/>
                      </a:lnTo>
                      <a:lnTo>
                        <a:pt x="30" y="6"/>
                      </a:lnTo>
                      <a:lnTo>
                        <a:pt x="22" y="2"/>
                      </a:lnTo>
                      <a:lnTo>
                        <a:pt x="14" y="0"/>
                      </a:lnTo>
                      <a:lnTo>
                        <a:pt x="8" y="0"/>
                      </a:lnTo>
                      <a:lnTo>
                        <a:pt x="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51" name="Freeform 50"/>
                <p:cNvSpPr>
                  <a:spLocks/>
                </p:cNvSpPr>
                <p:nvPr/>
              </p:nvSpPr>
              <p:spPr bwMode="auto">
                <a:xfrm>
                  <a:off x="2024784" y="2465816"/>
                  <a:ext cx="132322" cy="96257"/>
                </a:xfrm>
                <a:custGeom>
                  <a:avLst/>
                  <a:gdLst/>
                  <a:ahLst/>
                  <a:cxnLst>
                    <a:cxn ang="0">
                      <a:pos x="0" y="0"/>
                    </a:cxn>
                    <a:cxn ang="0">
                      <a:pos x="12" y="2"/>
                    </a:cxn>
                    <a:cxn ang="0">
                      <a:pos x="24" y="6"/>
                    </a:cxn>
                    <a:cxn ang="0">
                      <a:pos x="32" y="10"/>
                    </a:cxn>
                    <a:cxn ang="0">
                      <a:pos x="42" y="16"/>
                    </a:cxn>
                    <a:cxn ang="0">
                      <a:pos x="50" y="26"/>
                    </a:cxn>
                    <a:cxn ang="0">
                      <a:pos x="56" y="30"/>
                    </a:cxn>
                    <a:cxn ang="0">
                      <a:pos x="66" y="36"/>
                    </a:cxn>
                    <a:cxn ang="0">
                      <a:pos x="70" y="42"/>
                    </a:cxn>
                    <a:cxn ang="0">
                      <a:pos x="72" y="46"/>
                    </a:cxn>
                    <a:cxn ang="0">
                      <a:pos x="66" y="48"/>
                    </a:cxn>
                    <a:cxn ang="0">
                      <a:pos x="56" y="50"/>
                    </a:cxn>
                    <a:cxn ang="0">
                      <a:pos x="46" y="46"/>
                    </a:cxn>
                    <a:cxn ang="0">
                      <a:pos x="46" y="38"/>
                    </a:cxn>
                    <a:cxn ang="0">
                      <a:pos x="40" y="38"/>
                    </a:cxn>
                    <a:cxn ang="0">
                      <a:pos x="34" y="32"/>
                    </a:cxn>
                    <a:cxn ang="0">
                      <a:pos x="28" y="24"/>
                    </a:cxn>
                    <a:cxn ang="0">
                      <a:pos x="22" y="24"/>
                    </a:cxn>
                    <a:cxn ang="0">
                      <a:pos x="20" y="18"/>
                    </a:cxn>
                    <a:cxn ang="0">
                      <a:pos x="14" y="18"/>
                    </a:cxn>
                    <a:cxn ang="0">
                      <a:pos x="6" y="14"/>
                    </a:cxn>
                    <a:cxn ang="0">
                      <a:pos x="0" y="10"/>
                    </a:cxn>
                    <a:cxn ang="0">
                      <a:pos x="0" y="0"/>
                    </a:cxn>
                  </a:cxnLst>
                  <a:rect l="0" t="0" r="r" b="b"/>
                  <a:pathLst>
                    <a:path w="72" h="50">
                      <a:moveTo>
                        <a:pt x="0" y="0"/>
                      </a:moveTo>
                      <a:lnTo>
                        <a:pt x="12" y="2"/>
                      </a:lnTo>
                      <a:lnTo>
                        <a:pt x="24" y="6"/>
                      </a:lnTo>
                      <a:lnTo>
                        <a:pt x="32" y="10"/>
                      </a:lnTo>
                      <a:lnTo>
                        <a:pt x="42" y="16"/>
                      </a:lnTo>
                      <a:lnTo>
                        <a:pt x="50" y="26"/>
                      </a:lnTo>
                      <a:lnTo>
                        <a:pt x="56" y="30"/>
                      </a:lnTo>
                      <a:lnTo>
                        <a:pt x="66" y="36"/>
                      </a:lnTo>
                      <a:lnTo>
                        <a:pt x="70" y="42"/>
                      </a:lnTo>
                      <a:lnTo>
                        <a:pt x="72" y="46"/>
                      </a:lnTo>
                      <a:lnTo>
                        <a:pt x="66" y="48"/>
                      </a:lnTo>
                      <a:lnTo>
                        <a:pt x="56" y="50"/>
                      </a:lnTo>
                      <a:lnTo>
                        <a:pt x="46" y="46"/>
                      </a:lnTo>
                      <a:lnTo>
                        <a:pt x="46" y="38"/>
                      </a:lnTo>
                      <a:lnTo>
                        <a:pt x="40" y="38"/>
                      </a:lnTo>
                      <a:lnTo>
                        <a:pt x="34" y="32"/>
                      </a:lnTo>
                      <a:lnTo>
                        <a:pt x="28" y="24"/>
                      </a:lnTo>
                      <a:lnTo>
                        <a:pt x="22" y="24"/>
                      </a:lnTo>
                      <a:lnTo>
                        <a:pt x="20" y="18"/>
                      </a:lnTo>
                      <a:lnTo>
                        <a:pt x="14" y="18"/>
                      </a:lnTo>
                      <a:lnTo>
                        <a:pt x="6" y="14"/>
                      </a:lnTo>
                      <a:lnTo>
                        <a:pt x="0" y="10"/>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252" name="Group 49"/>
                <p:cNvGrpSpPr>
                  <a:grpSpLocks/>
                </p:cNvGrpSpPr>
                <p:nvPr/>
              </p:nvGrpSpPr>
              <p:grpSpPr bwMode="auto">
                <a:xfrm>
                  <a:off x="877982" y="1503187"/>
                  <a:ext cx="1091656" cy="893245"/>
                  <a:chOff x="44" y="1185"/>
                  <a:chExt cx="594" cy="464"/>
                </a:xfrm>
                <a:grpFill/>
                <a:effectLst/>
              </p:grpSpPr>
              <p:sp>
                <p:nvSpPr>
                  <p:cNvPr id="267" name="Freeform 15"/>
                  <p:cNvSpPr>
                    <a:spLocks/>
                  </p:cNvSpPr>
                  <p:nvPr/>
                </p:nvSpPr>
                <p:spPr bwMode="auto">
                  <a:xfrm>
                    <a:off x="44" y="1185"/>
                    <a:ext cx="594" cy="414"/>
                  </a:xfrm>
                  <a:custGeom>
                    <a:avLst/>
                    <a:gdLst/>
                    <a:ahLst/>
                    <a:cxnLst>
                      <a:cxn ang="0">
                        <a:pos x="540" y="354"/>
                      </a:cxn>
                      <a:cxn ang="0">
                        <a:pos x="510" y="318"/>
                      </a:cxn>
                      <a:cxn ang="0">
                        <a:pos x="500" y="332"/>
                      </a:cxn>
                      <a:cxn ang="0">
                        <a:pos x="464" y="324"/>
                      </a:cxn>
                      <a:cxn ang="0">
                        <a:pos x="414" y="298"/>
                      </a:cxn>
                      <a:cxn ang="0">
                        <a:pos x="362" y="288"/>
                      </a:cxn>
                      <a:cxn ang="0">
                        <a:pos x="318" y="272"/>
                      </a:cxn>
                      <a:cxn ang="0">
                        <a:pos x="314" y="294"/>
                      </a:cxn>
                      <a:cxn ang="0">
                        <a:pos x="278" y="304"/>
                      </a:cxn>
                      <a:cxn ang="0">
                        <a:pos x="252" y="298"/>
                      </a:cxn>
                      <a:cxn ang="0">
                        <a:pos x="270" y="274"/>
                      </a:cxn>
                      <a:cxn ang="0">
                        <a:pos x="274" y="266"/>
                      </a:cxn>
                      <a:cxn ang="0">
                        <a:pos x="236" y="298"/>
                      </a:cxn>
                      <a:cxn ang="0">
                        <a:pos x="222" y="322"/>
                      </a:cxn>
                      <a:cxn ang="0">
                        <a:pos x="196" y="348"/>
                      </a:cxn>
                      <a:cxn ang="0">
                        <a:pos x="146" y="384"/>
                      </a:cxn>
                      <a:cxn ang="0">
                        <a:pos x="112" y="398"/>
                      </a:cxn>
                      <a:cxn ang="0">
                        <a:pos x="90" y="408"/>
                      </a:cxn>
                      <a:cxn ang="0">
                        <a:pos x="84" y="394"/>
                      </a:cxn>
                      <a:cxn ang="0">
                        <a:pos x="114" y="382"/>
                      </a:cxn>
                      <a:cxn ang="0">
                        <a:pos x="156" y="354"/>
                      </a:cxn>
                      <a:cxn ang="0">
                        <a:pos x="170" y="320"/>
                      </a:cxn>
                      <a:cxn ang="0">
                        <a:pos x="138" y="328"/>
                      </a:cxn>
                      <a:cxn ang="0">
                        <a:pos x="100" y="328"/>
                      </a:cxn>
                      <a:cxn ang="0">
                        <a:pos x="86" y="286"/>
                      </a:cxn>
                      <a:cxn ang="0">
                        <a:pos x="56" y="300"/>
                      </a:cxn>
                      <a:cxn ang="0">
                        <a:pos x="48" y="274"/>
                      </a:cxn>
                      <a:cxn ang="0">
                        <a:pos x="24" y="258"/>
                      </a:cxn>
                      <a:cxn ang="0">
                        <a:pos x="46" y="226"/>
                      </a:cxn>
                      <a:cxn ang="0">
                        <a:pos x="80" y="214"/>
                      </a:cxn>
                      <a:cxn ang="0">
                        <a:pos x="102" y="184"/>
                      </a:cxn>
                      <a:cxn ang="0">
                        <a:pos x="86" y="180"/>
                      </a:cxn>
                      <a:cxn ang="0">
                        <a:pos x="20" y="168"/>
                      </a:cxn>
                      <a:cxn ang="0">
                        <a:pos x="10" y="150"/>
                      </a:cxn>
                      <a:cxn ang="0">
                        <a:pos x="60" y="132"/>
                      </a:cxn>
                      <a:cxn ang="0">
                        <a:pos x="100" y="142"/>
                      </a:cxn>
                      <a:cxn ang="0">
                        <a:pos x="102" y="132"/>
                      </a:cxn>
                      <a:cxn ang="0">
                        <a:pos x="84" y="116"/>
                      </a:cxn>
                      <a:cxn ang="0">
                        <a:pos x="44" y="94"/>
                      </a:cxn>
                      <a:cxn ang="0">
                        <a:pos x="22" y="68"/>
                      </a:cxn>
                      <a:cxn ang="0">
                        <a:pos x="88" y="28"/>
                      </a:cxn>
                      <a:cxn ang="0">
                        <a:pos x="132" y="12"/>
                      </a:cxn>
                      <a:cxn ang="0">
                        <a:pos x="186" y="8"/>
                      </a:cxn>
                      <a:cxn ang="0">
                        <a:pos x="244" y="16"/>
                      </a:cxn>
                      <a:cxn ang="0">
                        <a:pos x="318" y="30"/>
                      </a:cxn>
                      <a:cxn ang="0">
                        <a:pos x="400" y="40"/>
                      </a:cxn>
                      <a:cxn ang="0">
                        <a:pos x="438" y="288"/>
                      </a:cxn>
                      <a:cxn ang="0">
                        <a:pos x="478" y="316"/>
                      </a:cxn>
                      <a:cxn ang="0">
                        <a:pos x="508" y="300"/>
                      </a:cxn>
                      <a:cxn ang="0">
                        <a:pos x="556" y="358"/>
                      </a:cxn>
                      <a:cxn ang="0">
                        <a:pos x="594" y="394"/>
                      </a:cxn>
                      <a:cxn ang="0">
                        <a:pos x="582" y="394"/>
                      </a:cxn>
                    </a:cxnLst>
                    <a:rect l="0" t="0" r="r" b="b"/>
                    <a:pathLst>
                      <a:path w="594" h="414">
                        <a:moveTo>
                          <a:pt x="568" y="384"/>
                        </a:moveTo>
                        <a:lnTo>
                          <a:pt x="552" y="370"/>
                        </a:lnTo>
                        <a:lnTo>
                          <a:pt x="542" y="362"/>
                        </a:lnTo>
                        <a:lnTo>
                          <a:pt x="540" y="354"/>
                        </a:lnTo>
                        <a:lnTo>
                          <a:pt x="530" y="342"/>
                        </a:lnTo>
                        <a:lnTo>
                          <a:pt x="522" y="336"/>
                        </a:lnTo>
                        <a:lnTo>
                          <a:pt x="518" y="330"/>
                        </a:lnTo>
                        <a:lnTo>
                          <a:pt x="510" y="318"/>
                        </a:lnTo>
                        <a:lnTo>
                          <a:pt x="506" y="322"/>
                        </a:lnTo>
                        <a:lnTo>
                          <a:pt x="510" y="334"/>
                        </a:lnTo>
                        <a:lnTo>
                          <a:pt x="506" y="338"/>
                        </a:lnTo>
                        <a:lnTo>
                          <a:pt x="500" y="332"/>
                        </a:lnTo>
                        <a:lnTo>
                          <a:pt x="496" y="328"/>
                        </a:lnTo>
                        <a:lnTo>
                          <a:pt x="492" y="336"/>
                        </a:lnTo>
                        <a:lnTo>
                          <a:pt x="480" y="332"/>
                        </a:lnTo>
                        <a:lnTo>
                          <a:pt x="464" y="324"/>
                        </a:lnTo>
                        <a:lnTo>
                          <a:pt x="440" y="310"/>
                        </a:lnTo>
                        <a:lnTo>
                          <a:pt x="438" y="302"/>
                        </a:lnTo>
                        <a:lnTo>
                          <a:pt x="426" y="304"/>
                        </a:lnTo>
                        <a:lnTo>
                          <a:pt x="414" y="298"/>
                        </a:lnTo>
                        <a:lnTo>
                          <a:pt x="400" y="296"/>
                        </a:lnTo>
                        <a:lnTo>
                          <a:pt x="378" y="296"/>
                        </a:lnTo>
                        <a:lnTo>
                          <a:pt x="368" y="296"/>
                        </a:lnTo>
                        <a:lnTo>
                          <a:pt x="362" y="288"/>
                        </a:lnTo>
                        <a:lnTo>
                          <a:pt x="348" y="286"/>
                        </a:lnTo>
                        <a:lnTo>
                          <a:pt x="344" y="280"/>
                        </a:lnTo>
                        <a:lnTo>
                          <a:pt x="332" y="274"/>
                        </a:lnTo>
                        <a:lnTo>
                          <a:pt x="318" y="272"/>
                        </a:lnTo>
                        <a:lnTo>
                          <a:pt x="306" y="272"/>
                        </a:lnTo>
                        <a:lnTo>
                          <a:pt x="306" y="280"/>
                        </a:lnTo>
                        <a:lnTo>
                          <a:pt x="310" y="286"/>
                        </a:lnTo>
                        <a:lnTo>
                          <a:pt x="314" y="294"/>
                        </a:lnTo>
                        <a:lnTo>
                          <a:pt x="310" y="296"/>
                        </a:lnTo>
                        <a:lnTo>
                          <a:pt x="294" y="296"/>
                        </a:lnTo>
                        <a:lnTo>
                          <a:pt x="286" y="298"/>
                        </a:lnTo>
                        <a:lnTo>
                          <a:pt x="278" y="304"/>
                        </a:lnTo>
                        <a:lnTo>
                          <a:pt x="268" y="312"/>
                        </a:lnTo>
                        <a:lnTo>
                          <a:pt x="256" y="316"/>
                        </a:lnTo>
                        <a:lnTo>
                          <a:pt x="250" y="308"/>
                        </a:lnTo>
                        <a:lnTo>
                          <a:pt x="252" y="298"/>
                        </a:lnTo>
                        <a:lnTo>
                          <a:pt x="256" y="290"/>
                        </a:lnTo>
                        <a:lnTo>
                          <a:pt x="258" y="280"/>
                        </a:lnTo>
                        <a:lnTo>
                          <a:pt x="262" y="276"/>
                        </a:lnTo>
                        <a:lnTo>
                          <a:pt x="270" y="274"/>
                        </a:lnTo>
                        <a:lnTo>
                          <a:pt x="280" y="272"/>
                        </a:lnTo>
                        <a:lnTo>
                          <a:pt x="284" y="264"/>
                        </a:lnTo>
                        <a:lnTo>
                          <a:pt x="286" y="260"/>
                        </a:lnTo>
                        <a:lnTo>
                          <a:pt x="274" y="266"/>
                        </a:lnTo>
                        <a:lnTo>
                          <a:pt x="264" y="268"/>
                        </a:lnTo>
                        <a:lnTo>
                          <a:pt x="244" y="282"/>
                        </a:lnTo>
                        <a:lnTo>
                          <a:pt x="236" y="290"/>
                        </a:lnTo>
                        <a:lnTo>
                          <a:pt x="236" y="298"/>
                        </a:lnTo>
                        <a:lnTo>
                          <a:pt x="230" y="304"/>
                        </a:lnTo>
                        <a:lnTo>
                          <a:pt x="220" y="306"/>
                        </a:lnTo>
                        <a:lnTo>
                          <a:pt x="216" y="314"/>
                        </a:lnTo>
                        <a:lnTo>
                          <a:pt x="222" y="322"/>
                        </a:lnTo>
                        <a:lnTo>
                          <a:pt x="224" y="326"/>
                        </a:lnTo>
                        <a:lnTo>
                          <a:pt x="218" y="332"/>
                        </a:lnTo>
                        <a:lnTo>
                          <a:pt x="208" y="340"/>
                        </a:lnTo>
                        <a:lnTo>
                          <a:pt x="196" y="348"/>
                        </a:lnTo>
                        <a:lnTo>
                          <a:pt x="176" y="360"/>
                        </a:lnTo>
                        <a:lnTo>
                          <a:pt x="154" y="372"/>
                        </a:lnTo>
                        <a:lnTo>
                          <a:pt x="148" y="378"/>
                        </a:lnTo>
                        <a:lnTo>
                          <a:pt x="146" y="384"/>
                        </a:lnTo>
                        <a:lnTo>
                          <a:pt x="134" y="390"/>
                        </a:lnTo>
                        <a:lnTo>
                          <a:pt x="130" y="394"/>
                        </a:lnTo>
                        <a:lnTo>
                          <a:pt x="116" y="394"/>
                        </a:lnTo>
                        <a:lnTo>
                          <a:pt x="112" y="398"/>
                        </a:lnTo>
                        <a:lnTo>
                          <a:pt x="104" y="402"/>
                        </a:lnTo>
                        <a:lnTo>
                          <a:pt x="98" y="398"/>
                        </a:lnTo>
                        <a:lnTo>
                          <a:pt x="94" y="400"/>
                        </a:lnTo>
                        <a:lnTo>
                          <a:pt x="90" y="408"/>
                        </a:lnTo>
                        <a:lnTo>
                          <a:pt x="84" y="412"/>
                        </a:lnTo>
                        <a:lnTo>
                          <a:pt x="76" y="410"/>
                        </a:lnTo>
                        <a:lnTo>
                          <a:pt x="78" y="402"/>
                        </a:lnTo>
                        <a:lnTo>
                          <a:pt x="84" y="394"/>
                        </a:lnTo>
                        <a:lnTo>
                          <a:pt x="90" y="390"/>
                        </a:lnTo>
                        <a:lnTo>
                          <a:pt x="100" y="388"/>
                        </a:lnTo>
                        <a:lnTo>
                          <a:pt x="110" y="388"/>
                        </a:lnTo>
                        <a:lnTo>
                          <a:pt x="114" y="382"/>
                        </a:lnTo>
                        <a:lnTo>
                          <a:pt x="124" y="378"/>
                        </a:lnTo>
                        <a:lnTo>
                          <a:pt x="140" y="366"/>
                        </a:lnTo>
                        <a:lnTo>
                          <a:pt x="150" y="356"/>
                        </a:lnTo>
                        <a:lnTo>
                          <a:pt x="156" y="354"/>
                        </a:lnTo>
                        <a:lnTo>
                          <a:pt x="160" y="342"/>
                        </a:lnTo>
                        <a:lnTo>
                          <a:pt x="160" y="332"/>
                        </a:lnTo>
                        <a:lnTo>
                          <a:pt x="168" y="328"/>
                        </a:lnTo>
                        <a:lnTo>
                          <a:pt x="170" y="320"/>
                        </a:lnTo>
                        <a:lnTo>
                          <a:pt x="160" y="322"/>
                        </a:lnTo>
                        <a:lnTo>
                          <a:pt x="148" y="328"/>
                        </a:lnTo>
                        <a:lnTo>
                          <a:pt x="142" y="322"/>
                        </a:lnTo>
                        <a:lnTo>
                          <a:pt x="138" y="328"/>
                        </a:lnTo>
                        <a:lnTo>
                          <a:pt x="134" y="330"/>
                        </a:lnTo>
                        <a:lnTo>
                          <a:pt x="126" y="322"/>
                        </a:lnTo>
                        <a:lnTo>
                          <a:pt x="110" y="320"/>
                        </a:lnTo>
                        <a:lnTo>
                          <a:pt x="100" y="328"/>
                        </a:lnTo>
                        <a:lnTo>
                          <a:pt x="90" y="330"/>
                        </a:lnTo>
                        <a:lnTo>
                          <a:pt x="88" y="304"/>
                        </a:lnTo>
                        <a:lnTo>
                          <a:pt x="86" y="296"/>
                        </a:lnTo>
                        <a:lnTo>
                          <a:pt x="86" y="286"/>
                        </a:lnTo>
                        <a:lnTo>
                          <a:pt x="80" y="286"/>
                        </a:lnTo>
                        <a:lnTo>
                          <a:pt x="78" y="296"/>
                        </a:lnTo>
                        <a:lnTo>
                          <a:pt x="74" y="300"/>
                        </a:lnTo>
                        <a:lnTo>
                          <a:pt x="56" y="300"/>
                        </a:lnTo>
                        <a:lnTo>
                          <a:pt x="48" y="292"/>
                        </a:lnTo>
                        <a:lnTo>
                          <a:pt x="40" y="280"/>
                        </a:lnTo>
                        <a:lnTo>
                          <a:pt x="42" y="274"/>
                        </a:lnTo>
                        <a:lnTo>
                          <a:pt x="48" y="274"/>
                        </a:lnTo>
                        <a:lnTo>
                          <a:pt x="40" y="268"/>
                        </a:lnTo>
                        <a:lnTo>
                          <a:pt x="40" y="260"/>
                        </a:lnTo>
                        <a:lnTo>
                          <a:pt x="36" y="268"/>
                        </a:lnTo>
                        <a:lnTo>
                          <a:pt x="24" y="258"/>
                        </a:lnTo>
                        <a:lnTo>
                          <a:pt x="30" y="246"/>
                        </a:lnTo>
                        <a:lnTo>
                          <a:pt x="34" y="242"/>
                        </a:lnTo>
                        <a:lnTo>
                          <a:pt x="46" y="234"/>
                        </a:lnTo>
                        <a:lnTo>
                          <a:pt x="46" y="226"/>
                        </a:lnTo>
                        <a:lnTo>
                          <a:pt x="50" y="220"/>
                        </a:lnTo>
                        <a:lnTo>
                          <a:pt x="58" y="220"/>
                        </a:lnTo>
                        <a:lnTo>
                          <a:pt x="72" y="222"/>
                        </a:lnTo>
                        <a:lnTo>
                          <a:pt x="80" y="214"/>
                        </a:lnTo>
                        <a:lnTo>
                          <a:pt x="88" y="210"/>
                        </a:lnTo>
                        <a:lnTo>
                          <a:pt x="110" y="208"/>
                        </a:lnTo>
                        <a:lnTo>
                          <a:pt x="108" y="194"/>
                        </a:lnTo>
                        <a:lnTo>
                          <a:pt x="102" y="184"/>
                        </a:lnTo>
                        <a:lnTo>
                          <a:pt x="108" y="178"/>
                        </a:lnTo>
                        <a:lnTo>
                          <a:pt x="104" y="174"/>
                        </a:lnTo>
                        <a:lnTo>
                          <a:pt x="94" y="174"/>
                        </a:lnTo>
                        <a:lnTo>
                          <a:pt x="86" y="180"/>
                        </a:lnTo>
                        <a:lnTo>
                          <a:pt x="76" y="186"/>
                        </a:lnTo>
                        <a:lnTo>
                          <a:pt x="22" y="184"/>
                        </a:lnTo>
                        <a:lnTo>
                          <a:pt x="14" y="176"/>
                        </a:lnTo>
                        <a:lnTo>
                          <a:pt x="20" y="168"/>
                        </a:lnTo>
                        <a:lnTo>
                          <a:pt x="20" y="164"/>
                        </a:lnTo>
                        <a:lnTo>
                          <a:pt x="4" y="164"/>
                        </a:lnTo>
                        <a:lnTo>
                          <a:pt x="0" y="156"/>
                        </a:lnTo>
                        <a:lnTo>
                          <a:pt x="10" y="150"/>
                        </a:lnTo>
                        <a:lnTo>
                          <a:pt x="22" y="140"/>
                        </a:lnTo>
                        <a:lnTo>
                          <a:pt x="36" y="136"/>
                        </a:lnTo>
                        <a:lnTo>
                          <a:pt x="52" y="130"/>
                        </a:lnTo>
                        <a:lnTo>
                          <a:pt x="60" y="132"/>
                        </a:lnTo>
                        <a:lnTo>
                          <a:pt x="62" y="140"/>
                        </a:lnTo>
                        <a:lnTo>
                          <a:pt x="72" y="146"/>
                        </a:lnTo>
                        <a:lnTo>
                          <a:pt x="88" y="144"/>
                        </a:lnTo>
                        <a:lnTo>
                          <a:pt x="100" y="142"/>
                        </a:lnTo>
                        <a:lnTo>
                          <a:pt x="114" y="136"/>
                        </a:lnTo>
                        <a:lnTo>
                          <a:pt x="118" y="130"/>
                        </a:lnTo>
                        <a:lnTo>
                          <a:pt x="108" y="128"/>
                        </a:lnTo>
                        <a:lnTo>
                          <a:pt x="102" y="132"/>
                        </a:lnTo>
                        <a:lnTo>
                          <a:pt x="88" y="130"/>
                        </a:lnTo>
                        <a:lnTo>
                          <a:pt x="88" y="122"/>
                        </a:lnTo>
                        <a:lnTo>
                          <a:pt x="92" y="118"/>
                        </a:lnTo>
                        <a:lnTo>
                          <a:pt x="84" y="116"/>
                        </a:lnTo>
                        <a:lnTo>
                          <a:pt x="66" y="120"/>
                        </a:lnTo>
                        <a:lnTo>
                          <a:pt x="60" y="108"/>
                        </a:lnTo>
                        <a:lnTo>
                          <a:pt x="50" y="100"/>
                        </a:lnTo>
                        <a:lnTo>
                          <a:pt x="44" y="94"/>
                        </a:lnTo>
                        <a:lnTo>
                          <a:pt x="38" y="90"/>
                        </a:lnTo>
                        <a:lnTo>
                          <a:pt x="26" y="90"/>
                        </a:lnTo>
                        <a:lnTo>
                          <a:pt x="20" y="82"/>
                        </a:lnTo>
                        <a:lnTo>
                          <a:pt x="22" y="68"/>
                        </a:lnTo>
                        <a:lnTo>
                          <a:pt x="58" y="64"/>
                        </a:lnTo>
                        <a:lnTo>
                          <a:pt x="70" y="54"/>
                        </a:lnTo>
                        <a:lnTo>
                          <a:pt x="74" y="42"/>
                        </a:lnTo>
                        <a:lnTo>
                          <a:pt x="88" y="28"/>
                        </a:lnTo>
                        <a:lnTo>
                          <a:pt x="104" y="28"/>
                        </a:lnTo>
                        <a:lnTo>
                          <a:pt x="120" y="20"/>
                        </a:lnTo>
                        <a:lnTo>
                          <a:pt x="128" y="20"/>
                        </a:lnTo>
                        <a:lnTo>
                          <a:pt x="132" y="12"/>
                        </a:lnTo>
                        <a:lnTo>
                          <a:pt x="158" y="10"/>
                        </a:lnTo>
                        <a:lnTo>
                          <a:pt x="176" y="0"/>
                        </a:lnTo>
                        <a:lnTo>
                          <a:pt x="190" y="2"/>
                        </a:lnTo>
                        <a:lnTo>
                          <a:pt x="186" y="8"/>
                        </a:lnTo>
                        <a:lnTo>
                          <a:pt x="190" y="14"/>
                        </a:lnTo>
                        <a:lnTo>
                          <a:pt x="204" y="8"/>
                        </a:lnTo>
                        <a:lnTo>
                          <a:pt x="212" y="12"/>
                        </a:lnTo>
                        <a:lnTo>
                          <a:pt x="244" y="16"/>
                        </a:lnTo>
                        <a:lnTo>
                          <a:pt x="244" y="22"/>
                        </a:lnTo>
                        <a:lnTo>
                          <a:pt x="268" y="24"/>
                        </a:lnTo>
                        <a:lnTo>
                          <a:pt x="296" y="24"/>
                        </a:lnTo>
                        <a:lnTo>
                          <a:pt x="318" y="30"/>
                        </a:lnTo>
                        <a:lnTo>
                          <a:pt x="344" y="36"/>
                        </a:lnTo>
                        <a:lnTo>
                          <a:pt x="364" y="40"/>
                        </a:lnTo>
                        <a:lnTo>
                          <a:pt x="394" y="36"/>
                        </a:lnTo>
                        <a:lnTo>
                          <a:pt x="400" y="40"/>
                        </a:lnTo>
                        <a:lnTo>
                          <a:pt x="420" y="48"/>
                        </a:lnTo>
                        <a:lnTo>
                          <a:pt x="420" y="288"/>
                        </a:lnTo>
                        <a:lnTo>
                          <a:pt x="430" y="292"/>
                        </a:lnTo>
                        <a:lnTo>
                          <a:pt x="438" y="288"/>
                        </a:lnTo>
                        <a:lnTo>
                          <a:pt x="446" y="286"/>
                        </a:lnTo>
                        <a:lnTo>
                          <a:pt x="454" y="296"/>
                        </a:lnTo>
                        <a:lnTo>
                          <a:pt x="470" y="308"/>
                        </a:lnTo>
                        <a:lnTo>
                          <a:pt x="478" y="316"/>
                        </a:lnTo>
                        <a:lnTo>
                          <a:pt x="488" y="314"/>
                        </a:lnTo>
                        <a:lnTo>
                          <a:pt x="490" y="308"/>
                        </a:lnTo>
                        <a:lnTo>
                          <a:pt x="498" y="304"/>
                        </a:lnTo>
                        <a:lnTo>
                          <a:pt x="508" y="300"/>
                        </a:lnTo>
                        <a:lnTo>
                          <a:pt x="520" y="312"/>
                        </a:lnTo>
                        <a:lnTo>
                          <a:pt x="530" y="322"/>
                        </a:lnTo>
                        <a:lnTo>
                          <a:pt x="546" y="338"/>
                        </a:lnTo>
                        <a:lnTo>
                          <a:pt x="556" y="358"/>
                        </a:lnTo>
                        <a:lnTo>
                          <a:pt x="566" y="370"/>
                        </a:lnTo>
                        <a:lnTo>
                          <a:pt x="578" y="378"/>
                        </a:lnTo>
                        <a:lnTo>
                          <a:pt x="592" y="386"/>
                        </a:lnTo>
                        <a:lnTo>
                          <a:pt x="594" y="394"/>
                        </a:lnTo>
                        <a:lnTo>
                          <a:pt x="590" y="410"/>
                        </a:lnTo>
                        <a:lnTo>
                          <a:pt x="576" y="414"/>
                        </a:lnTo>
                        <a:lnTo>
                          <a:pt x="580" y="404"/>
                        </a:lnTo>
                        <a:lnTo>
                          <a:pt x="582" y="394"/>
                        </a:lnTo>
                        <a:lnTo>
                          <a:pt x="576" y="392"/>
                        </a:lnTo>
                        <a:lnTo>
                          <a:pt x="570" y="386"/>
                        </a:lnTo>
                        <a:lnTo>
                          <a:pt x="568" y="38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68" name="Freeform 16"/>
                  <p:cNvSpPr>
                    <a:spLocks/>
                  </p:cNvSpPr>
                  <p:nvPr/>
                </p:nvSpPr>
                <p:spPr bwMode="auto">
                  <a:xfrm>
                    <a:off x="250" y="1527"/>
                    <a:ext cx="38" cy="26"/>
                  </a:xfrm>
                  <a:custGeom>
                    <a:avLst/>
                    <a:gdLst/>
                    <a:ahLst/>
                    <a:cxnLst>
                      <a:cxn ang="0">
                        <a:pos x="28" y="2"/>
                      </a:cxn>
                      <a:cxn ang="0">
                        <a:pos x="20" y="4"/>
                      </a:cxn>
                      <a:cxn ang="0">
                        <a:pos x="14" y="6"/>
                      </a:cxn>
                      <a:cxn ang="0">
                        <a:pos x="14" y="14"/>
                      </a:cxn>
                      <a:cxn ang="0">
                        <a:pos x="8" y="12"/>
                      </a:cxn>
                      <a:cxn ang="0">
                        <a:pos x="4" y="8"/>
                      </a:cxn>
                      <a:cxn ang="0">
                        <a:pos x="0" y="12"/>
                      </a:cxn>
                      <a:cxn ang="0">
                        <a:pos x="2" y="20"/>
                      </a:cxn>
                      <a:cxn ang="0">
                        <a:pos x="8" y="26"/>
                      </a:cxn>
                      <a:cxn ang="0">
                        <a:pos x="26" y="24"/>
                      </a:cxn>
                      <a:cxn ang="0">
                        <a:pos x="32" y="16"/>
                      </a:cxn>
                      <a:cxn ang="0">
                        <a:pos x="38" y="10"/>
                      </a:cxn>
                      <a:cxn ang="0">
                        <a:pos x="34" y="0"/>
                      </a:cxn>
                      <a:cxn ang="0">
                        <a:pos x="28" y="2"/>
                      </a:cxn>
                    </a:cxnLst>
                    <a:rect l="0" t="0" r="r" b="b"/>
                    <a:pathLst>
                      <a:path w="38" h="26">
                        <a:moveTo>
                          <a:pt x="28" y="2"/>
                        </a:moveTo>
                        <a:lnTo>
                          <a:pt x="20" y="4"/>
                        </a:lnTo>
                        <a:lnTo>
                          <a:pt x="14" y="6"/>
                        </a:lnTo>
                        <a:lnTo>
                          <a:pt x="14" y="14"/>
                        </a:lnTo>
                        <a:lnTo>
                          <a:pt x="8" y="12"/>
                        </a:lnTo>
                        <a:lnTo>
                          <a:pt x="4" y="8"/>
                        </a:lnTo>
                        <a:lnTo>
                          <a:pt x="0" y="12"/>
                        </a:lnTo>
                        <a:lnTo>
                          <a:pt x="2" y="20"/>
                        </a:lnTo>
                        <a:lnTo>
                          <a:pt x="8" y="26"/>
                        </a:lnTo>
                        <a:lnTo>
                          <a:pt x="26" y="24"/>
                        </a:lnTo>
                        <a:lnTo>
                          <a:pt x="32" y="16"/>
                        </a:lnTo>
                        <a:lnTo>
                          <a:pt x="38" y="10"/>
                        </a:lnTo>
                        <a:lnTo>
                          <a:pt x="34" y="0"/>
                        </a:lnTo>
                        <a:lnTo>
                          <a:pt x="28"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69" name="Freeform 17"/>
                  <p:cNvSpPr>
                    <a:spLocks/>
                  </p:cNvSpPr>
                  <p:nvPr/>
                </p:nvSpPr>
                <p:spPr bwMode="auto">
                  <a:xfrm>
                    <a:off x="50" y="1473"/>
                    <a:ext cx="26" cy="16"/>
                  </a:xfrm>
                  <a:custGeom>
                    <a:avLst/>
                    <a:gdLst/>
                    <a:ahLst/>
                    <a:cxnLst>
                      <a:cxn ang="0">
                        <a:pos x="22" y="0"/>
                      </a:cxn>
                      <a:cxn ang="0">
                        <a:pos x="26" y="4"/>
                      </a:cxn>
                      <a:cxn ang="0">
                        <a:pos x="26" y="8"/>
                      </a:cxn>
                      <a:cxn ang="0">
                        <a:pos x="22" y="16"/>
                      </a:cxn>
                      <a:cxn ang="0">
                        <a:pos x="14" y="14"/>
                      </a:cxn>
                      <a:cxn ang="0">
                        <a:pos x="10" y="16"/>
                      </a:cxn>
                      <a:cxn ang="0">
                        <a:pos x="4" y="10"/>
                      </a:cxn>
                      <a:cxn ang="0">
                        <a:pos x="0" y="6"/>
                      </a:cxn>
                      <a:cxn ang="0">
                        <a:pos x="2" y="0"/>
                      </a:cxn>
                      <a:cxn ang="0">
                        <a:pos x="8" y="0"/>
                      </a:cxn>
                      <a:cxn ang="0">
                        <a:pos x="22" y="0"/>
                      </a:cxn>
                    </a:cxnLst>
                    <a:rect l="0" t="0" r="r" b="b"/>
                    <a:pathLst>
                      <a:path w="26" h="16">
                        <a:moveTo>
                          <a:pt x="22" y="0"/>
                        </a:moveTo>
                        <a:lnTo>
                          <a:pt x="26" y="4"/>
                        </a:lnTo>
                        <a:lnTo>
                          <a:pt x="26" y="8"/>
                        </a:lnTo>
                        <a:lnTo>
                          <a:pt x="22" y="16"/>
                        </a:lnTo>
                        <a:lnTo>
                          <a:pt x="14" y="14"/>
                        </a:lnTo>
                        <a:lnTo>
                          <a:pt x="10" y="16"/>
                        </a:lnTo>
                        <a:lnTo>
                          <a:pt x="4" y="10"/>
                        </a:lnTo>
                        <a:lnTo>
                          <a:pt x="0" y="6"/>
                        </a:lnTo>
                        <a:lnTo>
                          <a:pt x="2" y="0"/>
                        </a:lnTo>
                        <a:lnTo>
                          <a:pt x="8" y="0"/>
                        </a:lnTo>
                        <a:lnTo>
                          <a:pt x="22"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0" name="Freeform 18"/>
                  <p:cNvSpPr>
                    <a:spLocks/>
                  </p:cNvSpPr>
                  <p:nvPr/>
                </p:nvSpPr>
                <p:spPr bwMode="auto">
                  <a:xfrm>
                    <a:off x="540" y="1525"/>
                    <a:ext cx="24" cy="40"/>
                  </a:xfrm>
                  <a:custGeom>
                    <a:avLst/>
                    <a:gdLst/>
                    <a:ahLst/>
                    <a:cxnLst>
                      <a:cxn ang="0">
                        <a:pos x="0" y="0"/>
                      </a:cxn>
                      <a:cxn ang="0">
                        <a:pos x="10" y="2"/>
                      </a:cxn>
                      <a:cxn ang="0">
                        <a:pos x="16" y="6"/>
                      </a:cxn>
                      <a:cxn ang="0">
                        <a:pos x="18" y="20"/>
                      </a:cxn>
                      <a:cxn ang="0">
                        <a:pos x="24" y="30"/>
                      </a:cxn>
                      <a:cxn ang="0">
                        <a:pos x="24" y="40"/>
                      </a:cxn>
                      <a:cxn ang="0">
                        <a:pos x="16" y="32"/>
                      </a:cxn>
                      <a:cxn ang="0">
                        <a:pos x="8" y="22"/>
                      </a:cxn>
                      <a:cxn ang="0">
                        <a:pos x="4" y="16"/>
                      </a:cxn>
                      <a:cxn ang="0">
                        <a:pos x="0" y="8"/>
                      </a:cxn>
                      <a:cxn ang="0">
                        <a:pos x="0" y="0"/>
                      </a:cxn>
                    </a:cxnLst>
                    <a:rect l="0" t="0" r="r" b="b"/>
                    <a:pathLst>
                      <a:path w="24" h="40">
                        <a:moveTo>
                          <a:pt x="0" y="0"/>
                        </a:moveTo>
                        <a:lnTo>
                          <a:pt x="10" y="2"/>
                        </a:lnTo>
                        <a:lnTo>
                          <a:pt x="16" y="6"/>
                        </a:lnTo>
                        <a:lnTo>
                          <a:pt x="18" y="20"/>
                        </a:lnTo>
                        <a:lnTo>
                          <a:pt x="24" y="30"/>
                        </a:lnTo>
                        <a:lnTo>
                          <a:pt x="24" y="40"/>
                        </a:lnTo>
                        <a:lnTo>
                          <a:pt x="16" y="32"/>
                        </a:lnTo>
                        <a:lnTo>
                          <a:pt x="8" y="22"/>
                        </a:lnTo>
                        <a:lnTo>
                          <a:pt x="4" y="16"/>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1" name="Freeform 19"/>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2" name="Freeform 20"/>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3" name="Freeform 21"/>
                  <p:cNvSpPr>
                    <a:spLocks/>
                  </p:cNvSpPr>
                  <p:nvPr/>
                </p:nvSpPr>
                <p:spPr bwMode="auto">
                  <a:xfrm>
                    <a:off x="84" y="1591"/>
                    <a:ext cx="32" cy="20"/>
                  </a:xfrm>
                  <a:custGeom>
                    <a:avLst/>
                    <a:gdLst/>
                    <a:ahLst/>
                    <a:cxnLst>
                      <a:cxn ang="0">
                        <a:pos x="32" y="4"/>
                      </a:cxn>
                      <a:cxn ang="0">
                        <a:pos x="28" y="10"/>
                      </a:cxn>
                      <a:cxn ang="0">
                        <a:pos x="22" y="12"/>
                      </a:cxn>
                      <a:cxn ang="0">
                        <a:pos x="12" y="14"/>
                      </a:cxn>
                      <a:cxn ang="0">
                        <a:pos x="6" y="20"/>
                      </a:cxn>
                      <a:cxn ang="0">
                        <a:pos x="0" y="18"/>
                      </a:cxn>
                      <a:cxn ang="0">
                        <a:pos x="6" y="8"/>
                      </a:cxn>
                      <a:cxn ang="0">
                        <a:pos x="14" y="4"/>
                      </a:cxn>
                      <a:cxn ang="0">
                        <a:pos x="26" y="0"/>
                      </a:cxn>
                      <a:cxn ang="0">
                        <a:pos x="32" y="4"/>
                      </a:cxn>
                    </a:cxnLst>
                    <a:rect l="0" t="0" r="r" b="b"/>
                    <a:pathLst>
                      <a:path w="32" h="20">
                        <a:moveTo>
                          <a:pt x="32" y="4"/>
                        </a:moveTo>
                        <a:lnTo>
                          <a:pt x="28" y="10"/>
                        </a:lnTo>
                        <a:lnTo>
                          <a:pt x="22" y="12"/>
                        </a:lnTo>
                        <a:lnTo>
                          <a:pt x="12" y="14"/>
                        </a:lnTo>
                        <a:lnTo>
                          <a:pt x="6" y="20"/>
                        </a:lnTo>
                        <a:lnTo>
                          <a:pt x="0" y="18"/>
                        </a:lnTo>
                        <a:lnTo>
                          <a:pt x="6" y="8"/>
                        </a:lnTo>
                        <a:lnTo>
                          <a:pt x="14" y="4"/>
                        </a:lnTo>
                        <a:lnTo>
                          <a:pt x="26" y="0"/>
                        </a:lnTo>
                        <a:lnTo>
                          <a:pt x="32" y="4"/>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4" name="Freeform 22"/>
                  <p:cNvSpPr>
                    <a:spLocks/>
                  </p:cNvSpPr>
                  <p:nvPr/>
                </p:nvSpPr>
                <p:spPr bwMode="auto">
                  <a:xfrm>
                    <a:off x="560" y="1523"/>
                    <a:ext cx="16" cy="30"/>
                  </a:xfrm>
                  <a:custGeom>
                    <a:avLst/>
                    <a:gdLst/>
                    <a:ahLst/>
                    <a:cxnLst>
                      <a:cxn ang="0">
                        <a:pos x="0" y="0"/>
                      </a:cxn>
                      <a:cxn ang="0">
                        <a:pos x="10" y="4"/>
                      </a:cxn>
                      <a:cxn ang="0">
                        <a:pos x="16" y="16"/>
                      </a:cxn>
                      <a:cxn ang="0">
                        <a:pos x="14" y="24"/>
                      </a:cxn>
                      <a:cxn ang="0">
                        <a:pos x="10" y="30"/>
                      </a:cxn>
                      <a:cxn ang="0">
                        <a:pos x="4" y="22"/>
                      </a:cxn>
                      <a:cxn ang="0">
                        <a:pos x="4" y="16"/>
                      </a:cxn>
                      <a:cxn ang="0">
                        <a:pos x="0" y="8"/>
                      </a:cxn>
                      <a:cxn ang="0">
                        <a:pos x="0" y="0"/>
                      </a:cxn>
                    </a:cxnLst>
                    <a:rect l="0" t="0" r="r" b="b"/>
                    <a:pathLst>
                      <a:path w="16" h="30">
                        <a:moveTo>
                          <a:pt x="0" y="0"/>
                        </a:moveTo>
                        <a:lnTo>
                          <a:pt x="10" y="4"/>
                        </a:lnTo>
                        <a:lnTo>
                          <a:pt x="16" y="16"/>
                        </a:lnTo>
                        <a:lnTo>
                          <a:pt x="14" y="24"/>
                        </a:lnTo>
                        <a:lnTo>
                          <a:pt x="10" y="30"/>
                        </a:lnTo>
                        <a:lnTo>
                          <a:pt x="4" y="22"/>
                        </a:lnTo>
                        <a:lnTo>
                          <a:pt x="4" y="16"/>
                        </a:lnTo>
                        <a:lnTo>
                          <a:pt x="0" y="8"/>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5" name="Freeform 23"/>
                  <p:cNvSpPr>
                    <a:spLocks/>
                  </p:cNvSpPr>
                  <p:nvPr/>
                </p:nvSpPr>
                <p:spPr bwMode="auto">
                  <a:xfrm>
                    <a:off x="608" y="1575"/>
                    <a:ext cx="14" cy="20"/>
                  </a:xfrm>
                  <a:custGeom>
                    <a:avLst/>
                    <a:gdLst/>
                    <a:ahLst/>
                    <a:cxnLst>
                      <a:cxn ang="0">
                        <a:pos x="0" y="0"/>
                      </a:cxn>
                      <a:cxn ang="0">
                        <a:pos x="6" y="4"/>
                      </a:cxn>
                      <a:cxn ang="0">
                        <a:pos x="14" y="6"/>
                      </a:cxn>
                      <a:cxn ang="0">
                        <a:pos x="12" y="16"/>
                      </a:cxn>
                      <a:cxn ang="0">
                        <a:pos x="6" y="20"/>
                      </a:cxn>
                      <a:cxn ang="0">
                        <a:pos x="0" y="12"/>
                      </a:cxn>
                      <a:cxn ang="0">
                        <a:pos x="0" y="0"/>
                      </a:cxn>
                    </a:cxnLst>
                    <a:rect l="0" t="0" r="r" b="b"/>
                    <a:pathLst>
                      <a:path w="14" h="20">
                        <a:moveTo>
                          <a:pt x="0" y="0"/>
                        </a:moveTo>
                        <a:lnTo>
                          <a:pt x="6" y="4"/>
                        </a:lnTo>
                        <a:lnTo>
                          <a:pt x="14" y="6"/>
                        </a:lnTo>
                        <a:lnTo>
                          <a:pt x="12" y="16"/>
                        </a:lnTo>
                        <a:lnTo>
                          <a:pt x="6" y="20"/>
                        </a:lnTo>
                        <a:lnTo>
                          <a:pt x="0"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6" name="Freeform 48"/>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sp>
              <p:nvSpPr>
                <p:cNvPr id="253" name="Freeform 52"/>
                <p:cNvSpPr>
                  <a:spLocks/>
                </p:cNvSpPr>
                <p:nvPr/>
              </p:nvSpPr>
              <p:spPr bwMode="auto">
                <a:xfrm>
                  <a:off x="2127692" y="2523569"/>
                  <a:ext cx="1676085" cy="862457"/>
                </a:xfrm>
                <a:custGeom>
                  <a:avLst/>
                  <a:gdLst/>
                  <a:ahLst/>
                  <a:cxnLst>
                    <a:cxn ang="0">
                      <a:pos x="24" y="30"/>
                    </a:cxn>
                    <a:cxn ang="0">
                      <a:pos x="30" y="20"/>
                    </a:cxn>
                    <a:cxn ang="0">
                      <a:pos x="472" y="8"/>
                    </a:cxn>
                    <a:cxn ang="0">
                      <a:pos x="550" y="28"/>
                    </a:cxn>
                    <a:cxn ang="0">
                      <a:pos x="516" y="52"/>
                    </a:cxn>
                    <a:cxn ang="0">
                      <a:pos x="562" y="48"/>
                    </a:cxn>
                    <a:cxn ang="0">
                      <a:pos x="604" y="56"/>
                    </a:cxn>
                    <a:cxn ang="0">
                      <a:pos x="636" y="68"/>
                    </a:cxn>
                    <a:cxn ang="0">
                      <a:pos x="600" y="68"/>
                    </a:cxn>
                    <a:cxn ang="0">
                      <a:pos x="588" y="94"/>
                    </a:cxn>
                    <a:cxn ang="0">
                      <a:pos x="584" y="154"/>
                    </a:cxn>
                    <a:cxn ang="0">
                      <a:pos x="608" y="112"/>
                    </a:cxn>
                    <a:cxn ang="0">
                      <a:pos x="620" y="84"/>
                    </a:cxn>
                    <a:cxn ang="0">
                      <a:pos x="654" y="90"/>
                    </a:cxn>
                    <a:cxn ang="0">
                      <a:pos x="652" y="112"/>
                    </a:cxn>
                    <a:cxn ang="0">
                      <a:pos x="662" y="134"/>
                    </a:cxn>
                    <a:cxn ang="0">
                      <a:pos x="690" y="148"/>
                    </a:cxn>
                    <a:cxn ang="0">
                      <a:pos x="720" y="124"/>
                    </a:cxn>
                    <a:cxn ang="0">
                      <a:pos x="766" y="100"/>
                    </a:cxn>
                    <a:cxn ang="0">
                      <a:pos x="858" y="74"/>
                    </a:cxn>
                    <a:cxn ang="0">
                      <a:pos x="900" y="44"/>
                    </a:cxn>
                    <a:cxn ang="0">
                      <a:pos x="912" y="90"/>
                    </a:cxn>
                    <a:cxn ang="0">
                      <a:pos x="864" y="110"/>
                    </a:cxn>
                    <a:cxn ang="0">
                      <a:pos x="862" y="148"/>
                    </a:cxn>
                    <a:cxn ang="0">
                      <a:pos x="804" y="166"/>
                    </a:cxn>
                    <a:cxn ang="0">
                      <a:pos x="782" y="198"/>
                    </a:cxn>
                    <a:cxn ang="0">
                      <a:pos x="770" y="220"/>
                    </a:cxn>
                    <a:cxn ang="0">
                      <a:pos x="760" y="214"/>
                    </a:cxn>
                    <a:cxn ang="0">
                      <a:pos x="762" y="234"/>
                    </a:cxn>
                    <a:cxn ang="0">
                      <a:pos x="762" y="270"/>
                    </a:cxn>
                    <a:cxn ang="0">
                      <a:pos x="724" y="298"/>
                    </a:cxn>
                    <a:cxn ang="0">
                      <a:pos x="682" y="350"/>
                    </a:cxn>
                    <a:cxn ang="0">
                      <a:pos x="704" y="424"/>
                    </a:cxn>
                    <a:cxn ang="0">
                      <a:pos x="680" y="428"/>
                    </a:cxn>
                    <a:cxn ang="0">
                      <a:pos x="664" y="382"/>
                    </a:cxn>
                    <a:cxn ang="0">
                      <a:pos x="626" y="372"/>
                    </a:cxn>
                    <a:cxn ang="0">
                      <a:pos x="566" y="354"/>
                    </a:cxn>
                    <a:cxn ang="0">
                      <a:pos x="560" y="374"/>
                    </a:cxn>
                    <a:cxn ang="0">
                      <a:pos x="516" y="368"/>
                    </a:cxn>
                    <a:cxn ang="0">
                      <a:pos x="484" y="372"/>
                    </a:cxn>
                    <a:cxn ang="0">
                      <a:pos x="454" y="388"/>
                    </a:cxn>
                    <a:cxn ang="0">
                      <a:pos x="430" y="420"/>
                    </a:cxn>
                    <a:cxn ang="0">
                      <a:pos x="390" y="400"/>
                    </a:cxn>
                    <a:cxn ang="0">
                      <a:pos x="344" y="368"/>
                    </a:cxn>
                    <a:cxn ang="0">
                      <a:pos x="302" y="346"/>
                    </a:cxn>
                    <a:cxn ang="0">
                      <a:pos x="192" y="334"/>
                    </a:cxn>
                    <a:cxn ang="0">
                      <a:pos x="104" y="298"/>
                    </a:cxn>
                    <a:cxn ang="0">
                      <a:pos x="58" y="272"/>
                    </a:cxn>
                    <a:cxn ang="0">
                      <a:pos x="32" y="228"/>
                    </a:cxn>
                    <a:cxn ang="0">
                      <a:pos x="10" y="186"/>
                    </a:cxn>
                    <a:cxn ang="0">
                      <a:pos x="6" y="112"/>
                    </a:cxn>
                    <a:cxn ang="0">
                      <a:pos x="8" y="42"/>
                    </a:cxn>
                  </a:cxnLst>
                  <a:rect l="0" t="0" r="r" b="b"/>
                  <a:pathLst>
                    <a:path w="912" h="448">
                      <a:moveTo>
                        <a:pt x="4" y="38"/>
                      </a:moveTo>
                      <a:lnTo>
                        <a:pt x="0" y="28"/>
                      </a:lnTo>
                      <a:lnTo>
                        <a:pt x="8" y="24"/>
                      </a:lnTo>
                      <a:lnTo>
                        <a:pt x="18" y="28"/>
                      </a:lnTo>
                      <a:lnTo>
                        <a:pt x="24" y="30"/>
                      </a:lnTo>
                      <a:lnTo>
                        <a:pt x="26" y="38"/>
                      </a:lnTo>
                      <a:lnTo>
                        <a:pt x="28" y="44"/>
                      </a:lnTo>
                      <a:lnTo>
                        <a:pt x="34" y="38"/>
                      </a:lnTo>
                      <a:lnTo>
                        <a:pt x="36" y="28"/>
                      </a:lnTo>
                      <a:lnTo>
                        <a:pt x="30" y="20"/>
                      </a:lnTo>
                      <a:lnTo>
                        <a:pt x="30" y="8"/>
                      </a:lnTo>
                      <a:lnTo>
                        <a:pt x="460" y="8"/>
                      </a:lnTo>
                      <a:lnTo>
                        <a:pt x="462" y="0"/>
                      </a:lnTo>
                      <a:lnTo>
                        <a:pt x="470" y="0"/>
                      </a:lnTo>
                      <a:lnTo>
                        <a:pt x="472" y="8"/>
                      </a:lnTo>
                      <a:lnTo>
                        <a:pt x="476" y="12"/>
                      </a:lnTo>
                      <a:lnTo>
                        <a:pt x="488" y="16"/>
                      </a:lnTo>
                      <a:lnTo>
                        <a:pt x="512" y="20"/>
                      </a:lnTo>
                      <a:lnTo>
                        <a:pt x="526" y="24"/>
                      </a:lnTo>
                      <a:lnTo>
                        <a:pt x="550" y="28"/>
                      </a:lnTo>
                      <a:lnTo>
                        <a:pt x="548" y="32"/>
                      </a:lnTo>
                      <a:lnTo>
                        <a:pt x="536" y="36"/>
                      </a:lnTo>
                      <a:lnTo>
                        <a:pt x="528" y="40"/>
                      </a:lnTo>
                      <a:lnTo>
                        <a:pt x="520" y="48"/>
                      </a:lnTo>
                      <a:lnTo>
                        <a:pt x="516" y="52"/>
                      </a:lnTo>
                      <a:lnTo>
                        <a:pt x="526" y="56"/>
                      </a:lnTo>
                      <a:lnTo>
                        <a:pt x="540" y="56"/>
                      </a:lnTo>
                      <a:lnTo>
                        <a:pt x="552" y="56"/>
                      </a:lnTo>
                      <a:lnTo>
                        <a:pt x="558" y="52"/>
                      </a:lnTo>
                      <a:lnTo>
                        <a:pt x="562" y="48"/>
                      </a:lnTo>
                      <a:lnTo>
                        <a:pt x="570" y="42"/>
                      </a:lnTo>
                      <a:lnTo>
                        <a:pt x="574" y="48"/>
                      </a:lnTo>
                      <a:lnTo>
                        <a:pt x="584" y="54"/>
                      </a:lnTo>
                      <a:lnTo>
                        <a:pt x="594" y="58"/>
                      </a:lnTo>
                      <a:lnTo>
                        <a:pt x="604" y="56"/>
                      </a:lnTo>
                      <a:lnTo>
                        <a:pt x="612" y="56"/>
                      </a:lnTo>
                      <a:lnTo>
                        <a:pt x="622" y="54"/>
                      </a:lnTo>
                      <a:lnTo>
                        <a:pt x="628" y="58"/>
                      </a:lnTo>
                      <a:lnTo>
                        <a:pt x="636" y="64"/>
                      </a:lnTo>
                      <a:lnTo>
                        <a:pt x="636" y="68"/>
                      </a:lnTo>
                      <a:lnTo>
                        <a:pt x="628" y="64"/>
                      </a:lnTo>
                      <a:lnTo>
                        <a:pt x="618" y="64"/>
                      </a:lnTo>
                      <a:lnTo>
                        <a:pt x="610" y="70"/>
                      </a:lnTo>
                      <a:lnTo>
                        <a:pt x="604" y="72"/>
                      </a:lnTo>
                      <a:lnTo>
                        <a:pt x="600" y="68"/>
                      </a:lnTo>
                      <a:lnTo>
                        <a:pt x="596" y="72"/>
                      </a:lnTo>
                      <a:lnTo>
                        <a:pt x="588" y="80"/>
                      </a:lnTo>
                      <a:lnTo>
                        <a:pt x="578" y="88"/>
                      </a:lnTo>
                      <a:lnTo>
                        <a:pt x="580" y="96"/>
                      </a:lnTo>
                      <a:lnTo>
                        <a:pt x="588" y="94"/>
                      </a:lnTo>
                      <a:lnTo>
                        <a:pt x="592" y="86"/>
                      </a:lnTo>
                      <a:lnTo>
                        <a:pt x="584" y="104"/>
                      </a:lnTo>
                      <a:lnTo>
                        <a:pt x="580" y="128"/>
                      </a:lnTo>
                      <a:lnTo>
                        <a:pt x="580" y="140"/>
                      </a:lnTo>
                      <a:lnTo>
                        <a:pt x="584" y="154"/>
                      </a:lnTo>
                      <a:lnTo>
                        <a:pt x="594" y="152"/>
                      </a:lnTo>
                      <a:lnTo>
                        <a:pt x="604" y="144"/>
                      </a:lnTo>
                      <a:lnTo>
                        <a:pt x="608" y="134"/>
                      </a:lnTo>
                      <a:lnTo>
                        <a:pt x="608" y="122"/>
                      </a:lnTo>
                      <a:lnTo>
                        <a:pt x="608" y="112"/>
                      </a:lnTo>
                      <a:lnTo>
                        <a:pt x="608" y="100"/>
                      </a:lnTo>
                      <a:lnTo>
                        <a:pt x="608" y="92"/>
                      </a:lnTo>
                      <a:lnTo>
                        <a:pt x="610" y="88"/>
                      </a:lnTo>
                      <a:lnTo>
                        <a:pt x="616" y="88"/>
                      </a:lnTo>
                      <a:lnTo>
                        <a:pt x="620" y="84"/>
                      </a:lnTo>
                      <a:lnTo>
                        <a:pt x="624" y="78"/>
                      </a:lnTo>
                      <a:lnTo>
                        <a:pt x="632" y="76"/>
                      </a:lnTo>
                      <a:lnTo>
                        <a:pt x="640" y="80"/>
                      </a:lnTo>
                      <a:lnTo>
                        <a:pt x="650" y="82"/>
                      </a:lnTo>
                      <a:lnTo>
                        <a:pt x="654" y="90"/>
                      </a:lnTo>
                      <a:lnTo>
                        <a:pt x="652" y="100"/>
                      </a:lnTo>
                      <a:lnTo>
                        <a:pt x="648" y="108"/>
                      </a:lnTo>
                      <a:lnTo>
                        <a:pt x="644" y="112"/>
                      </a:lnTo>
                      <a:lnTo>
                        <a:pt x="646" y="116"/>
                      </a:lnTo>
                      <a:lnTo>
                        <a:pt x="652" y="112"/>
                      </a:lnTo>
                      <a:lnTo>
                        <a:pt x="658" y="108"/>
                      </a:lnTo>
                      <a:lnTo>
                        <a:pt x="664" y="110"/>
                      </a:lnTo>
                      <a:lnTo>
                        <a:pt x="664" y="120"/>
                      </a:lnTo>
                      <a:lnTo>
                        <a:pt x="662" y="126"/>
                      </a:lnTo>
                      <a:lnTo>
                        <a:pt x="662" y="134"/>
                      </a:lnTo>
                      <a:lnTo>
                        <a:pt x="656" y="140"/>
                      </a:lnTo>
                      <a:lnTo>
                        <a:pt x="652" y="148"/>
                      </a:lnTo>
                      <a:lnTo>
                        <a:pt x="660" y="154"/>
                      </a:lnTo>
                      <a:lnTo>
                        <a:pt x="678" y="154"/>
                      </a:lnTo>
                      <a:lnTo>
                        <a:pt x="690" y="148"/>
                      </a:lnTo>
                      <a:lnTo>
                        <a:pt x="702" y="144"/>
                      </a:lnTo>
                      <a:lnTo>
                        <a:pt x="714" y="138"/>
                      </a:lnTo>
                      <a:lnTo>
                        <a:pt x="720" y="136"/>
                      </a:lnTo>
                      <a:lnTo>
                        <a:pt x="722" y="130"/>
                      </a:lnTo>
                      <a:lnTo>
                        <a:pt x="720" y="124"/>
                      </a:lnTo>
                      <a:lnTo>
                        <a:pt x="722" y="120"/>
                      </a:lnTo>
                      <a:lnTo>
                        <a:pt x="744" y="122"/>
                      </a:lnTo>
                      <a:lnTo>
                        <a:pt x="756" y="120"/>
                      </a:lnTo>
                      <a:lnTo>
                        <a:pt x="766" y="112"/>
                      </a:lnTo>
                      <a:lnTo>
                        <a:pt x="766" y="100"/>
                      </a:lnTo>
                      <a:lnTo>
                        <a:pt x="774" y="94"/>
                      </a:lnTo>
                      <a:lnTo>
                        <a:pt x="782" y="88"/>
                      </a:lnTo>
                      <a:lnTo>
                        <a:pt x="840" y="88"/>
                      </a:lnTo>
                      <a:lnTo>
                        <a:pt x="852" y="82"/>
                      </a:lnTo>
                      <a:lnTo>
                        <a:pt x="858" y="74"/>
                      </a:lnTo>
                      <a:lnTo>
                        <a:pt x="862" y="58"/>
                      </a:lnTo>
                      <a:lnTo>
                        <a:pt x="870" y="44"/>
                      </a:lnTo>
                      <a:lnTo>
                        <a:pt x="878" y="36"/>
                      </a:lnTo>
                      <a:lnTo>
                        <a:pt x="886" y="40"/>
                      </a:lnTo>
                      <a:lnTo>
                        <a:pt x="900" y="44"/>
                      </a:lnTo>
                      <a:lnTo>
                        <a:pt x="902" y="52"/>
                      </a:lnTo>
                      <a:lnTo>
                        <a:pt x="900" y="68"/>
                      </a:lnTo>
                      <a:lnTo>
                        <a:pt x="902" y="76"/>
                      </a:lnTo>
                      <a:lnTo>
                        <a:pt x="908" y="82"/>
                      </a:lnTo>
                      <a:lnTo>
                        <a:pt x="912" y="90"/>
                      </a:lnTo>
                      <a:lnTo>
                        <a:pt x="908" y="96"/>
                      </a:lnTo>
                      <a:lnTo>
                        <a:pt x="896" y="96"/>
                      </a:lnTo>
                      <a:lnTo>
                        <a:pt x="884" y="98"/>
                      </a:lnTo>
                      <a:lnTo>
                        <a:pt x="874" y="104"/>
                      </a:lnTo>
                      <a:lnTo>
                        <a:pt x="864" y="110"/>
                      </a:lnTo>
                      <a:lnTo>
                        <a:pt x="858" y="124"/>
                      </a:lnTo>
                      <a:lnTo>
                        <a:pt x="850" y="134"/>
                      </a:lnTo>
                      <a:lnTo>
                        <a:pt x="850" y="142"/>
                      </a:lnTo>
                      <a:lnTo>
                        <a:pt x="854" y="146"/>
                      </a:lnTo>
                      <a:lnTo>
                        <a:pt x="862" y="148"/>
                      </a:lnTo>
                      <a:lnTo>
                        <a:pt x="854" y="154"/>
                      </a:lnTo>
                      <a:lnTo>
                        <a:pt x="848" y="154"/>
                      </a:lnTo>
                      <a:lnTo>
                        <a:pt x="838" y="158"/>
                      </a:lnTo>
                      <a:lnTo>
                        <a:pt x="822" y="162"/>
                      </a:lnTo>
                      <a:lnTo>
                        <a:pt x="804" y="166"/>
                      </a:lnTo>
                      <a:lnTo>
                        <a:pt x="800" y="170"/>
                      </a:lnTo>
                      <a:lnTo>
                        <a:pt x="802" y="182"/>
                      </a:lnTo>
                      <a:lnTo>
                        <a:pt x="796" y="190"/>
                      </a:lnTo>
                      <a:lnTo>
                        <a:pt x="790" y="200"/>
                      </a:lnTo>
                      <a:lnTo>
                        <a:pt x="782" y="198"/>
                      </a:lnTo>
                      <a:lnTo>
                        <a:pt x="786" y="210"/>
                      </a:lnTo>
                      <a:lnTo>
                        <a:pt x="782" y="218"/>
                      </a:lnTo>
                      <a:lnTo>
                        <a:pt x="774" y="228"/>
                      </a:lnTo>
                      <a:lnTo>
                        <a:pt x="770" y="234"/>
                      </a:lnTo>
                      <a:lnTo>
                        <a:pt x="770" y="220"/>
                      </a:lnTo>
                      <a:lnTo>
                        <a:pt x="766" y="208"/>
                      </a:lnTo>
                      <a:lnTo>
                        <a:pt x="768" y="198"/>
                      </a:lnTo>
                      <a:lnTo>
                        <a:pt x="764" y="194"/>
                      </a:lnTo>
                      <a:lnTo>
                        <a:pt x="762" y="202"/>
                      </a:lnTo>
                      <a:lnTo>
                        <a:pt x="760" y="214"/>
                      </a:lnTo>
                      <a:lnTo>
                        <a:pt x="754" y="212"/>
                      </a:lnTo>
                      <a:lnTo>
                        <a:pt x="750" y="214"/>
                      </a:lnTo>
                      <a:lnTo>
                        <a:pt x="758" y="222"/>
                      </a:lnTo>
                      <a:lnTo>
                        <a:pt x="764" y="228"/>
                      </a:lnTo>
                      <a:lnTo>
                        <a:pt x="762" y="234"/>
                      </a:lnTo>
                      <a:lnTo>
                        <a:pt x="764" y="244"/>
                      </a:lnTo>
                      <a:lnTo>
                        <a:pt x="770" y="246"/>
                      </a:lnTo>
                      <a:lnTo>
                        <a:pt x="774" y="256"/>
                      </a:lnTo>
                      <a:lnTo>
                        <a:pt x="770" y="264"/>
                      </a:lnTo>
                      <a:lnTo>
                        <a:pt x="762" y="270"/>
                      </a:lnTo>
                      <a:lnTo>
                        <a:pt x="762" y="278"/>
                      </a:lnTo>
                      <a:lnTo>
                        <a:pt x="752" y="280"/>
                      </a:lnTo>
                      <a:lnTo>
                        <a:pt x="738" y="292"/>
                      </a:lnTo>
                      <a:lnTo>
                        <a:pt x="734" y="296"/>
                      </a:lnTo>
                      <a:lnTo>
                        <a:pt x="724" y="298"/>
                      </a:lnTo>
                      <a:lnTo>
                        <a:pt x="714" y="314"/>
                      </a:lnTo>
                      <a:lnTo>
                        <a:pt x="702" y="318"/>
                      </a:lnTo>
                      <a:lnTo>
                        <a:pt x="696" y="326"/>
                      </a:lnTo>
                      <a:lnTo>
                        <a:pt x="686" y="338"/>
                      </a:lnTo>
                      <a:lnTo>
                        <a:pt x="682" y="350"/>
                      </a:lnTo>
                      <a:lnTo>
                        <a:pt x="686" y="364"/>
                      </a:lnTo>
                      <a:lnTo>
                        <a:pt x="692" y="378"/>
                      </a:lnTo>
                      <a:lnTo>
                        <a:pt x="696" y="392"/>
                      </a:lnTo>
                      <a:lnTo>
                        <a:pt x="702" y="406"/>
                      </a:lnTo>
                      <a:lnTo>
                        <a:pt x="704" y="424"/>
                      </a:lnTo>
                      <a:lnTo>
                        <a:pt x="704" y="440"/>
                      </a:lnTo>
                      <a:lnTo>
                        <a:pt x="702" y="448"/>
                      </a:lnTo>
                      <a:lnTo>
                        <a:pt x="694" y="448"/>
                      </a:lnTo>
                      <a:lnTo>
                        <a:pt x="686" y="440"/>
                      </a:lnTo>
                      <a:lnTo>
                        <a:pt x="680" y="428"/>
                      </a:lnTo>
                      <a:lnTo>
                        <a:pt x="672" y="422"/>
                      </a:lnTo>
                      <a:lnTo>
                        <a:pt x="664" y="416"/>
                      </a:lnTo>
                      <a:lnTo>
                        <a:pt x="662" y="404"/>
                      </a:lnTo>
                      <a:lnTo>
                        <a:pt x="662" y="392"/>
                      </a:lnTo>
                      <a:lnTo>
                        <a:pt x="664" y="382"/>
                      </a:lnTo>
                      <a:lnTo>
                        <a:pt x="656" y="374"/>
                      </a:lnTo>
                      <a:lnTo>
                        <a:pt x="650" y="366"/>
                      </a:lnTo>
                      <a:lnTo>
                        <a:pt x="640" y="362"/>
                      </a:lnTo>
                      <a:lnTo>
                        <a:pt x="634" y="364"/>
                      </a:lnTo>
                      <a:lnTo>
                        <a:pt x="626" y="372"/>
                      </a:lnTo>
                      <a:lnTo>
                        <a:pt x="618" y="362"/>
                      </a:lnTo>
                      <a:lnTo>
                        <a:pt x="606" y="360"/>
                      </a:lnTo>
                      <a:lnTo>
                        <a:pt x="592" y="358"/>
                      </a:lnTo>
                      <a:lnTo>
                        <a:pt x="582" y="354"/>
                      </a:lnTo>
                      <a:lnTo>
                        <a:pt x="566" y="354"/>
                      </a:lnTo>
                      <a:lnTo>
                        <a:pt x="552" y="356"/>
                      </a:lnTo>
                      <a:lnTo>
                        <a:pt x="542" y="358"/>
                      </a:lnTo>
                      <a:lnTo>
                        <a:pt x="548" y="364"/>
                      </a:lnTo>
                      <a:lnTo>
                        <a:pt x="554" y="368"/>
                      </a:lnTo>
                      <a:lnTo>
                        <a:pt x="560" y="374"/>
                      </a:lnTo>
                      <a:lnTo>
                        <a:pt x="552" y="376"/>
                      </a:lnTo>
                      <a:lnTo>
                        <a:pt x="544" y="376"/>
                      </a:lnTo>
                      <a:lnTo>
                        <a:pt x="534" y="378"/>
                      </a:lnTo>
                      <a:lnTo>
                        <a:pt x="526" y="372"/>
                      </a:lnTo>
                      <a:lnTo>
                        <a:pt x="516" y="368"/>
                      </a:lnTo>
                      <a:lnTo>
                        <a:pt x="512" y="370"/>
                      </a:lnTo>
                      <a:lnTo>
                        <a:pt x="508" y="372"/>
                      </a:lnTo>
                      <a:lnTo>
                        <a:pt x="498" y="366"/>
                      </a:lnTo>
                      <a:lnTo>
                        <a:pt x="488" y="366"/>
                      </a:lnTo>
                      <a:lnTo>
                        <a:pt x="484" y="372"/>
                      </a:lnTo>
                      <a:lnTo>
                        <a:pt x="476" y="374"/>
                      </a:lnTo>
                      <a:lnTo>
                        <a:pt x="470" y="370"/>
                      </a:lnTo>
                      <a:lnTo>
                        <a:pt x="466" y="378"/>
                      </a:lnTo>
                      <a:lnTo>
                        <a:pt x="460" y="384"/>
                      </a:lnTo>
                      <a:lnTo>
                        <a:pt x="454" y="388"/>
                      </a:lnTo>
                      <a:lnTo>
                        <a:pt x="442" y="388"/>
                      </a:lnTo>
                      <a:lnTo>
                        <a:pt x="438" y="394"/>
                      </a:lnTo>
                      <a:lnTo>
                        <a:pt x="432" y="400"/>
                      </a:lnTo>
                      <a:lnTo>
                        <a:pt x="428" y="408"/>
                      </a:lnTo>
                      <a:lnTo>
                        <a:pt x="430" y="420"/>
                      </a:lnTo>
                      <a:lnTo>
                        <a:pt x="434" y="432"/>
                      </a:lnTo>
                      <a:lnTo>
                        <a:pt x="422" y="430"/>
                      </a:lnTo>
                      <a:lnTo>
                        <a:pt x="406" y="424"/>
                      </a:lnTo>
                      <a:lnTo>
                        <a:pt x="398" y="412"/>
                      </a:lnTo>
                      <a:lnTo>
                        <a:pt x="390" y="400"/>
                      </a:lnTo>
                      <a:lnTo>
                        <a:pt x="380" y="388"/>
                      </a:lnTo>
                      <a:lnTo>
                        <a:pt x="374" y="374"/>
                      </a:lnTo>
                      <a:lnTo>
                        <a:pt x="360" y="368"/>
                      </a:lnTo>
                      <a:lnTo>
                        <a:pt x="352" y="364"/>
                      </a:lnTo>
                      <a:lnTo>
                        <a:pt x="344" y="368"/>
                      </a:lnTo>
                      <a:lnTo>
                        <a:pt x="342" y="378"/>
                      </a:lnTo>
                      <a:lnTo>
                        <a:pt x="330" y="380"/>
                      </a:lnTo>
                      <a:lnTo>
                        <a:pt x="314" y="370"/>
                      </a:lnTo>
                      <a:lnTo>
                        <a:pt x="312" y="354"/>
                      </a:lnTo>
                      <a:lnTo>
                        <a:pt x="302" y="346"/>
                      </a:lnTo>
                      <a:lnTo>
                        <a:pt x="282" y="330"/>
                      </a:lnTo>
                      <a:lnTo>
                        <a:pt x="262" y="334"/>
                      </a:lnTo>
                      <a:lnTo>
                        <a:pt x="254" y="340"/>
                      </a:lnTo>
                      <a:lnTo>
                        <a:pt x="208" y="340"/>
                      </a:lnTo>
                      <a:lnTo>
                        <a:pt x="192" y="334"/>
                      </a:lnTo>
                      <a:lnTo>
                        <a:pt x="166" y="322"/>
                      </a:lnTo>
                      <a:lnTo>
                        <a:pt x="148" y="316"/>
                      </a:lnTo>
                      <a:lnTo>
                        <a:pt x="116" y="318"/>
                      </a:lnTo>
                      <a:lnTo>
                        <a:pt x="112" y="306"/>
                      </a:lnTo>
                      <a:lnTo>
                        <a:pt x="104" y="298"/>
                      </a:lnTo>
                      <a:lnTo>
                        <a:pt x="98" y="294"/>
                      </a:lnTo>
                      <a:lnTo>
                        <a:pt x="84" y="290"/>
                      </a:lnTo>
                      <a:lnTo>
                        <a:pt x="74" y="282"/>
                      </a:lnTo>
                      <a:lnTo>
                        <a:pt x="60" y="286"/>
                      </a:lnTo>
                      <a:lnTo>
                        <a:pt x="58" y="272"/>
                      </a:lnTo>
                      <a:lnTo>
                        <a:pt x="48" y="258"/>
                      </a:lnTo>
                      <a:lnTo>
                        <a:pt x="38" y="248"/>
                      </a:lnTo>
                      <a:lnTo>
                        <a:pt x="42" y="242"/>
                      </a:lnTo>
                      <a:lnTo>
                        <a:pt x="36" y="238"/>
                      </a:lnTo>
                      <a:lnTo>
                        <a:pt x="32" y="228"/>
                      </a:lnTo>
                      <a:lnTo>
                        <a:pt x="38" y="218"/>
                      </a:lnTo>
                      <a:lnTo>
                        <a:pt x="26" y="218"/>
                      </a:lnTo>
                      <a:lnTo>
                        <a:pt x="18" y="210"/>
                      </a:lnTo>
                      <a:lnTo>
                        <a:pt x="10" y="198"/>
                      </a:lnTo>
                      <a:lnTo>
                        <a:pt x="10" y="186"/>
                      </a:lnTo>
                      <a:lnTo>
                        <a:pt x="2" y="178"/>
                      </a:lnTo>
                      <a:lnTo>
                        <a:pt x="2" y="170"/>
                      </a:lnTo>
                      <a:lnTo>
                        <a:pt x="6" y="148"/>
                      </a:lnTo>
                      <a:lnTo>
                        <a:pt x="2" y="122"/>
                      </a:lnTo>
                      <a:lnTo>
                        <a:pt x="6" y="112"/>
                      </a:lnTo>
                      <a:lnTo>
                        <a:pt x="10" y="64"/>
                      </a:lnTo>
                      <a:lnTo>
                        <a:pt x="16" y="64"/>
                      </a:lnTo>
                      <a:lnTo>
                        <a:pt x="10" y="54"/>
                      </a:lnTo>
                      <a:lnTo>
                        <a:pt x="6" y="48"/>
                      </a:lnTo>
                      <a:lnTo>
                        <a:pt x="8" y="42"/>
                      </a:lnTo>
                      <a:lnTo>
                        <a:pt x="4" y="3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56" name="Freeform 10"/>
                <p:cNvSpPr>
                  <a:spLocks/>
                </p:cNvSpPr>
                <p:nvPr/>
              </p:nvSpPr>
              <p:spPr bwMode="auto">
                <a:xfrm>
                  <a:off x="5057184" y="1757409"/>
                  <a:ext cx="305075" cy="157862"/>
                </a:xfrm>
                <a:custGeom>
                  <a:avLst/>
                  <a:gdLst/>
                  <a:ahLst/>
                  <a:cxnLst>
                    <a:cxn ang="0">
                      <a:pos x="14" y="28"/>
                    </a:cxn>
                    <a:cxn ang="0">
                      <a:pos x="0" y="28"/>
                    </a:cxn>
                    <a:cxn ang="0">
                      <a:pos x="6" y="18"/>
                    </a:cxn>
                    <a:cxn ang="0">
                      <a:pos x="10" y="10"/>
                    </a:cxn>
                    <a:cxn ang="0">
                      <a:pos x="20" y="2"/>
                    </a:cxn>
                    <a:cxn ang="0">
                      <a:pos x="30" y="6"/>
                    </a:cxn>
                    <a:cxn ang="0">
                      <a:pos x="42" y="14"/>
                    </a:cxn>
                    <a:cxn ang="0">
                      <a:pos x="44" y="24"/>
                    </a:cxn>
                    <a:cxn ang="0">
                      <a:pos x="48" y="28"/>
                    </a:cxn>
                    <a:cxn ang="0">
                      <a:pos x="54" y="24"/>
                    </a:cxn>
                    <a:cxn ang="0">
                      <a:pos x="58" y="18"/>
                    </a:cxn>
                    <a:cxn ang="0">
                      <a:pos x="64" y="12"/>
                    </a:cxn>
                    <a:cxn ang="0">
                      <a:pos x="68" y="16"/>
                    </a:cxn>
                    <a:cxn ang="0">
                      <a:pos x="72" y="22"/>
                    </a:cxn>
                    <a:cxn ang="0">
                      <a:pos x="80" y="14"/>
                    </a:cxn>
                    <a:cxn ang="0">
                      <a:pos x="86" y="8"/>
                    </a:cxn>
                    <a:cxn ang="0">
                      <a:pos x="92" y="12"/>
                    </a:cxn>
                    <a:cxn ang="0">
                      <a:pos x="104" y="14"/>
                    </a:cxn>
                    <a:cxn ang="0">
                      <a:pos x="118" y="8"/>
                    </a:cxn>
                    <a:cxn ang="0">
                      <a:pos x="128" y="0"/>
                    </a:cxn>
                    <a:cxn ang="0">
                      <a:pos x="140" y="12"/>
                    </a:cxn>
                    <a:cxn ang="0">
                      <a:pos x="150" y="16"/>
                    </a:cxn>
                    <a:cxn ang="0">
                      <a:pos x="158" y="24"/>
                    </a:cxn>
                    <a:cxn ang="0">
                      <a:pos x="166" y="34"/>
                    </a:cxn>
                    <a:cxn ang="0">
                      <a:pos x="166" y="42"/>
                    </a:cxn>
                    <a:cxn ang="0">
                      <a:pos x="156" y="50"/>
                    </a:cxn>
                    <a:cxn ang="0">
                      <a:pos x="140" y="60"/>
                    </a:cxn>
                    <a:cxn ang="0">
                      <a:pos x="120" y="68"/>
                    </a:cxn>
                    <a:cxn ang="0">
                      <a:pos x="102" y="74"/>
                    </a:cxn>
                    <a:cxn ang="0">
                      <a:pos x="88" y="82"/>
                    </a:cxn>
                    <a:cxn ang="0">
                      <a:pos x="74" y="82"/>
                    </a:cxn>
                    <a:cxn ang="0">
                      <a:pos x="58" y="76"/>
                    </a:cxn>
                    <a:cxn ang="0">
                      <a:pos x="48" y="70"/>
                    </a:cxn>
                    <a:cxn ang="0">
                      <a:pos x="18" y="70"/>
                    </a:cxn>
                    <a:cxn ang="0">
                      <a:pos x="32" y="62"/>
                    </a:cxn>
                    <a:cxn ang="0">
                      <a:pos x="34" y="52"/>
                    </a:cxn>
                    <a:cxn ang="0">
                      <a:pos x="26" y="48"/>
                    </a:cxn>
                    <a:cxn ang="0">
                      <a:pos x="14" y="46"/>
                    </a:cxn>
                    <a:cxn ang="0">
                      <a:pos x="2" y="44"/>
                    </a:cxn>
                    <a:cxn ang="0">
                      <a:pos x="18" y="38"/>
                    </a:cxn>
                    <a:cxn ang="0">
                      <a:pos x="30" y="32"/>
                    </a:cxn>
                    <a:cxn ang="0">
                      <a:pos x="24" y="28"/>
                    </a:cxn>
                    <a:cxn ang="0">
                      <a:pos x="14" y="28"/>
                    </a:cxn>
                  </a:cxnLst>
                  <a:rect l="0" t="0" r="r" b="b"/>
                  <a:pathLst>
                    <a:path w="166" h="82">
                      <a:moveTo>
                        <a:pt x="14" y="28"/>
                      </a:moveTo>
                      <a:lnTo>
                        <a:pt x="0" y="28"/>
                      </a:lnTo>
                      <a:lnTo>
                        <a:pt x="6" y="18"/>
                      </a:lnTo>
                      <a:lnTo>
                        <a:pt x="10" y="10"/>
                      </a:lnTo>
                      <a:lnTo>
                        <a:pt x="20" y="2"/>
                      </a:lnTo>
                      <a:lnTo>
                        <a:pt x="30" y="6"/>
                      </a:lnTo>
                      <a:lnTo>
                        <a:pt x="42" y="14"/>
                      </a:lnTo>
                      <a:lnTo>
                        <a:pt x="44" y="24"/>
                      </a:lnTo>
                      <a:lnTo>
                        <a:pt x="48" y="28"/>
                      </a:lnTo>
                      <a:lnTo>
                        <a:pt x="54" y="24"/>
                      </a:lnTo>
                      <a:lnTo>
                        <a:pt x="58" y="18"/>
                      </a:lnTo>
                      <a:lnTo>
                        <a:pt x="64" y="12"/>
                      </a:lnTo>
                      <a:lnTo>
                        <a:pt x="68" y="16"/>
                      </a:lnTo>
                      <a:lnTo>
                        <a:pt x="72" y="22"/>
                      </a:lnTo>
                      <a:lnTo>
                        <a:pt x="80" y="14"/>
                      </a:lnTo>
                      <a:lnTo>
                        <a:pt x="86" y="8"/>
                      </a:lnTo>
                      <a:lnTo>
                        <a:pt x="92" y="12"/>
                      </a:lnTo>
                      <a:lnTo>
                        <a:pt x="104" y="14"/>
                      </a:lnTo>
                      <a:lnTo>
                        <a:pt x="118" y="8"/>
                      </a:lnTo>
                      <a:lnTo>
                        <a:pt x="128" y="0"/>
                      </a:lnTo>
                      <a:lnTo>
                        <a:pt x="140" y="12"/>
                      </a:lnTo>
                      <a:lnTo>
                        <a:pt x="150" y="16"/>
                      </a:lnTo>
                      <a:lnTo>
                        <a:pt x="158" y="24"/>
                      </a:lnTo>
                      <a:lnTo>
                        <a:pt x="166" y="34"/>
                      </a:lnTo>
                      <a:lnTo>
                        <a:pt x="166" y="42"/>
                      </a:lnTo>
                      <a:lnTo>
                        <a:pt x="156" y="50"/>
                      </a:lnTo>
                      <a:lnTo>
                        <a:pt x="140" y="60"/>
                      </a:lnTo>
                      <a:lnTo>
                        <a:pt x="120" y="68"/>
                      </a:lnTo>
                      <a:lnTo>
                        <a:pt x="102" y="74"/>
                      </a:lnTo>
                      <a:lnTo>
                        <a:pt x="88" y="82"/>
                      </a:lnTo>
                      <a:lnTo>
                        <a:pt x="74" y="82"/>
                      </a:lnTo>
                      <a:lnTo>
                        <a:pt x="58" y="76"/>
                      </a:lnTo>
                      <a:lnTo>
                        <a:pt x="48" y="70"/>
                      </a:lnTo>
                      <a:lnTo>
                        <a:pt x="18" y="70"/>
                      </a:lnTo>
                      <a:lnTo>
                        <a:pt x="32" y="62"/>
                      </a:lnTo>
                      <a:lnTo>
                        <a:pt x="34" y="52"/>
                      </a:lnTo>
                      <a:lnTo>
                        <a:pt x="26" y="48"/>
                      </a:lnTo>
                      <a:lnTo>
                        <a:pt x="14" y="46"/>
                      </a:lnTo>
                      <a:lnTo>
                        <a:pt x="2" y="44"/>
                      </a:lnTo>
                      <a:lnTo>
                        <a:pt x="18" y="38"/>
                      </a:lnTo>
                      <a:lnTo>
                        <a:pt x="30" y="32"/>
                      </a:lnTo>
                      <a:lnTo>
                        <a:pt x="24" y="28"/>
                      </a:lnTo>
                      <a:lnTo>
                        <a:pt x="14"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57" name="Freeform 11"/>
                <p:cNvSpPr>
                  <a:spLocks/>
                </p:cNvSpPr>
                <p:nvPr/>
              </p:nvSpPr>
              <p:spPr bwMode="auto">
                <a:xfrm>
                  <a:off x="3638377" y="722359"/>
                  <a:ext cx="1767971" cy="1378404"/>
                </a:xfrm>
                <a:custGeom>
                  <a:avLst/>
                  <a:gdLst/>
                  <a:ahLst/>
                  <a:cxnLst>
                    <a:cxn ang="0">
                      <a:pos x="676" y="508"/>
                    </a:cxn>
                    <a:cxn ang="0">
                      <a:pos x="628" y="526"/>
                    </a:cxn>
                    <a:cxn ang="0">
                      <a:pos x="546" y="572"/>
                    </a:cxn>
                    <a:cxn ang="0">
                      <a:pos x="510" y="592"/>
                    </a:cxn>
                    <a:cxn ang="0">
                      <a:pos x="502" y="636"/>
                    </a:cxn>
                    <a:cxn ang="0">
                      <a:pos x="482" y="664"/>
                    </a:cxn>
                    <a:cxn ang="0">
                      <a:pos x="428" y="702"/>
                    </a:cxn>
                    <a:cxn ang="0">
                      <a:pos x="390" y="700"/>
                    </a:cxn>
                    <a:cxn ang="0">
                      <a:pos x="348" y="634"/>
                    </a:cxn>
                    <a:cxn ang="0">
                      <a:pos x="340" y="600"/>
                    </a:cxn>
                    <a:cxn ang="0">
                      <a:pos x="312" y="546"/>
                    </a:cxn>
                    <a:cxn ang="0">
                      <a:pos x="312" y="516"/>
                    </a:cxn>
                    <a:cxn ang="0">
                      <a:pos x="346" y="522"/>
                    </a:cxn>
                    <a:cxn ang="0">
                      <a:pos x="356" y="466"/>
                    </a:cxn>
                    <a:cxn ang="0">
                      <a:pos x="296" y="436"/>
                    </a:cxn>
                    <a:cxn ang="0">
                      <a:pos x="330" y="414"/>
                    </a:cxn>
                    <a:cxn ang="0">
                      <a:pos x="274" y="414"/>
                    </a:cxn>
                    <a:cxn ang="0">
                      <a:pos x="238" y="306"/>
                    </a:cxn>
                    <a:cxn ang="0">
                      <a:pos x="148" y="262"/>
                    </a:cxn>
                    <a:cxn ang="0">
                      <a:pos x="100" y="272"/>
                    </a:cxn>
                    <a:cxn ang="0">
                      <a:pos x="68" y="256"/>
                    </a:cxn>
                    <a:cxn ang="0">
                      <a:pos x="24" y="240"/>
                    </a:cxn>
                    <a:cxn ang="0">
                      <a:pos x="102" y="222"/>
                    </a:cxn>
                    <a:cxn ang="0">
                      <a:pos x="8" y="206"/>
                    </a:cxn>
                    <a:cxn ang="0">
                      <a:pos x="58" y="180"/>
                    </a:cxn>
                    <a:cxn ang="0">
                      <a:pos x="124" y="134"/>
                    </a:cxn>
                    <a:cxn ang="0">
                      <a:pos x="128" y="102"/>
                    </a:cxn>
                    <a:cxn ang="0">
                      <a:pos x="182" y="70"/>
                    </a:cxn>
                    <a:cxn ang="0">
                      <a:pos x="230" y="68"/>
                    </a:cxn>
                    <a:cxn ang="0">
                      <a:pos x="296" y="50"/>
                    </a:cxn>
                    <a:cxn ang="0">
                      <a:pos x="344" y="66"/>
                    </a:cxn>
                    <a:cxn ang="0">
                      <a:pos x="374" y="44"/>
                    </a:cxn>
                    <a:cxn ang="0">
                      <a:pos x="400" y="40"/>
                    </a:cxn>
                    <a:cxn ang="0">
                      <a:pos x="478" y="14"/>
                    </a:cxn>
                    <a:cxn ang="0">
                      <a:pos x="618" y="0"/>
                    </a:cxn>
                    <a:cxn ang="0">
                      <a:pos x="756" y="18"/>
                    </a:cxn>
                    <a:cxn ang="0">
                      <a:pos x="738" y="56"/>
                    </a:cxn>
                    <a:cxn ang="0">
                      <a:pos x="754" y="66"/>
                    </a:cxn>
                    <a:cxn ang="0">
                      <a:pos x="760" y="76"/>
                    </a:cxn>
                    <a:cxn ang="0">
                      <a:pos x="806" y="66"/>
                    </a:cxn>
                    <a:cxn ang="0">
                      <a:pos x="792" y="102"/>
                    </a:cxn>
                    <a:cxn ang="0">
                      <a:pos x="884" y="68"/>
                    </a:cxn>
                    <a:cxn ang="0">
                      <a:pos x="948" y="90"/>
                    </a:cxn>
                    <a:cxn ang="0">
                      <a:pos x="872" y="110"/>
                    </a:cxn>
                    <a:cxn ang="0">
                      <a:pos x="888" y="130"/>
                    </a:cxn>
                    <a:cxn ang="0">
                      <a:pos x="866" y="138"/>
                    </a:cxn>
                    <a:cxn ang="0">
                      <a:pos x="842" y="170"/>
                    </a:cxn>
                    <a:cxn ang="0">
                      <a:pos x="848" y="212"/>
                    </a:cxn>
                    <a:cxn ang="0">
                      <a:pos x="840" y="228"/>
                    </a:cxn>
                    <a:cxn ang="0">
                      <a:pos x="860" y="258"/>
                    </a:cxn>
                    <a:cxn ang="0">
                      <a:pos x="814" y="248"/>
                    </a:cxn>
                    <a:cxn ang="0">
                      <a:pos x="848" y="296"/>
                    </a:cxn>
                    <a:cxn ang="0">
                      <a:pos x="850" y="324"/>
                    </a:cxn>
                    <a:cxn ang="0">
                      <a:pos x="830" y="350"/>
                    </a:cxn>
                    <a:cxn ang="0">
                      <a:pos x="756" y="360"/>
                    </a:cxn>
                    <a:cxn ang="0">
                      <a:pos x="800" y="400"/>
                    </a:cxn>
                    <a:cxn ang="0">
                      <a:pos x="804" y="410"/>
                    </a:cxn>
                    <a:cxn ang="0">
                      <a:pos x="756" y="416"/>
                    </a:cxn>
                    <a:cxn ang="0">
                      <a:pos x="778" y="452"/>
                    </a:cxn>
                  </a:cxnLst>
                  <a:rect l="0" t="0" r="r" b="b"/>
                  <a:pathLst>
                    <a:path w="962" h="716">
                      <a:moveTo>
                        <a:pt x="790" y="462"/>
                      </a:moveTo>
                      <a:lnTo>
                        <a:pt x="752" y="484"/>
                      </a:lnTo>
                      <a:lnTo>
                        <a:pt x="736" y="496"/>
                      </a:lnTo>
                      <a:lnTo>
                        <a:pt x="676" y="508"/>
                      </a:lnTo>
                      <a:lnTo>
                        <a:pt x="658" y="512"/>
                      </a:lnTo>
                      <a:lnTo>
                        <a:pt x="646" y="506"/>
                      </a:lnTo>
                      <a:lnTo>
                        <a:pt x="642" y="514"/>
                      </a:lnTo>
                      <a:lnTo>
                        <a:pt x="628" y="526"/>
                      </a:lnTo>
                      <a:lnTo>
                        <a:pt x="608" y="552"/>
                      </a:lnTo>
                      <a:lnTo>
                        <a:pt x="582" y="564"/>
                      </a:lnTo>
                      <a:lnTo>
                        <a:pt x="560" y="572"/>
                      </a:lnTo>
                      <a:lnTo>
                        <a:pt x="546" y="572"/>
                      </a:lnTo>
                      <a:lnTo>
                        <a:pt x="524" y="576"/>
                      </a:lnTo>
                      <a:lnTo>
                        <a:pt x="518" y="582"/>
                      </a:lnTo>
                      <a:lnTo>
                        <a:pt x="518" y="588"/>
                      </a:lnTo>
                      <a:lnTo>
                        <a:pt x="510" y="592"/>
                      </a:lnTo>
                      <a:lnTo>
                        <a:pt x="512" y="606"/>
                      </a:lnTo>
                      <a:lnTo>
                        <a:pt x="504" y="612"/>
                      </a:lnTo>
                      <a:lnTo>
                        <a:pt x="508" y="620"/>
                      </a:lnTo>
                      <a:lnTo>
                        <a:pt x="502" y="636"/>
                      </a:lnTo>
                      <a:lnTo>
                        <a:pt x="486" y="648"/>
                      </a:lnTo>
                      <a:lnTo>
                        <a:pt x="474" y="650"/>
                      </a:lnTo>
                      <a:lnTo>
                        <a:pt x="480" y="658"/>
                      </a:lnTo>
                      <a:lnTo>
                        <a:pt x="482" y="664"/>
                      </a:lnTo>
                      <a:lnTo>
                        <a:pt x="476" y="686"/>
                      </a:lnTo>
                      <a:lnTo>
                        <a:pt x="462" y="716"/>
                      </a:lnTo>
                      <a:lnTo>
                        <a:pt x="444" y="714"/>
                      </a:lnTo>
                      <a:lnTo>
                        <a:pt x="428" y="702"/>
                      </a:lnTo>
                      <a:lnTo>
                        <a:pt x="426" y="690"/>
                      </a:lnTo>
                      <a:lnTo>
                        <a:pt x="416" y="694"/>
                      </a:lnTo>
                      <a:lnTo>
                        <a:pt x="406" y="694"/>
                      </a:lnTo>
                      <a:lnTo>
                        <a:pt x="390" y="700"/>
                      </a:lnTo>
                      <a:lnTo>
                        <a:pt x="374" y="672"/>
                      </a:lnTo>
                      <a:lnTo>
                        <a:pt x="356" y="654"/>
                      </a:lnTo>
                      <a:lnTo>
                        <a:pt x="362" y="644"/>
                      </a:lnTo>
                      <a:lnTo>
                        <a:pt x="348" y="634"/>
                      </a:lnTo>
                      <a:lnTo>
                        <a:pt x="348" y="618"/>
                      </a:lnTo>
                      <a:lnTo>
                        <a:pt x="360" y="604"/>
                      </a:lnTo>
                      <a:lnTo>
                        <a:pt x="354" y="594"/>
                      </a:lnTo>
                      <a:lnTo>
                        <a:pt x="340" y="600"/>
                      </a:lnTo>
                      <a:lnTo>
                        <a:pt x="324" y="588"/>
                      </a:lnTo>
                      <a:lnTo>
                        <a:pt x="312" y="572"/>
                      </a:lnTo>
                      <a:lnTo>
                        <a:pt x="304" y="560"/>
                      </a:lnTo>
                      <a:lnTo>
                        <a:pt x="312" y="546"/>
                      </a:lnTo>
                      <a:lnTo>
                        <a:pt x="316" y="540"/>
                      </a:lnTo>
                      <a:lnTo>
                        <a:pt x="304" y="540"/>
                      </a:lnTo>
                      <a:lnTo>
                        <a:pt x="302" y="528"/>
                      </a:lnTo>
                      <a:lnTo>
                        <a:pt x="312" y="516"/>
                      </a:lnTo>
                      <a:lnTo>
                        <a:pt x="318" y="516"/>
                      </a:lnTo>
                      <a:lnTo>
                        <a:pt x="336" y="520"/>
                      </a:lnTo>
                      <a:lnTo>
                        <a:pt x="342" y="522"/>
                      </a:lnTo>
                      <a:lnTo>
                        <a:pt x="346" y="522"/>
                      </a:lnTo>
                      <a:lnTo>
                        <a:pt x="348" y="520"/>
                      </a:lnTo>
                      <a:lnTo>
                        <a:pt x="344" y="500"/>
                      </a:lnTo>
                      <a:lnTo>
                        <a:pt x="344" y="478"/>
                      </a:lnTo>
                      <a:lnTo>
                        <a:pt x="356" y="466"/>
                      </a:lnTo>
                      <a:lnTo>
                        <a:pt x="352" y="456"/>
                      </a:lnTo>
                      <a:lnTo>
                        <a:pt x="330" y="456"/>
                      </a:lnTo>
                      <a:lnTo>
                        <a:pt x="310" y="444"/>
                      </a:lnTo>
                      <a:lnTo>
                        <a:pt x="296" y="436"/>
                      </a:lnTo>
                      <a:lnTo>
                        <a:pt x="318" y="434"/>
                      </a:lnTo>
                      <a:lnTo>
                        <a:pt x="342" y="442"/>
                      </a:lnTo>
                      <a:lnTo>
                        <a:pt x="344" y="430"/>
                      </a:lnTo>
                      <a:lnTo>
                        <a:pt x="330" y="414"/>
                      </a:lnTo>
                      <a:lnTo>
                        <a:pt x="320" y="410"/>
                      </a:lnTo>
                      <a:lnTo>
                        <a:pt x="304" y="400"/>
                      </a:lnTo>
                      <a:lnTo>
                        <a:pt x="296" y="412"/>
                      </a:lnTo>
                      <a:lnTo>
                        <a:pt x="274" y="414"/>
                      </a:lnTo>
                      <a:lnTo>
                        <a:pt x="274" y="398"/>
                      </a:lnTo>
                      <a:lnTo>
                        <a:pt x="288" y="378"/>
                      </a:lnTo>
                      <a:lnTo>
                        <a:pt x="264" y="332"/>
                      </a:lnTo>
                      <a:lnTo>
                        <a:pt x="238" y="306"/>
                      </a:lnTo>
                      <a:lnTo>
                        <a:pt x="228" y="294"/>
                      </a:lnTo>
                      <a:lnTo>
                        <a:pt x="226" y="284"/>
                      </a:lnTo>
                      <a:lnTo>
                        <a:pt x="196" y="274"/>
                      </a:lnTo>
                      <a:lnTo>
                        <a:pt x="148" y="262"/>
                      </a:lnTo>
                      <a:lnTo>
                        <a:pt x="138" y="266"/>
                      </a:lnTo>
                      <a:lnTo>
                        <a:pt x="118" y="274"/>
                      </a:lnTo>
                      <a:lnTo>
                        <a:pt x="106" y="264"/>
                      </a:lnTo>
                      <a:lnTo>
                        <a:pt x="100" y="272"/>
                      </a:lnTo>
                      <a:lnTo>
                        <a:pt x="94" y="276"/>
                      </a:lnTo>
                      <a:lnTo>
                        <a:pt x="76" y="272"/>
                      </a:lnTo>
                      <a:lnTo>
                        <a:pt x="52" y="262"/>
                      </a:lnTo>
                      <a:lnTo>
                        <a:pt x="68" y="256"/>
                      </a:lnTo>
                      <a:lnTo>
                        <a:pt x="76" y="252"/>
                      </a:lnTo>
                      <a:lnTo>
                        <a:pt x="62" y="250"/>
                      </a:lnTo>
                      <a:lnTo>
                        <a:pt x="42" y="250"/>
                      </a:lnTo>
                      <a:lnTo>
                        <a:pt x="24" y="240"/>
                      </a:lnTo>
                      <a:lnTo>
                        <a:pt x="30" y="234"/>
                      </a:lnTo>
                      <a:lnTo>
                        <a:pt x="60" y="234"/>
                      </a:lnTo>
                      <a:lnTo>
                        <a:pt x="100" y="230"/>
                      </a:lnTo>
                      <a:lnTo>
                        <a:pt x="102" y="222"/>
                      </a:lnTo>
                      <a:lnTo>
                        <a:pt x="84" y="222"/>
                      </a:lnTo>
                      <a:lnTo>
                        <a:pt x="62" y="224"/>
                      </a:lnTo>
                      <a:lnTo>
                        <a:pt x="40" y="220"/>
                      </a:lnTo>
                      <a:lnTo>
                        <a:pt x="8" y="206"/>
                      </a:lnTo>
                      <a:lnTo>
                        <a:pt x="0" y="196"/>
                      </a:lnTo>
                      <a:lnTo>
                        <a:pt x="8" y="188"/>
                      </a:lnTo>
                      <a:lnTo>
                        <a:pt x="32" y="184"/>
                      </a:lnTo>
                      <a:lnTo>
                        <a:pt x="58" y="180"/>
                      </a:lnTo>
                      <a:lnTo>
                        <a:pt x="76" y="170"/>
                      </a:lnTo>
                      <a:lnTo>
                        <a:pt x="106" y="170"/>
                      </a:lnTo>
                      <a:lnTo>
                        <a:pt x="122" y="156"/>
                      </a:lnTo>
                      <a:lnTo>
                        <a:pt x="124" y="134"/>
                      </a:lnTo>
                      <a:lnTo>
                        <a:pt x="112" y="140"/>
                      </a:lnTo>
                      <a:lnTo>
                        <a:pt x="82" y="128"/>
                      </a:lnTo>
                      <a:lnTo>
                        <a:pt x="102" y="114"/>
                      </a:lnTo>
                      <a:lnTo>
                        <a:pt x="128" y="102"/>
                      </a:lnTo>
                      <a:lnTo>
                        <a:pt x="160" y="92"/>
                      </a:lnTo>
                      <a:lnTo>
                        <a:pt x="184" y="100"/>
                      </a:lnTo>
                      <a:lnTo>
                        <a:pt x="190" y="80"/>
                      </a:lnTo>
                      <a:lnTo>
                        <a:pt x="182" y="70"/>
                      </a:lnTo>
                      <a:lnTo>
                        <a:pt x="212" y="66"/>
                      </a:lnTo>
                      <a:lnTo>
                        <a:pt x="222" y="76"/>
                      </a:lnTo>
                      <a:lnTo>
                        <a:pt x="238" y="80"/>
                      </a:lnTo>
                      <a:lnTo>
                        <a:pt x="230" y="68"/>
                      </a:lnTo>
                      <a:lnTo>
                        <a:pt x="226" y="62"/>
                      </a:lnTo>
                      <a:lnTo>
                        <a:pt x="224" y="60"/>
                      </a:lnTo>
                      <a:lnTo>
                        <a:pt x="224" y="58"/>
                      </a:lnTo>
                      <a:lnTo>
                        <a:pt x="296" y="50"/>
                      </a:lnTo>
                      <a:lnTo>
                        <a:pt x="304" y="70"/>
                      </a:lnTo>
                      <a:lnTo>
                        <a:pt x="316" y="66"/>
                      </a:lnTo>
                      <a:lnTo>
                        <a:pt x="312" y="48"/>
                      </a:lnTo>
                      <a:lnTo>
                        <a:pt x="344" y="66"/>
                      </a:lnTo>
                      <a:lnTo>
                        <a:pt x="366" y="66"/>
                      </a:lnTo>
                      <a:lnTo>
                        <a:pt x="350" y="56"/>
                      </a:lnTo>
                      <a:lnTo>
                        <a:pt x="358" y="44"/>
                      </a:lnTo>
                      <a:lnTo>
                        <a:pt x="374" y="44"/>
                      </a:lnTo>
                      <a:lnTo>
                        <a:pt x="404" y="56"/>
                      </a:lnTo>
                      <a:lnTo>
                        <a:pt x="442" y="74"/>
                      </a:lnTo>
                      <a:lnTo>
                        <a:pt x="450" y="68"/>
                      </a:lnTo>
                      <a:lnTo>
                        <a:pt x="400" y="40"/>
                      </a:lnTo>
                      <a:lnTo>
                        <a:pt x="422" y="34"/>
                      </a:lnTo>
                      <a:lnTo>
                        <a:pt x="424" y="24"/>
                      </a:lnTo>
                      <a:lnTo>
                        <a:pt x="450" y="16"/>
                      </a:lnTo>
                      <a:lnTo>
                        <a:pt x="478" y="14"/>
                      </a:lnTo>
                      <a:lnTo>
                        <a:pt x="510" y="18"/>
                      </a:lnTo>
                      <a:lnTo>
                        <a:pt x="534" y="16"/>
                      </a:lnTo>
                      <a:lnTo>
                        <a:pt x="562" y="4"/>
                      </a:lnTo>
                      <a:lnTo>
                        <a:pt x="618" y="0"/>
                      </a:lnTo>
                      <a:lnTo>
                        <a:pt x="680" y="0"/>
                      </a:lnTo>
                      <a:lnTo>
                        <a:pt x="716" y="4"/>
                      </a:lnTo>
                      <a:lnTo>
                        <a:pt x="746" y="12"/>
                      </a:lnTo>
                      <a:lnTo>
                        <a:pt x="756" y="18"/>
                      </a:lnTo>
                      <a:lnTo>
                        <a:pt x="760" y="24"/>
                      </a:lnTo>
                      <a:lnTo>
                        <a:pt x="814" y="38"/>
                      </a:lnTo>
                      <a:lnTo>
                        <a:pt x="800" y="48"/>
                      </a:lnTo>
                      <a:lnTo>
                        <a:pt x="738" y="56"/>
                      </a:lnTo>
                      <a:lnTo>
                        <a:pt x="676" y="58"/>
                      </a:lnTo>
                      <a:lnTo>
                        <a:pt x="668" y="70"/>
                      </a:lnTo>
                      <a:lnTo>
                        <a:pt x="694" y="64"/>
                      </a:lnTo>
                      <a:lnTo>
                        <a:pt x="754" y="66"/>
                      </a:lnTo>
                      <a:lnTo>
                        <a:pt x="740" y="76"/>
                      </a:lnTo>
                      <a:lnTo>
                        <a:pt x="726" y="80"/>
                      </a:lnTo>
                      <a:lnTo>
                        <a:pt x="734" y="82"/>
                      </a:lnTo>
                      <a:lnTo>
                        <a:pt x="760" y="76"/>
                      </a:lnTo>
                      <a:lnTo>
                        <a:pt x="774" y="68"/>
                      </a:lnTo>
                      <a:lnTo>
                        <a:pt x="782" y="58"/>
                      </a:lnTo>
                      <a:lnTo>
                        <a:pt x="800" y="58"/>
                      </a:lnTo>
                      <a:lnTo>
                        <a:pt x="806" y="66"/>
                      </a:lnTo>
                      <a:lnTo>
                        <a:pt x="806" y="82"/>
                      </a:lnTo>
                      <a:lnTo>
                        <a:pt x="774" y="104"/>
                      </a:lnTo>
                      <a:lnTo>
                        <a:pt x="770" y="114"/>
                      </a:lnTo>
                      <a:lnTo>
                        <a:pt x="792" y="102"/>
                      </a:lnTo>
                      <a:lnTo>
                        <a:pt x="820" y="86"/>
                      </a:lnTo>
                      <a:lnTo>
                        <a:pt x="836" y="74"/>
                      </a:lnTo>
                      <a:lnTo>
                        <a:pt x="868" y="84"/>
                      </a:lnTo>
                      <a:lnTo>
                        <a:pt x="884" y="68"/>
                      </a:lnTo>
                      <a:lnTo>
                        <a:pt x="914" y="66"/>
                      </a:lnTo>
                      <a:lnTo>
                        <a:pt x="946" y="70"/>
                      </a:lnTo>
                      <a:lnTo>
                        <a:pt x="962" y="80"/>
                      </a:lnTo>
                      <a:lnTo>
                        <a:pt x="948" y="90"/>
                      </a:lnTo>
                      <a:lnTo>
                        <a:pt x="922" y="98"/>
                      </a:lnTo>
                      <a:lnTo>
                        <a:pt x="916" y="106"/>
                      </a:lnTo>
                      <a:lnTo>
                        <a:pt x="906" y="110"/>
                      </a:lnTo>
                      <a:lnTo>
                        <a:pt x="872" y="110"/>
                      </a:lnTo>
                      <a:lnTo>
                        <a:pt x="852" y="116"/>
                      </a:lnTo>
                      <a:lnTo>
                        <a:pt x="870" y="120"/>
                      </a:lnTo>
                      <a:lnTo>
                        <a:pt x="896" y="122"/>
                      </a:lnTo>
                      <a:lnTo>
                        <a:pt x="888" y="130"/>
                      </a:lnTo>
                      <a:lnTo>
                        <a:pt x="850" y="128"/>
                      </a:lnTo>
                      <a:lnTo>
                        <a:pt x="832" y="132"/>
                      </a:lnTo>
                      <a:lnTo>
                        <a:pt x="840" y="140"/>
                      </a:lnTo>
                      <a:lnTo>
                        <a:pt x="866" y="138"/>
                      </a:lnTo>
                      <a:lnTo>
                        <a:pt x="876" y="138"/>
                      </a:lnTo>
                      <a:lnTo>
                        <a:pt x="868" y="146"/>
                      </a:lnTo>
                      <a:lnTo>
                        <a:pt x="844" y="152"/>
                      </a:lnTo>
                      <a:lnTo>
                        <a:pt x="842" y="170"/>
                      </a:lnTo>
                      <a:lnTo>
                        <a:pt x="822" y="180"/>
                      </a:lnTo>
                      <a:lnTo>
                        <a:pt x="812" y="208"/>
                      </a:lnTo>
                      <a:lnTo>
                        <a:pt x="822" y="210"/>
                      </a:lnTo>
                      <a:lnTo>
                        <a:pt x="848" y="212"/>
                      </a:lnTo>
                      <a:lnTo>
                        <a:pt x="836" y="220"/>
                      </a:lnTo>
                      <a:lnTo>
                        <a:pt x="836" y="224"/>
                      </a:lnTo>
                      <a:lnTo>
                        <a:pt x="838" y="226"/>
                      </a:lnTo>
                      <a:lnTo>
                        <a:pt x="840" y="228"/>
                      </a:lnTo>
                      <a:lnTo>
                        <a:pt x="854" y="234"/>
                      </a:lnTo>
                      <a:lnTo>
                        <a:pt x="868" y="238"/>
                      </a:lnTo>
                      <a:lnTo>
                        <a:pt x="864" y="250"/>
                      </a:lnTo>
                      <a:lnTo>
                        <a:pt x="860" y="258"/>
                      </a:lnTo>
                      <a:lnTo>
                        <a:pt x="858" y="260"/>
                      </a:lnTo>
                      <a:lnTo>
                        <a:pt x="846" y="252"/>
                      </a:lnTo>
                      <a:lnTo>
                        <a:pt x="836" y="244"/>
                      </a:lnTo>
                      <a:lnTo>
                        <a:pt x="814" y="248"/>
                      </a:lnTo>
                      <a:lnTo>
                        <a:pt x="814" y="262"/>
                      </a:lnTo>
                      <a:lnTo>
                        <a:pt x="834" y="268"/>
                      </a:lnTo>
                      <a:lnTo>
                        <a:pt x="850" y="280"/>
                      </a:lnTo>
                      <a:lnTo>
                        <a:pt x="848" y="296"/>
                      </a:lnTo>
                      <a:lnTo>
                        <a:pt x="828" y="298"/>
                      </a:lnTo>
                      <a:lnTo>
                        <a:pt x="840" y="312"/>
                      </a:lnTo>
                      <a:lnTo>
                        <a:pt x="846" y="320"/>
                      </a:lnTo>
                      <a:lnTo>
                        <a:pt x="850" y="324"/>
                      </a:lnTo>
                      <a:lnTo>
                        <a:pt x="850" y="328"/>
                      </a:lnTo>
                      <a:lnTo>
                        <a:pt x="838" y="334"/>
                      </a:lnTo>
                      <a:lnTo>
                        <a:pt x="826" y="336"/>
                      </a:lnTo>
                      <a:lnTo>
                        <a:pt x="830" y="350"/>
                      </a:lnTo>
                      <a:lnTo>
                        <a:pt x="812" y="356"/>
                      </a:lnTo>
                      <a:lnTo>
                        <a:pt x="790" y="356"/>
                      </a:lnTo>
                      <a:lnTo>
                        <a:pt x="768" y="354"/>
                      </a:lnTo>
                      <a:lnTo>
                        <a:pt x="756" y="360"/>
                      </a:lnTo>
                      <a:lnTo>
                        <a:pt x="768" y="372"/>
                      </a:lnTo>
                      <a:lnTo>
                        <a:pt x="800" y="372"/>
                      </a:lnTo>
                      <a:lnTo>
                        <a:pt x="804" y="382"/>
                      </a:lnTo>
                      <a:lnTo>
                        <a:pt x="800" y="400"/>
                      </a:lnTo>
                      <a:lnTo>
                        <a:pt x="782" y="386"/>
                      </a:lnTo>
                      <a:lnTo>
                        <a:pt x="774" y="386"/>
                      </a:lnTo>
                      <a:lnTo>
                        <a:pt x="776" y="392"/>
                      </a:lnTo>
                      <a:lnTo>
                        <a:pt x="804" y="410"/>
                      </a:lnTo>
                      <a:lnTo>
                        <a:pt x="810" y="446"/>
                      </a:lnTo>
                      <a:lnTo>
                        <a:pt x="790" y="444"/>
                      </a:lnTo>
                      <a:lnTo>
                        <a:pt x="770" y="430"/>
                      </a:lnTo>
                      <a:lnTo>
                        <a:pt x="756" y="416"/>
                      </a:lnTo>
                      <a:lnTo>
                        <a:pt x="750" y="414"/>
                      </a:lnTo>
                      <a:lnTo>
                        <a:pt x="750" y="432"/>
                      </a:lnTo>
                      <a:lnTo>
                        <a:pt x="756" y="446"/>
                      </a:lnTo>
                      <a:lnTo>
                        <a:pt x="778" y="452"/>
                      </a:lnTo>
                      <a:lnTo>
                        <a:pt x="804" y="454"/>
                      </a:lnTo>
                      <a:lnTo>
                        <a:pt x="790" y="46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nvGrpSpPr>
                <p:cNvPr id="263" name="Group 49"/>
                <p:cNvGrpSpPr>
                  <a:grpSpLocks/>
                </p:cNvGrpSpPr>
                <p:nvPr/>
              </p:nvGrpSpPr>
              <p:grpSpPr bwMode="auto">
                <a:xfrm>
                  <a:off x="1855702" y="2204432"/>
                  <a:ext cx="69837" cy="188660"/>
                  <a:chOff x="576" y="1551"/>
                  <a:chExt cx="38" cy="98"/>
                </a:xfrm>
                <a:grpFill/>
                <a:effectLst/>
              </p:grpSpPr>
              <p:sp>
                <p:nvSpPr>
                  <p:cNvPr id="264" name="Freeform 19"/>
                  <p:cNvSpPr>
                    <a:spLocks/>
                  </p:cNvSpPr>
                  <p:nvPr/>
                </p:nvSpPr>
                <p:spPr bwMode="auto">
                  <a:xfrm>
                    <a:off x="584" y="1565"/>
                    <a:ext cx="22" cy="38"/>
                  </a:xfrm>
                  <a:custGeom>
                    <a:avLst/>
                    <a:gdLst/>
                    <a:ahLst/>
                    <a:cxnLst>
                      <a:cxn ang="0">
                        <a:pos x="0" y="8"/>
                      </a:cxn>
                      <a:cxn ang="0">
                        <a:pos x="0" y="0"/>
                      </a:cxn>
                      <a:cxn ang="0">
                        <a:pos x="8" y="2"/>
                      </a:cxn>
                      <a:cxn ang="0">
                        <a:pos x="14" y="14"/>
                      </a:cxn>
                      <a:cxn ang="0">
                        <a:pos x="22" y="24"/>
                      </a:cxn>
                      <a:cxn ang="0">
                        <a:pos x="22" y="32"/>
                      </a:cxn>
                      <a:cxn ang="0">
                        <a:pos x="18" y="38"/>
                      </a:cxn>
                      <a:cxn ang="0">
                        <a:pos x="12" y="30"/>
                      </a:cxn>
                      <a:cxn ang="0">
                        <a:pos x="6" y="24"/>
                      </a:cxn>
                      <a:cxn ang="0">
                        <a:pos x="4" y="16"/>
                      </a:cxn>
                      <a:cxn ang="0">
                        <a:pos x="0" y="8"/>
                      </a:cxn>
                    </a:cxnLst>
                    <a:rect l="0" t="0" r="r" b="b"/>
                    <a:pathLst>
                      <a:path w="22" h="38">
                        <a:moveTo>
                          <a:pt x="0" y="8"/>
                        </a:moveTo>
                        <a:lnTo>
                          <a:pt x="0" y="0"/>
                        </a:lnTo>
                        <a:lnTo>
                          <a:pt x="8" y="2"/>
                        </a:lnTo>
                        <a:lnTo>
                          <a:pt x="14" y="14"/>
                        </a:lnTo>
                        <a:lnTo>
                          <a:pt x="22" y="24"/>
                        </a:lnTo>
                        <a:lnTo>
                          <a:pt x="22" y="32"/>
                        </a:lnTo>
                        <a:lnTo>
                          <a:pt x="18" y="38"/>
                        </a:lnTo>
                        <a:lnTo>
                          <a:pt x="12" y="30"/>
                        </a:lnTo>
                        <a:lnTo>
                          <a:pt x="6" y="24"/>
                        </a:lnTo>
                        <a:lnTo>
                          <a:pt x="4" y="16"/>
                        </a:lnTo>
                        <a:lnTo>
                          <a:pt x="0" y="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65" name="Freeform 20"/>
                  <p:cNvSpPr>
                    <a:spLocks/>
                  </p:cNvSpPr>
                  <p:nvPr/>
                </p:nvSpPr>
                <p:spPr bwMode="auto">
                  <a:xfrm>
                    <a:off x="588" y="1615"/>
                    <a:ext cx="26" cy="34"/>
                  </a:xfrm>
                  <a:custGeom>
                    <a:avLst/>
                    <a:gdLst/>
                    <a:ahLst/>
                    <a:cxnLst>
                      <a:cxn ang="0">
                        <a:pos x="0" y="0"/>
                      </a:cxn>
                      <a:cxn ang="0">
                        <a:pos x="10" y="4"/>
                      </a:cxn>
                      <a:cxn ang="0">
                        <a:pos x="18" y="4"/>
                      </a:cxn>
                      <a:cxn ang="0">
                        <a:pos x="20" y="8"/>
                      </a:cxn>
                      <a:cxn ang="0">
                        <a:pos x="18" y="16"/>
                      </a:cxn>
                      <a:cxn ang="0">
                        <a:pos x="22" y="22"/>
                      </a:cxn>
                      <a:cxn ang="0">
                        <a:pos x="26" y="34"/>
                      </a:cxn>
                      <a:cxn ang="0">
                        <a:pos x="18" y="32"/>
                      </a:cxn>
                      <a:cxn ang="0">
                        <a:pos x="8" y="20"/>
                      </a:cxn>
                      <a:cxn ang="0">
                        <a:pos x="2" y="12"/>
                      </a:cxn>
                      <a:cxn ang="0">
                        <a:pos x="0" y="0"/>
                      </a:cxn>
                    </a:cxnLst>
                    <a:rect l="0" t="0" r="r" b="b"/>
                    <a:pathLst>
                      <a:path w="26" h="34">
                        <a:moveTo>
                          <a:pt x="0" y="0"/>
                        </a:moveTo>
                        <a:lnTo>
                          <a:pt x="10" y="4"/>
                        </a:lnTo>
                        <a:lnTo>
                          <a:pt x="18" y="4"/>
                        </a:lnTo>
                        <a:lnTo>
                          <a:pt x="20" y="8"/>
                        </a:lnTo>
                        <a:lnTo>
                          <a:pt x="18" y="16"/>
                        </a:lnTo>
                        <a:lnTo>
                          <a:pt x="22" y="22"/>
                        </a:lnTo>
                        <a:lnTo>
                          <a:pt x="26" y="34"/>
                        </a:lnTo>
                        <a:lnTo>
                          <a:pt x="18" y="32"/>
                        </a:lnTo>
                        <a:lnTo>
                          <a:pt x="8" y="20"/>
                        </a:lnTo>
                        <a:lnTo>
                          <a:pt x="2" y="12"/>
                        </a:lnTo>
                        <a:lnTo>
                          <a:pt x="0"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66" name="Freeform 48"/>
                  <p:cNvSpPr>
                    <a:spLocks/>
                  </p:cNvSpPr>
                  <p:nvPr/>
                </p:nvSpPr>
                <p:spPr bwMode="auto">
                  <a:xfrm>
                    <a:off x="576" y="1551"/>
                    <a:ext cx="14" cy="14"/>
                  </a:xfrm>
                  <a:custGeom>
                    <a:avLst/>
                    <a:gdLst/>
                    <a:ahLst/>
                    <a:cxnLst>
                      <a:cxn ang="0">
                        <a:pos x="4" y="0"/>
                      </a:cxn>
                      <a:cxn ang="0">
                        <a:pos x="8" y="0"/>
                      </a:cxn>
                      <a:cxn ang="0">
                        <a:pos x="14" y="6"/>
                      </a:cxn>
                      <a:cxn ang="0">
                        <a:pos x="8" y="10"/>
                      </a:cxn>
                      <a:cxn ang="0">
                        <a:pos x="2" y="14"/>
                      </a:cxn>
                      <a:cxn ang="0">
                        <a:pos x="0" y="6"/>
                      </a:cxn>
                      <a:cxn ang="0">
                        <a:pos x="4" y="0"/>
                      </a:cxn>
                    </a:cxnLst>
                    <a:rect l="0" t="0" r="r" b="b"/>
                    <a:pathLst>
                      <a:path w="14" h="14">
                        <a:moveTo>
                          <a:pt x="4" y="0"/>
                        </a:moveTo>
                        <a:lnTo>
                          <a:pt x="8" y="0"/>
                        </a:lnTo>
                        <a:lnTo>
                          <a:pt x="14" y="6"/>
                        </a:lnTo>
                        <a:lnTo>
                          <a:pt x="8" y="10"/>
                        </a:lnTo>
                        <a:lnTo>
                          <a:pt x="2" y="14"/>
                        </a:lnTo>
                        <a:lnTo>
                          <a:pt x="0" y="6"/>
                        </a:lnTo>
                        <a:lnTo>
                          <a:pt x="4" y="0"/>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277" name="Freeform 162"/>
              <p:cNvSpPr>
                <a:spLocks/>
              </p:cNvSpPr>
              <p:nvPr/>
            </p:nvSpPr>
            <p:spPr bwMode="auto">
              <a:xfrm>
                <a:off x="5512935" y="2994006"/>
                <a:ext cx="360214" cy="273373"/>
              </a:xfrm>
              <a:custGeom>
                <a:avLst/>
                <a:gdLst/>
                <a:ahLst/>
                <a:cxnLst>
                  <a:cxn ang="0">
                    <a:pos x="10" y="28"/>
                  </a:cxn>
                  <a:cxn ang="0">
                    <a:pos x="6" y="22"/>
                  </a:cxn>
                  <a:cxn ang="0">
                    <a:pos x="0" y="12"/>
                  </a:cxn>
                  <a:cxn ang="0">
                    <a:pos x="4" y="8"/>
                  </a:cxn>
                  <a:cxn ang="0">
                    <a:pos x="16" y="4"/>
                  </a:cxn>
                  <a:cxn ang="0">
                    <a:pos x="24" y="0"/>
                  </a:cxn>
                  <a:cxn ang="0">
                    <a:pos x="46" y="2"/>
                  </a:cxn>
                  <a:cxn ang="0">
                    <a:pos x="66" y="4"/>
                  </a:cxn>
                  <a:cxn ang="0">
                    <a:pos x="78" y="8"/>
                  </a:cxn>
                  <a:cxn ang="0">
                    <a:pos x="96" y="6"/>
                  </a:cxn>
                  <a:cxn ang="0">
                    <a:pos x="114" y="8"/>
                  </a:cxn>
                  <a:cxn ang="0">
                    <a:pos x="122" y="8"/>
                  </a:cxn>
                  <a:cxn ang="0">
                    <a:pos x="136" y="14"/>
                  </a:cxn>
                  <a:cxn ang="0">
                    <a:pos x="152" y="20"/>
                  </a:cxn>
                  <a:cxn ang="0">
                    <a:pos x="164" y="18"/>
                  </a:cxn>
                  <a:cxn ang="0">
                    <a:pos x="178" y="24"/>
                  </a:cxn>
                  <a:cxn ang="0">
                    <a:pos x="194" y="24"/>
                  </a:cxn>
                  <a:cxn ang="0">
                    <a:pos x="196" y="28"/>
                  </a:cxn>
                  <a:cxn ang="0">
                    <a:pos x="194" y="38"/>
                  </a:cxn>
                  <a:cxn ang="0">
                    <a:pos x="188" y="42"/>
                  </a:cxn>
                  <a:cxn ang="0">
                    <a:pos x="178" y="48"/>
                  </a:cxn>
                  <a:cxn ang="0">
                    <a:pos x="166" y="48"/>
                  </a:cxn>
                  <a:cxn ang="0">
                    <a:pos x="160" y="58"/>
                  </a:cxn>
                  <a:cxn ang="0">
                    <a:pos x="150" y="68"/>
                  </a:cxn>
                  <a:cxn ang="0">
                    <a:pos x="144" y="76"/>
                  </a:cxn>
                  <a:cxn ang="0">
                    <a:pos x="142" y="86"/>
                  </a:cxn>
                  <a:cxn ang="0">
                    <a:pos x="146" y="96"/>
                  </a:cxn>
                  <a:cxn ang="0">
                    <a:pos x="140" y="102"/>
                  </a:cxn>
                  <a:cxn ang="0">
                    <a:pos x="132" y="114"/>
                  </a:cxn>
                  <a:cxn ang="0">
                    <a:pos x="122" y="116"/>
                  </a:cxn>
                  <a:cxn ang="0">
                    <a:pos x="116" y="126"/>
                  </a:cxn>
                  <a:cxn ang="0">
                    <a:pos x="102" y="132"/>
                  </a:cxn>
                  <a:cxn ang="0">
                    <a:pos x="86" y="132"/>
                  </a:cxn>
                  <a:cxn ang="0">
                    <a:pos x="74" y="134"/>
                  </a:cxn>
                  <a:cxn ang="0">
                    <a:pos x="62" y="140"/>
                  </a:cxn>
                  <a:cxn ang="0">
                    <a:pos x="56" y="142"/>
                  </a:cxn>
                  <a:cxn ang="0">
                    <a:pos x="46" y="136"/>
                  </a:cxn>
                  <a:cxn ang="0">
                    <a:pos x="44" y="128"/>
                  </a:cxn>
                  <a:cxn ang="0">
                    <a:pos x="38" y="124"/>
                  </a:cxn>
                  <a:cxn ang="0">
                    <a:pos x="32" y="124"/>
                  </a:cxn>
                  <a:cxn ang="0">
                    <a:pos x="28" y="114"/>
                  </a:cxn>
                  <a:cxn ang="0">
                    <a:pos x="34" y="110"/>
                  </a:cxn>
                  <a:cxn ang="0">
                    <a:pos x="30" y="98"/>
                  </a:cxn>
                  <a:cxn ang="0">
                    <a:pos x="36" y="94"/>
                  </a:cxn>
                  <a:cxn ang="0">
                    <a:pos x="30" y="86"/>
                  </a:cxn>
                  <a:cxn ang="0">
                    <a:pos x="30" y="82"/>
                  </a:cxn>
                  <a:cxn ang="0">
                    <a:pos x="36" y="78"/>
                  </a:cxn>
                  <a:cxn ang="0">
                    <a:pos x="38" y="74"/>
                  </a:cxn>
                  <a:cxn ang="0">
                    <a:pos x="38" y="50"/>
                  </a:cxn>
                  <a:cxn ang="0">
                    <a:pos x="48" y="48"/>
                  </a:cxn>
                  <a:cxn ang="0">
                    <a:pos x="50" y="42"/>
                  </a:cxn>
                  <a:cxn ang="0">
                    <a:pos x="44" y="34"/>
                  </a:cxn>
                  <a:cxn ang="0">
                    <a:pos x="22" y="36"/>
                  </a:cxn>
                  <a:cxn ang="0">
                    <a:pos x="16" y="30"/>
                  </a:cxn>
                  <a:cxn ang="0">
                    <a:pos x="10" y="28"/>
                  </a:cxn>
                </a:cxnLst>
                <a:rect l="0" t="0" r="r" b="b"/>
                <a:pathLst>
                  <a:path w="196" h="142">
                    <a:moveTo>
                      <a:pt x="10" y="28"/>
                    </a:moveTo>
                    <a:lnTo>
                      <a:pt x="6" y="22"/>
                    </a:lnTo>
                    <a:lnTo>
                      <a:pt x="0" y="12"/>
                    </a:lnTo>
                    <a:lnTo>
                      <a:pt x="4" y="8"/>
                    </a:lnTo>
                    <a:lnTo>
                      <a:pt x="16" y="4"/>
                    </a:lnTo>
                    <a:lnTo>
                      <a:pt x="24" y="0"/>
                    </a:lnTo>
                    <a:lnTo>
                      <a:pt x="46" y="2"/>
                    </a:lnTo>
                    <a:lnTo>
                      <a:pt x="66" y="4"/>
                    </a:lnTo>
                    <a:lnTo>
                      <a:pt x="78" y="8"/>
                    </a:lnTo>
                    <a:lnTo>
                      <a:pt x="96" y="6"/>
                    </a:lnTo>
                    <a:lnTo>
                      <a:pt x="114" y="8"/>
                    </a:lnTo>
                    <a:lnTo>
                      <a:pt x="122" y="8"/>
                    </a:lnTo>
                    <a:lnTo>
                      <a:pt x="136" y="14"/>
                    </a:lnTo>
                    <a:lnTo>
                      <a:pt x="152" y="20"/>
                    </a:lnTo>
                    <a:lnTo>
                      <a:pt x="164" y="18"/>
                    </a:lnTo>
                    <a:lnTo>
                      <a:pt x="178" y="24"/>
                    </a:lnTo>
                    <a:lnTo>
                      <a:pt x="194" y="24"/>
                    </a:lnTo>
                    <a:lnTo>
                      <a:pt x="196" y="28"/>
                    </a:lnTo>
                    <a:lnTo>
                      <a:pt x="194" y="38"/>
                    </a:lnTo>
                    <a:lnTo>
                      <a:pt x="188" y="42"/>
                    </a:lnTo>
                    <a:lnTo>
                      <a:pt x="178" y="48"/>
                    </a:lnTo>
                    <a:lnTo>
                      <a:pt x="166" y="48"/>
                    </a:lnTo>
                    <a:lnTo>
                      <a:pt x="160" y="58"/>
                    </a:lnTo>
                    <a:lnTo>
                      <a:pt x="150" y="68"/>
                    </a:lnTo>
                    <a:lnTo>
                      <a:pt x="144" y="76"/>
                    </a:lnTo>
                    <a:lnTo>
                      <a:pt x="142" y="86"/>
                    </a:lnTo>
                    <a:lnTo>
                      <a:pt x="146" y="96"/>
                    </a:lnTo>
                    <a:lnTo>
                      <a:pt x="140" y="102"/>
                    </a:lnTo>
                    <a:lnTo>
                      <a:pt x="132" y="114"/>
                    </a:lnTo>
                    <a:lnTo>
                      <a:pt x="122" y="116"/>
                    </a:lnTo>
                    <a:lnTo>
                      <a:pt x="116" y="126"/>
                    </a:lnTo>
                    <a:lnTo>
                      <a:pt x="102" y="132"/>
                    </a:lnTo>
                    <a:lnTo>
                      <a:pt x="86" y="132"/>
                    </a:lnTo>
                    <a:lnTo>
                      <a:pt x="74" y="134"/>
                    </a:lnTo>
                    <a:lnTo>
                      <a:pt x="62" y="140"/>
                    </a:lnTo>
                    <a:lnTo>
                      <a:pt x="56" y="142"/>
                    </a:lnTo>
                    <a:lnTo>
                      <a:pt x="46" y="136"/>
                    </a:lnTo>
                    <a:lnTo>
                      <a:pt x="44" y="128"/>
                    </a:lnTo>
                    <a:lnTo>
                      <a:pt x="38" y="124"/>
                    </a:lnTo>
                    <a:lnTo>
                      <a:pt x="32" y="124"/>
                    </a:lnTo>
                    <a:lnTo>
                      <a:pt x="28" y="114"/>
                    </a:lnTo>
                    <a:lnTo>
                      <a:pt x="34" y="110"/>
                    </a:lnTo>
                    <a:lnTo>
                      <a:pt x="30" y="98"/>
                    </a:lnTo>
                    <a:lnTo>
                      <a:pt x="36" y="94"/>
                    </a:lnTo>
                    <a:lnTo>
                      <a:pt x="30" y="86"/>
                    </a:lnTo>
                    <a:lnTo>
                      <a:pt x="30" y="82"/>
                    </a:lnTo>
                    <a:lnTo>
                      <a:pt x="36" y="78"/>
                    </a:lnTo>
                    <a:lnTo>
                      <a:pt x="38" y="74"/>
                    </a:lnTo>
                    <a:lnTo>
                      <a:pt x="38" y="50"/>
                    </a:lnTo>
                    <a:lnTo>
                      <a:pt x="48" y="48"/>
                    </a:lnTo>
                    <a:lnTo>
                      <a:pt x="50" y="42"/>
                    </a:lnTo>
                    <a:lnTo>
                      <a:pt x="44" y="34"/>
                    </a:lnTo>
                    <a:lnTo>
                      <a:pt x="22" y="36"/>
                    </a:lnTo>
                    <a:lnTo>
                      <a:pt x="16" y="30"/>
                    </a:lnTo>
                    <a:lnTo>
                      <a:pt x="10" y="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78" name="Freeform 212"/>
              <p:cNvSpPr>
                <a:spLocks/>
              </p:cNvSpPr>
              <p:nvPr/>
            </p:nvSpPr>
            <p:spPr bwMode="auto">
              <a:xfrm>
                <a:off x="9896127" y="2319486"/>
                <a:ext cx="77187" cy="334970"/>
              </a:xfrm>
              <a:custGeom>
                <a:avLst/>
                <a:gdLst/>
                <a:ahLst/>
                <a:cxnLst>
                  <a:cxn ang="0">
                    <a:pos x="0" y="166"/>
                  </a:cxn>
                  <a:cxn ang="0">
                    <a:pos x="6" y="174"/>
                  </a:cxn>
                  <a:cxn ang="0">
                    <a:pos x="10" y="160"/>
                  </a:cxn>
                  <a:cxn ang="0">
                    <a:pos x="18" y="162"/>
                  </a:cxn>
                  <a:cxn ang="0">
                    <a:pos x="24" y="170"/>
                  </a:cxn>
                  <a:cxn ang="0">
                    <a:pos x="26" y="162"/>
                  </a:cxn>
                  <a:cxn ang="0">
                    <a:pos x="22" y="154"/>
                  </a:cxn>
                  <a:cxn ang="0">
                    <a:pos x="14" y="144"/>
                  </a:cxn>
                  <a:cxn ang="0">
                    <a:pos x="10" y="134"/>
                  </a:cxn>
                  <a:cxn ang="0">
                    <a:pos x="14" y="126"/>
                  </a:cxn>
                  <a:cxn ang="0">
                    <a:pos x="18" y="114"/>
                  </a:cxn>
                  <a:cxn ang="0">
                    <a:pos x="22" y="108"/>
                  </a:cxn>
                  <a:cxn ang="0">
                    <a:pos x="30" y="106"/>
                  </a:cxn>
                  <a:cxn ang="0">
                    <a:pos x="42" y="116"/>
                  </a:cxn>
                  <a:cxn ang="0">
                    <a:pos x="42" y="104"/>
                  </a:cxn>
                  <a:cxn ang="0">
                    <a:pos x="32" y="88"/>
                  </a:cxn>
                  <a:cxn ang="0">
                    <a:pos x="28" y="62"/>
                  </a:cxn>
                  <a:cxn ang="0">
                    <a:pos x="24" y="42"/>
                  </a:cxn>
                  <a:cxn ang="0">
                    <a:pos x="22" y="26"/>
                  </a:cxn>
                  <a:cxn ang="0">
                    <a:pos x="20" y="12"/>
                  </a:cxn>
                  <a:cxn ang="0">
                    <a:pos x="16" y="0"/>
                  </a:cxn>
                  <a:cxn ang="0">
                    <a:pos x="12" y="6"/>
                  </a:cxn>
                  <a:cxn ang="0">
                    <a:pos x="12" y="16"/>
                  </a:cxn>
                  <a:cxn ang="0">
                    <a:pos x="2" y="20"/>
                  </a:cxn>
                  <a:cxn ang="0">
                    <a:pos x="2" y="36"/>
                  </a:cxn>
                  <a:cxn ang="0">
                    <a:pos x="2" y="50"/>
                  </a:cxn>
                  <a:cxn ang="0">
                    <a:pos x="2" y="62"/>
                  </a:cxn>
                  <a:cxn ang="0">
                    <a:pos x="8" y="70"/>
                  </a:cxn>
                  <a:cxn ang="0">
                    <a:pos x="6" y="82"/>
                  </a:cxn>
                  <a:cxn ang="0">
                    <a:pos x="6" y="102"/>
                  </a:cxn>
                  <a:cxn ang="0">
                    <a:pos x="6" y="126"/>
                  </a:cxn>
                  <a:cxn ang="0">
                    <a:pos x="6" y="146"/>
                  </a:cxn>
                  <a:cxn ang="0">
                    <a:pos x="6" y="158"/>
                  </a:cxn>
                  <a:cxn ang="0">
                    <a:pos x="0" y="166"/>
                  </a:cxn>
                </a:cxnLst>
                <a:rect l="0" t="0" r="r" b="b"/>
                <a:pathLst>
                  <a:path w="42" h="174">
                    <a:moveTo>
                      <a:pt x="0" y="166"/>
                    </a:moveTo>
                    <a:lnTo>
                      <a:pt x="6" y="174"/>
                    </a:lnTo>
                    <a:lnTo>
                      <a:pt x="10" y="160"/>
                    </a:lnTo>
                    <a:lnTo>
                      <a:pt x="18" y="162"/>
                    </a:lnTo>
                    <a:lnTo>
                      <a:pt x="24" y="170"/>
                    </a:lnTo>
                    <a:lnTo>
                      <a:pt x="26" y="162"/>
                    </a:lnTo>
                    <a:lnTo>
                      <a:pt x="22" y="154"/>
                    </a:lnTo>
                    <a:lnTo>
                      <a:pt x="14" y="144"/>
                    </a:lnTo>
                    <a:lnTo>
                      <a:pt x="10" y="134"/>
                    </a:lnTo>
                    <a:lnTo>
                      <a:pt x="14" y="126"/>
                    </a:lnTo>
                    <a:lnTo>
                      <a:pt x="18" y="114"/>
                    </a:lnTo>
                    <a:lnTo>
                      <a:pt x="22" y="108"/>
                    </a:lnTo>
                    <a:lnTo>
                      <a:pt x="30" y="106"/>
                    </a:lnTo>
                    <a:lnTo>
                      <a:pt x="42" y="116"/>
                    </a:lnTo>
                    <a:lnTo>
                      <a:pt x="42" y="104"/>
                    </a:lnTo>
                    <a:lnTo>
                      <a:pt x="32" y="88"/>
                    </a:lnTo>
                    <a:lnTo>
                      <a:pt x="28" y="62"/>
                    </a:lnTo>
                    <a:lnTo>
                      <a:pt x="24" y="42"/>
                    </a:lnTo>
                    <a:lnTo>
                      <a:pt x="22" y="26"/>
                    </a:lnTo>
                    <a:lnTo>
                      <a:pt x="20" y="12"/>
                    </a:lnTo>
                    <a:lnTo>
                      <a:pt x="16" y="0"/>
                    </a:lnTo>
                    <a:lnTo>
                      <a:pt x="12" y="6"/>
                    </a:lnTo>
                    <a:lnTo>
                      <a:pt x="12" y="16"/>
                    </a:lnTo>
                    <a:lnTo>
                      <a:pt x="2" y="20"/>
                    </a:lnTo>
                    <a:lnTo>
                      <a:pt x="2" y="36"/>
                    </a:lnTo>
                    <a:lnTo>
                      <a:pt x="2" y="50"/>
                    </a:lnTo>
                    <a:lnTo>
                      <a:pt x="2" y="62"/>
                    </a:lnTo>
                    <a:lnTo>
                      <a:pt x="8" y="70"/>
                    </a:lnTo>
                    <a:lnTo>
                      <a:pt x="6" y="82"/>
                    </a:lnTo>
                    <a:lnTo>
                      <a:pt x="6" y="102"/>
                    </a:lnTo>
                    <a:lnTo>
                      <a:pt x="6" y="126"/>
                    </a:lnTo>
                    <a:lnTo>
                      <a:pt x="6" y="146"/>
                    </a:lnTo>
                    <a:lnTo>
                      <a:pt x="6" y="158"/>
                    </a:lnTo>
                    <a:lnTo>
                      <a:pt x="0" y="166"/>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80" name="Freeform 287"/>
              <p:cNvSpPr>
                <a:spLocks/>
              </p:cNvSpPr>
              <p:nvPr/>
            </p:nvSpPr>
            <p:spPr bwMode="auto">
              <a:xfrm>
                <a:off x="7907631" y="2352281"/>
                <a:ext cx="1786353" cy="1178178"/>
              </a:xfrm>
              <a:custGeom>
                <a:avLst/>
                <a:gdLst/>
                <a:ahLst/>
                <a:cxnLst>
                  <a:cxn ang="0">
                    <a:pos x="108" y="176"/>
                  </a:cxn>
                  <a:cxn ang="0">
                    <a:pos x="170" y="134"/>
                  </a:cxn>
                  <a:cxn ang="0">
                    <a:pos x="210" y="104"/>
                  </a:cxn>
                  <a:cxn ang="0">
                    <a:pos x="258" y="116"/>
                  </a:cxn>
                  <a:cxn ang="0">
                    <a:pos x="278" y="170"/>
                  </a:cxn>
                  <a:cxn ang="0">
                    <a:pos x="358" y="212"/>
                  </a:cxn>
                  <a:cxn ang="0">
                    <a:pos x="506" y="240"/>
                  </a:cxn>
                  <a:cxn ang="0">
                    <a:pos x="608" y="200"/>
                  </a:cxn>
                  <a:cxn ang="0">
                    <a:pos x="654" y="164"/>
                  </a:cxn>
                  <a:cxn ang="0">
                    <a:pos x="736" y="144"/>
                  </a:cxn>
                  <a:cxn ang="0">
                    <a:pos x="668" y="116"/>
                  </a:cxn>
                  <a:cxn ang="0">
                    <a:pos x="714" y="76"/>
                  </a:cxn>
                  <a:cxn ang="0">
                    <a:pos x="750" y="20"/>
                  </a:cxn>
                  <a:cxn ang="0">
                    <a:pos x="798" y="0"/>
                  </a:cxn>
                  <a:cxn ang="0">
                    <a:pos x="856" y="68"/>
                  </a:cxn>
                  <a:cxn ang="0">
                    <a:pos x="908" y="100"/>
                  </a:cxn>
                  <a:cxn ang="0">
                    <a:pos x="970" y="110"/>
                  </a:cxn>
                  <a:cxn ang="0">
                    <a:pos x="934" y="174"/>
                  </a:cxn>
                  <a:cxn ang="0">
                    <a:pos x="896" y="216"/>
                  </a:cxn>
                  <a:cxn ang="0">
                    <a:pos x="848" y="238"/>
                  </a:cxn>
                  <a:cxn ang="0">
                    <a:pos x="798" y="274"/>
                  </a:cxn>
                  <a:cxn ang="0">
                    <a:pos x="772" y="266"/>
                  </a:cxn>
                  <a:cxn ang="0">
                    <a:pos x="724" y="286"/>
                  </a:cxn>
                  <a:cxn ang="0">
                    <a:pos x="720" y="316"/>
                  </a:cxn>
                  <a:cxn ang="0">
                    <a:pos x="758" y="316"/>
                  </a:cxn>
                  <a:cxn ang="0">
                    <a:pos x="752" y="334"/>
                  </a:cxn>
                  <a:cxn ang="0">
                    <a:pos x="736" y="372"/>
                  </a:cxn>
                  <a:cxn ang="0">
                    <a:pos x="766" y="422"/>
                  </a:cxn>
                  <a:cxn ang="0">
                    <a:pos x="760" y="438"/>
                  </a:cxn>
                  <a:cxn ang="0">
                    <a:pos x="766" y="450"/>
                  </a:cxn>
                  <a:cxn ang="0">
                    <a:pos x="714" y="542"/>
                  </a:cxn>
                  <a:cxn ang="0">
                    <a:pos x="638" y="568"/>
                  </a:cxn>
                  <a:cxn ang="0">
                    <a:pos x="586" y="596"/>
                  </a:cxn>
                  <a:cxn ang="0">
                    <a:pos x="576" y="594"/>
                  </a:cxn>
                  <a:cxn ang="0">
                    <a:pos x="528" y="590"/>
                  </a:cxn>
                  <a:cxn ang="0">
                    <a:pos x="492" y="576"/>
                  </a:cxn>
                  <a:cxn ang="0">
                    <a:pos x="450" y="590"/>
                  </a:cxn>
                  <a:cxn ang="0">
                    <a:pos x="420" y="594"/>
                  </a:cxn>
                  <a:cxn ang="0">
                    <a:pos x="402" y="552"/>
                  </a:cxn>
                  <a:cxn ang="0">
                    <a:pos x="392" y="490"/>
                  </a:cxn>
                  <a:cxn ang="0">
                    <a:pos x="352" y="464"/>
                  </a:cxn>
                  <a:cxn ang="0">
                    <a:pos x="292" y="488"/>
                  </a:cxn>
                  <a:cxn ang="0">
                    <a:pos x="230" y="488"/>
                  </a:cxn>
                  <a:cxn ang="0">
                    <a:pos x="146" y="456"/>
                  </a:cxn>
                  <a:cxn ang="0">
                    <a:pos x="80" y="418"/>
                  </a:cxn>
                  <a:cxn ang="0">
                    <a:pos x="84" y="380"/>
                  </a:cxn>
                  <a:cxn ang="0">
                    <a:pos x="70" y="352"/>
                  </a:cxn>
                  <a:cxn ang="0">
                    <a:pos x="20" y="318"/>
                  </a:cxn>
                  <a:cxn ang="0">
                    <a:pos x="2" y="284"/>
                  </a:cxn>
                  <a:cxn ang="0">
                    <a:pos x="32" y="266"/>
                  </a:cxn>
                  <a:cxn ang="0">
                    <a:pos x="102" y="232"/>
                  </a:cxn>
                </a:cxnLst>
                <a:rect l="0" t="0" r="r" b="b"/>
                <a:pathLst>
                  <a:path w="972" h="612">
                    <a:moveTo>
                      <a:pt x="108" y="228"/>
                    </a:moveTo>
                    <a:lnTo>
                      <a:pt x="108" y="218"/>
                    </a:lnTo>
                    <a:lnTo>
                      <a:pt x="116" y="210"/>
                    </a:lnTo>
                    <a:lnTo>
                      <a:pt x="110" y="194"/>
                    </a:lnTo>
                    <a:lnTo>
                      <a:pt x="108" y="176"/>
                    </a:lnTo>
                    <a:lnTo>
                      <a:pt x="120" y="170"/>
                    </a:lnTo>
                    <a:lnTo>
                      <a:pt x="138" y="170"/>
                    </a:lnTo>
                    <a:lnTo>
                      <a:pt x="142" y="156"/>
                    </a:lnTo>
                    <a:lnTo>
                      <a:pt x="152" y="132"/>
                    </a:lnTo>
                    <a:lnTo>
                      <a:pt x="170" y="134"/>
                    </a:lnTo>
                    <a:lnTo>
                      <a:pt x="184" y="134"/>
                    </a:lnTo>
                    <a:lnTo>
                      <a:pt x="194" y="132"/>
                    </a:lnTo>
                    <a:lnTo>
                      <a:pt x="194" y="118"/>
                    </a:lnTo>
                    <a:lnTo>
                      <a:pt x="198" y="104"/>
                    </a:lnTo>
                    <a:lnTo>
                      <a:pt x="210" y="104"/>
                    </a:lnTo>
                    <a:lnTo>
                      <a:pt x="212" y="94"/>
                    </a:lnTo>
                    <a:lnTo>
                      <a:pt x="228" y="94"/>
                    </a:lnTo>
                    <a:lnTo>
                      <a:pt x="232" y="104"/>
                    </a:lnTo>
                    <a:lnTo>
                      <a:pt x="242" y="114"/>
                    </a:lnTo>
                    <a:lnTo>
                      <a:pt x="258" y="116"/>
                    </a:lnTo>
                    <a:lnTo>
                      <a:pt x="272" y="130"/>
                    </a:lnTo>
                    <a:lnTo>
                      <a:pt x="280" y="142"/>
                    </a:lnTo>
                    <a:lnTo>
                      <a:pt x="280" y="150"/>
                    </a:lnTo>
                    <a:lnTo>
                      <a:pt x="274" y="158"/>
                    </a:lnTo>
                    <a:lnTo>
                      <a:pt x="278" y="170"/>
                    </a:lnTo>
                    <a:lnTo>
                      <a:pt x="286" y="174"/>
                    </a:lnTo>
                    <a:lnTo>
                      <a:pt x="320" y="176"/>
                    </a:lnTo>
                    <a:lnTo>
                      <a:pt x="330" y="186"/>
                    </a:lnTo>
                    <a:lnTo>
                      <a:pt x="352" y="198"/>
                    </a:lnTo>
                    <a:lnTo>
                      <a:pt x="358" y="212"/>
                    </a:lnTo>
                    <a:lnTo>
                      <a:pt x="364" y="220"/>
                    </a:lnTo>
                    <a:lnTo>
                      <a:pt x="418" y="222"/>
                    </a:lnTo>
                    <a:lnTo>
                      <a:pt x="446" y="224"/>
                    </a:lnTo>
                    <a:lnTo>
                      <a:pt x="470" y="236"/>
                    </a:lnTo>
                    <a:lnTo>
                      <a:pt x="506" y="240"/>
                    </a:lnTo>
                    <a:lnTo>
                      <a:pt x="528" y="226"/>
                    </a:lnTo>
                    <a:lnTo>
                      <a:pt x="572" y="226"/>
                    </a:lnTo>
                    <a:lnTo>
                      <a:pt x="590" y="216"/>
                    </a:lnTo>
                    <a:lnTo>
                      <a:pt x="590" y="210"/>
                    </a:lnTo>
                    <a:lnTo>
                      <a:pt x="608" y="200"/>
                    </a:lnTo>
                    <a:lnTo>
                      <a:pt x="602" y="188"/>
                    </a:lnTo>
                    <a:lnTo>
                      <a:pt x="608" y="176"/>
                    </a:lnTo>
                    <a:lnTo>
                      <a:pt x="622" y="176"/>
                    </a:lnTo>
                    <a:lnTo>
                      <a:pt x="640" y="178"/>
                    </a:lnTo>
                    <a:lnTo>
                      <a:pt x="654" y="164"/>
                    </a:lnTo>
                    <a:lnTo>
                      <a:pt x="670" y="164"/>
                    </a:lnTo>
                    <a:lnTo>
                      <a:pt x="688" y="150"/>
                    </a:lnTo>
                    <a:lnTo>
                      <a:pt x="708" y="142"/>
                    </a:lnTo>
                    <a:lnTo>
                      <a:pt x="720" y="142"/>
                    </a:lnTo>
                    <a:lnTo>
                      <a:pt x="736" y="144"/>
                    </a:lnTo>
                    <a:lnTo>
                      <a:pt x="734" y="134"/>
                    </a:lnTo>
                    <a:lnTo>
                      <a:pt x="714" y="114"/>
                    </a:lnTo>
                    <a:lnTo>
                      <a:pt x="704" y="112"/>
                    </a:lnTo>
                    <a:lnTo>
                      <a:pt x="696" y="118"/>
                    </a:lnTo>
                    <a:lnTo>
                      <a:pt x="668" y="116"/>
                    </a:lnTo>
                    <a:lnTo>
                      <a:pt x="672" y="102"/>
                    </a:lnTo>
                    <a:lnTo>
                      <a:pt x="680" y="84"/>
                    </a:lnTo>
                    <a:lnTo>
                      <a:pt x="686" y="76"/>
                    </a:lnTo>
                    <a:lnTo>
                      <a:pt x="704" y="86"/>
                    </a:lnTo>
                    <a:lnTo>
                      <a:pt x="714" y="76"/>
                    </a:lnTo>
                    <a:lnTo>
                      <a:pt x="726" y="74"/>
                    </a:lnTo>
                    <a:lnTo>
                      <a:pt x="730" y="58"/>
                    </a:lnTo>
                    <a:lnTo>
                      <a:pt x="740" y="40"/>
                    </a:lnTo>
                    <a:lnTo>
                      <a:pt x="750" y="34"/>
                    </a:lnTo>
                    <a:lnTo>
                      <a:pt x="750" y="20"/>
                    </a:lnTo>
                    <a:lnTo>
                      <a:pt x="738" y="18"/>
                    </a:lnTo>
                    <a:lnTo>
                      <a:pt x="740" y="10"/>
                    </a:lnTo>
                    <a:lnTo>
                      <a:pt x="754" y="4"/>
                    </a:lnTo>
                    <a:lnTo>
                      <a:pt x="780" y="2"/>
                    </a:lnTo>
                    <a:lnTo>
                      <a:pt x="798" y="0"/>
                    </a:lnTo>
                    <a:lnTo>
                      <a:pt x="814" y="6"/>
                    </a:lnTo>
                    <a:lnTo>
                      <a:pt x="828" y="12"/>
                    </a:lnTo>
                    <a:lnTo>
                      <a:pt x="840" y="32"/>
                    </a:lnTo>
                    <a:lnTo>
                      <a:pt x="848" y="52"/>
                    </a:lnTo>
                    <a:lnTo>
                      <a:pt x="856" y="68"/>
                    </a:lnTo>
                    <a:lnTo>
                      <a:pt x="862" y="84"/>
                    </a:lnTo>
                    <a:lnTo>
                      <a:pt x="878" y="84"/>
                    </a:lnTo>
                    <a:lnTo>
                      <a:pt x="888" y="90"/>
                    </a:lnTo>
                    <a:lnTo>
                      <a:pt x="902" y="98"/>
                    </a:lnTo>
                    <a:lnTo>
                      <a:pt x="908" y="100"/>
                    </a:lnTo>
                    <a:lnTo>
                      <a:pt x="912" y="120"/>
                    </a:lnTo>
                    <a:lnTo>
                      <a:pt x="934" y="122"/>
                    </a:lnTo>
                    <a:lnTo>
                      <a:pt x="940" y="114"/>
                    </a:lnTo>
                    <a:lnTo>
                      <a:pt x="954" y="112"/>
                    </a:lnTo>
                    <a:lnTo>
                      <a:pt x="970" y="110"/>
                    </a:lnTo>
                    <a:lnTo>
                      <a:pt x="972" y="124"/>
                    </a:lnTo>
                    <a:lnTo>
                      <a:pt x="964" y="128"/>
                    </a:lnTo>
                    <a:lnTo>
                      <a:pt x="958" y="150"/>
                    </a:lnTo>
                    <a:lnTo>
                      <a:pt x="946" y="172"/>
                    </a:lnTo>
                    <a:lnTo>
                      <a:pt x="934" y="174"/>
                    </a:lnTo>
                    <a:lnTo>
                      <a:pt x="928" y="168"/>
                    </a:lnTo>
                    <a:lnTo>
                      <a:pt x="914" y="178"/>
                    </a:lnTo>
                    <a:lnTo>
                      <a:pt x="914" y="214"/>
                    </a:lnTo>
                    <a:lnTo>
                      <a:pt x="906" y="224"/>
                    </a:lnTo>
                    <a:lnTo>
                      <a:pt x="896" y="216"/>
                    </a:lnTo>
                    <a:lnTo>
                      <a:pt x="880" y="232"/>
                    </a:lnTo>
                    <a:lnTo>
                      <a:pt x="870" y="232"/>
                    </a:lnTo>
                    <a:lnTo>
                      <a:pt x="868" y="240"/>
                    </a:lnTo>
                    <a:lnTo>
                      <a:pt x="858" y="242"/>
                    </a:lnTo>
                    <a:lnTo>
                      <a:pt x="848" y="238"/>
                    </a:lnTo>
                    <a:lnTo>
                      <a:pt x="844" y="240"/>
                    </a:lnTo>
                    <a:lnTo>
                      <a:pt x="830" y="254"/>
                    </a:lnTo>
                    <a:lnTo>
                      <a:pt x="818" y="262"/>
                    </a:lnTo>
                    <a:lnTo>
                      <a:pt x="808" y="272"/>
                    </a:lnTo>
                    <a:lnTo>
                      <a:pt x="798" y="274"/>
                    </a:lnTo>
                    <a:lnTo>
                      <a:pt x="788" y="276"/>
                    </a:lnTo>
                    <a:lnTo>
                      <a:pt x="760" y="294"/>
                    </a:lnTo>
                    <a:lnTo>
                      <a:pt x="758" y="282"/>
                    </a:lnTo>
                    <a:lnTo>
                      <a:pt x="762" y="272"/>
                    </a:lnTo>
                    <a:lnTo>
                      <a:pt x="772" y="266"/>
                    </a:lnTo>
                    <a:lnTo>
                      <a:pt x="770" y="256"/>
                    </a:lnTo>
                    <a:lnTo>
                      <a:pt x="762" y="256"/>
                    </a:lnTo>
                    <a:lnTo>
                      <a:pt x="750" y="258"/>
                    </a:lnTo>
                    <a:lnTo>
                      <a:pt x="728" y="276"/>
                    </a:lnTo>
                    <a:lnTo>
                      <a:pt x="724" y="286"/>
                    </a:lnTo>
                    <a:lnTo>
                      <a:pt x="704" y="286"/>
                    </a:lnTo>
                    <a:lnTo>
                      <a:pt x="700" y="294"/>
                    </a:lnTo>
                    <a:lnTo>
                      <a:pt x="706" y="308"/>
                    </a:lnTo>
                    <a:lnTo>
                      <a:pt x="720" y="310"/>
                    </a:lnTo>
                    <a:lnTo>
                      <a:pt x="720" y="316"/>
                    </a:lnTo>
                    <a:lnTo>
                      <a:pt x="722" y="324"/>
                    </a:lnTo>
                    <a:lnTo>
                      <a:pt x="734" y="322"/>
                    </a:lnTo>
                    <a:lnTo>
                      <a:pt x="742" y="314"/>
                    </a:lnTo>
                    <a:lnTo>
                      <a:pt x="750" y="312"/>
                    </a:lnTo>
                    <a:lnTo>
                      <a:pt x="758" y="316"/>
                    </a:lnTo>
                    <a:lnTo>
                      <a:pt x="774" y="320"/>
                    </a:lnTo>
                    <a:lnTo>
                      <a:pt x="778" y="328"/>
                    </a:lnTo>
                    <a:lnTo>
                      <a:pt x="772" y="330"/>
                    </a:lnTo>
                    <a:lnTo>
                      <a:pt x="760" y="330"/>
                    </a:lnTo>
                    <a:lnTo>
                      <a:pt x="752" y="334"/>
                    </a:lnTo>
                    <a:lnTo>
                      <a:pt x="750" y="340"/>
                    </a:lnTo>
                    <a:lnTo>
                      <a:pt x="740" y="344"/>
                    </a:lnTo>
                    <a:lnTo>
                      <a:pt x="730" y="358"/>
                    </a:lnTo>
                    <a:lnTo>
                      <a:pt x="726" y="368"/>
                    </a:lnTo>
                    <a:lnTo>
                      <a:pt x="736" y="372"/>
                    </a:lnTo>
                    <a:lnTo>
                      <a:pt x="742" y="378"/>
                    </a:lnTo>
                    <a:lnTo>
                      <a:pt x="750" y="398"/>
                    </a:lnTo>
                    <a:lnTo>
                      <a:pt x="752" y="406"/>
                    </a:lnTo>
                    <a:lnTo>
                      <a:pt x="768" y="418"/>
                    </a:lnTo>
                    <a:lnTo>
                      <a:pt x="766" y="422"/>
                    </a:lnTo>
                    <a:lnTo>
                      <a:pt x="756" y="418"/>
                    </a:lnTo>
                    <a:lnTo>
                      <a:pt x="752" y="426"/>
                    </a:lnTo>
                    <a:lnTo>
                      <a:pt x="764" y="430"/>
                    </a:lnTo>
                    <a:lnTo>
                      <a:pt x="768" y="436"/>
                    </a:lnTo>
                    <a:lnTo>
                      <a:pt x="760" y="438"/>
                    </a:lnTo>
                    <a:lnTo>
                      <a:pt x="750" y="440"/>
                    </a:lnTo>
                    <a:lnTo>
                      <a:pt x="744" y="444"/>
                    </a:lnTo>
                    <a:lnTo>
                      <a:pt x="742" y="446"/>
                    </a:lnTo>
                    <a:lnTo>
                      <a:pt x="756" y="448"/>
                    </a:lnTo>
                    <a:lnTo>
                      <a:pt x="766" y="450"/>
                    </a:lnTo>
                    <a:lnTo>
                      <a:pt x="766" y="462"/>
                    </a:lnTo>
                    <a:lnTo>
                      <a:pt x="758" y="480"/>
                    </a:lnTo>
                    <a:lnTo>
                      <a:pt x="738" y="504"/>
                    </a:lnTo>
                    <a:lnTo>
                      <a:pt x="724" y="524"/>
                    </a:lnTo>
                    <a:lnTo>
                      <a:pt x="714" y="542"/>
                    </a:lnTo>
                    <a:lnTo>
                      <a:pt x="692" y="560"/>
                    </a:lnTo>
                    <a:lnTo>
                      <a:pt x="678" y="572"/>
                    </a:lnTo>
                    <a:lnTo>
                      <a:pt x="656" y="576"/>
                    </a:lnTo>
                    <a:lnTo>
                      <a:pt x="644" y="576"/>
                    </a:lnTo>
                    <a:lnTo>
                      <a:pt x="638" y="568"/>
                    </a:lnTo>
                    <a:lnTo>
                      <a:pt x="632" y="570"/>
                    </a:lnTo>
                    <a:lnTo>
                      <a:pt x="632" y="584"/>
                    </a:lnTo>
                    <a:lnTo>
                      <a:pt x="618" y="588"/>
                    </a:lnTo>
                    <a:lnTo>
                      <a:pt x="598" y="594"/>
                    </a:lnTo>
                    <a:lnTo>
                      <a:pt x="586" y="596"/>
                    </a:lnTo>
                    <a:lnTo>
                      <a:pt x="582" y="604"/>
                    </a:lnTo>
                    <a:lnTo>
                      <a:pt x="584" y="612"/>
                    </a:lnTo>
                    <a:lnTo>
                      <a:pt x="576" y="608"/>
                    </a:lnTo>
                    <a:lnTo>
                      <a:pt x="576" y="600"/>
                    </a:lnTo>
                    <a:lnTo>
                      <a:pt x="576" y="594"/>
                    </a:lnTo>
                    <a:lnTo>
                      <a:pt x="566" y="594"/>
                    </a:lnTo>
                    <a:lnTo>
                      <a:pt x="556" y="590"/>
                    </a:lnTo>
                    <a:lnTo>
                      <a:pt x="546" y="594"/>
                    </a:lnTo>
                    <a:lnTo>
                      <a:pt x="536" y="594"/>
                    </a:lnTo>
                    <a:lnTo>
                      <a:pt x="528" y="590"/>
                    </a:lnTo>
                    <a:lnTo>
                      <a:pt x="526" y="574"/>
                    </a:lnTo>
                    <a:lnTo>
                      <a:pt x="514" y="572"/>
                    </a:lnTo>
                    <a:lnTo>
                      <a:pt x="508" y="568"/>
                    </a:lnTo>
                    <a:lnTo>
                      <a:pt x="500" y="568"/>
                    </a:lnTo>
                    <a:lnTo>
                      <a:pt x="492" y="576"/>
                    </a:lnTo>
                    <a:lnTo>
                      <a:pt x="458" y="576"/>
                    </a:lnTo>
                    <a:lnTo>
                      <a:pt x="456" y="580"/>
                    </a:lnTo>
                    <a:lnTo>
                      <a:pt x="444" y="580"/>
                    </a:lnTo>
                    <a:lnTo>
                      <a:pt x="444" y="588"/>
                    </a:lnTo>
                    <a:lnTo>
                      <a:pt x="450" y="590"/>
                    </a:lnTo>
                    <a:lnTo>
                      <a:pt x="448" y="598"/>
                    </a:lnTo>
                    <a:lnTo>
                      <a:pt x="440" y="598"/>
                    </a:lnTo>
                    <a:lnTo>
                      <a:pt x="436" y="594"/>
                    </a:lnTo>
                    <a:lnTo>
                      <a:pt x="428" y="594"/>
                    </a:lnTo>
                    <a:lnTo>
                      <a:pt x="420" y="594"/>
                    </a:lnTo>
                    <a:lnTo>
                      <a:pt x="420" y="588"/>
                    </a:lnTo>
                    <a:lnTo>
                      <a:pt x="412" y="586"/>
                    </a:lnTo>
                    <a:lnTo>
                      <a:pt x="412" y="570"/>
                    </a:lnTo>
                    <a:lnTo>
                      <a:pt x="402" y="566"/>
                    </a:lnTo>
                    <a:lnTo>
                      <a:pt x="402" y="552"/>
                    </a:lnTo>
                    <a:lnTo>
                      <a:pt x="382" y="546"/>
                    </a:lnTo>
                    <a:lnTo>
                      <a:pt x="382" y="542"/>
                    </a:lnTo>
                    <a:lnTo>
                      <a:pt x="398" y="520"/>
                    </a:lnTo>
                    <a:lnTo>
                      <a:pt x="400" y="496"/>
                    </a:lnTo>
                    <a:lnTo>
                      <a:pt x="392" y="490"/>
                    </a:lnTo>
                    <a:lnTo>
                      <a:pt x="386" y="480"/>
                    </a:lnTo>
                    <a:lnTo>
                      <a:pt x="378" y="478"/>
                    </a:lnTo>
                    <a:lnTo>
                      <a:pt x="362" y="476"/>
                    </a:lnTo>
                    <a:lnTo>
                      <a:pt x="362" y="462"/>
                    </a:lnTo>
                    <a:lnTo>
                      <a:pt x="352" y="464"/>
                    </a:lnTo>
                    <a:lnTo>
                      <a:pt x="330" y="464"/>
                    </a:lnTo>
                    <a:lnTo>
                      <a:pt x="324" y="472"/>
                    </a:lnTo>
                    <a:lnTo>
                      <a:pt x="312" y="472"/>
                    </a:lnTo>
                    <a:lnTo>
                      <a:pt x="302" y="486"/>
                    </a:lnTo>
                    <a:lnTo>
                      <a:pt x="292" y="488"/>
                    </a:lnTo>
                    <a:lnTo>
                      <a:pt x="278" y="486"/>
                    </a:lnTo>
                    <a:lnTo>
                      <a:pt x="266" y="482"/>
                    </a:lnTo>
                    <a:lnTo>
                      <a:pt x="256" y="482"/>
                    </a:lnTo>
                    <a:lnTo>
                      <a:pt x="250" y="488"/>
                    </a:lnTo>
                    <a:lnTo>
                      <a:pt x="230" y="488"/>
                    </a:lnTo>
                    <a:lnTo>
                      <a:pt x="208" y="486"/>
                    </a:lnTo>
                    <a:lnTo>
                      <a:pt x="192" y="484"/>
                    </a:lnTo>
                    <a:lnTo>
                      <a:pt x="174" y="472"/>
                    </a:lnTo>
                    <a:lnTo>
                      <a:pt x="162" y="464"/>
                    </a:lnTo>
                    <a:lnTo>
                      <a:pt x="146" y="456"/>
                    </a:lnTo>
                    <a:lnTo>
                      <a:pt x="132" y="442"/>
                    </a:lnTo>
                    <a:lnTo>
                      <a:pt x="118" y="448"/>
                    </a:lnTo>
                    <a:lnTo>
                      <a:pt x="106" y="438"/>
                    </a:lnTo>
                    <a:lnTo>
                      <a:pt x="80" y="426"/>
                    </a:lnTo>
                    <a:lnTo>
                      <a:pt x="80" y="418"/>
                    </a:lnTo>
                    <a:lnTo>
                      <a:pt x="84" y="408"/>
                    </a:lnTo>
                    <a:lnTo>
                      <a:pt x="94" y="406"/>
                    </a:lnTo>
                    <a:lnTo>
                      <a:pt x="96" y="398"/>
                    </a:lnTo>
                    <a:lnTo>
                      <a:pt x="84" y="390"/>
                    </a:lnTo>
                    <a:lnTo>
                      <a:pt x="84" y="380"/>
                    </a:lnTo>
                    <a:lnTo>
                      <a:pt x="100" y="372"/>
                    </a:lnTo>
                    <a:lnTo>
                      <a:pt x="108" y="364"/>
                    </a:lnTo>
                    <a:lnTo>
                      <a:pt x="108" y="356"/>
                    </a:lnTo>
                    <a:lnTo>
                      <a:pt x="90" y="344"/>
                    </a:lnTo>
                    <a:lnTo>
                      <a:pt x="70" y="352"/>
                    </a:lnTo>
                    <a:lnTo>
                      <a:pt x="58" y="350"/>
                    </a:lnTo>
                    <a:lnTo>
                      <a:pt x="38" y="342"/>
                    </a:lnTo>
                    <a:lnTo>
                      <a:pt x="38" y="332"/>
                    </a:lnTo>
                    <a:lnTo>
                      <a:pt x="20" y="326"/>
                    </a:lnTo>
                    <a:lnTo>
                      <a:pt x="20" y="318"/>
                    </a:lnTo>
                    <a:lnTo>
                      <a:pt x="20" y="298"/>
                    </a:lnTo>
                    <a:lnTo>
                      <a:pt x="8" y="300"/>
                    </a:lnTo>
                    <a:lnTo>
                      <a:pt x="2" y="298"/>
                    </a:lnTo>
                    <a:lnTo>
                      <a:pt x="0" y="290"/>
                    </a:lnTo>
                    <a:lnTo>
                      <a:pt x="2" y="284"/>
                    </a:lnTo>
                    <a:lnTo>
                      <a:pt x="4" y="274"/>
                    </a:lnTo>
                    <a:lnTo>
                      <a:pt x="16" y="266"/>
                    </a:lnTo>
                    <a:lnTo>
                      <a:pt x="18" y="260"/>
                    </a:lnTo>
                    <a:lnTo>
                      <a:pt x="32" y="260"/>
                    </a:lnTo>
                    <a:lnTo>
                      <a:pt x="32" y="266"/>
                    </a:lnTo>
                    <a:lnTo>
                      <a:pt x="48" y="262"/>
                    </a:lnTo>
                    <a:lnTo>
                      <a:pt x="52" y="252"/>
                    </a:lnTo>
                    <a:lnTo>
                      <a:pt x="72" y="252"/>
                    </a:lnTo>
                    <a:lnTo>
                      <a:pt x="76" y="244"/>
                    </a:lnTo>
                    <a:lnTo>
                      <a:pt x="102" y="232"/>
                    </a:lnTo>
                    <a:lnTo>
                      <a:pt x="108" y="228"/>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81" name="Freeform 219"/>
              <p:cNvSpPr>
                <a:spLocks/>
              </p:cNvSpPr>
              <p:nvPr/>
            </p:nvSpPr>
            <p:spPr bwMode="auto">
              <a:xfrm>
                <a:off x="6341974" y="2813771"/>
                <a:ext cx="184794" cy="170863"/>
              </a:xfrm>
              <a:custGeom>
                <a:avLst/>
                <a:gdLst/>
                <a:ahLst/>
                <a:cxnLst>
                  <a:cxn ang="0">
                    <a:pos x="2" y="54"/>
                  </a:cxn>
                  <a:cxn ang="0">
                    <a:pos x="13" y="64"/>
                  </a:cxn>
                  <a:cxn ang="0">
                    <a:pos x="21" y="68"/>
                  </a:cxn>
                  <a:cxn ang="0">
                    <a:pos x="27" y="70"/>
                  </a:cxn>
                  <a:cxn ang="0">
                    <a:pos x="21" y="74"/>
                  </a:cxn>
                  <a:cxn ang="0">
                    <a:pos x="30" y="79"/>
                  </a:cxn>
                  <a:cxn ang="0">
                    <a:pos x="48" y="83"/>
                  </a:cxn>
                  <a:cxn ang="0">
                    <a:pos x="55" y="89"/>
                  </a:cxn>
                  <a:cxn ang="0">
                    <a:pos x="41" y="84"/>
                  </a:cxn>
                  <a:cxn ang="0">
                    <a:pos x="25" y="88"/>
                  </a:cxn>
                  <a:cxn ang="0">
                    <a:pos x="28" y="98"/>
                  </a:cxn>
                  <a:cxn ang="0">
                    <a:pos x="43" y="116"/>
                  </a:cxn>
                  <a:cxn ang="0">
                    <a:pos x="52" y="122"/>
                  </a:cxn>
                  <a:cxn ang="0">
                    <a:pos x="60" y="124"/>
                  </a:cxn>
                  <a:cxn ang="0">
                    <a:pos x="58" y="114"/>
                  </a:cxn>
                  <a:cxn ang="0">
                    <a:pos x="55" y="103"/>
                  </a:cxn>
                  <a:cxn ang="0">
                    <a:pos x="63" y="102"/>
                  </a:cxn>
                  <a:cxn ang="0">
                    <a:pos x="60" y="94"/>
                  </a:cxn>
                  <a:cxn ang="0">
                    <a:pos x="71" y="92"/>
                  </a:cxn>
                  <a:cxn ang="0">
                    <a:pos x="75" y="86"/>
                  </a:cxn>
                  <a:cxn ang="0">
                    <a:pos x="61" y="76"/>
                  </a:cxn>
                  <a:cxn ang="0">
                    <a:pos x="53" y="67"/>
                  </a:cxn>
                  <a:cxn ang="0">
                    <a:pos x="48" y="62"/>
                  </a:cxn>
                  <a:cxn ang="0">
                    <a:pos x="51" y="54"/>
                  </a:cxn>
                  <a:cxn ang="0">
                    <a:pos x="55" y="60"/>
                  </a:cxn>
                  <a:cxn ang="0">
                    <a:pos x="48" y="46"/>
                  </a:cxn>
                  <a:cxn ang="0">
                    <a:pos x="45" y="32"/>
                  </a:cxn>
                  <a:cxn ang="0">
                    <a:pos x="56" y="38"/>
                  </a:cxn>
                  <a:cxn ang="0">
                    <a:pos x="60" y="40"/>
                  </a:cxn>
                  <a:cxn ang="0">
                    <a:pos x="63" y="38"/>
                  </a:cxn>
                  <a:cxn ang="0">
                    <a:pos x="66" y="36"/>
                  </a:cxn>
                  <a:cxn ang="0">
                    <a:pos x="71" y="27"/>
                  </a:cxn>
                  <a:cxn ang="0">
                    <a:pos x="83" y="25"/>
                  </a:cxn>
                  <a:cxn ang="0">
                    <a:pos x="101" y="24"/>
                  </a:cxn>
                  <a:cxn ang="0">
                    <a:pos x="107" y="9"/>
                  </a:cxn>
                  <a:cxn ang="0">
                    <a:pos x="100" y="6"/>
                  </a:cxn>
                  <a:cxn ang="0">
                    <a:pos x="83" y="8"/>
                  </a:cxn>
                  <a:cxn ang="0">
                    <a:pos x="70" y="5"/>
                  </a:cxn>
                  <a:cxn ang="0">
                    <a:pos x="49" y="9"/>
                  </a:cxn>
                  <a:cxn ang="0">
                    <a:pos x="40" y="13"/>
                  </a:cxn>
                  <a:cxn ang="0">
                    <a:pos x="20" y="22"/>
                  </a:cxn>
                  <a:cxn ang="0">
                    <a:pos x="8" y="40"/>
                  </a:cxn>
                  <a:cxn ang="0">
                    <a:pos x="2" y="51"/>
                  </a:cxn>
                </a:cxnLst>
                <a:rect l="0" t="0" r="r" b="b"/>
                <a:pathLst>
                  <a:path w="108" h="128">
                    <a:moveTo>
                      <a:pt x="2" y="51"/>
                    </a:moveTo>
                    <a:cubicBezTo>
                      <a:pt x="2" y="52"/>
                      <a:pt x="0" y="54"/>
                      <a:pt x="2" y="54"/>
                    </a:cubicBezTo>
                    <a:cubicBezTo>
                      <a:pt x="4" y="55"/>
                      <a:pt x="8" y="54"/>
                      <a:pt x="9" y="58"/>
                    </a:cubicBezTo>
                    <a:cubicBezTo>
                      <a:pt x="10" y="62"/>
                      <a:pt x="12" y="60"/>
                      <a:pt x="13" y="64"/>
                    </a:cubicBezTo>
                    <a:cubicBezTo>
                      <a:pt x="14" y="68"/>
                      <a:pt x="18" y="68"/>
                      <a:pt x="19" y="71"/>
                    </a:cubicBezTo>
                    <a:cubicBezTo>
                      <a:pt x="20" y="74"/>
                      <a:pt x="22" y="71"/>
                      <a:pt x="21" y="68"/>
                    </a:cubicBezTo>
                    <a:cubicBezTo>
                      <a:pt x="20" y="65"/>
                      <a:pt x="23" y="70"/>
                      <a:pt x="25" y="68"/>
                    </a:cubicBezTo>
                    <a:cubicBezTo>
                      <a:pt x="27" y="65"/>
                      <a:pt x="24" y="68"/>
                      <a:pt x="27" y="70"/>
                    </a:cubicBezTo>
                    <a:cubicBezTo>
                      <a:pt x="29" y="71"/>
                      <a:pt x="30" y="73"/>
                      <a:pt x="26" y="71"/>
                    </a:cubicBezTo>
                    <a:cubicBezTo>
                      <a:pt x="23" y="70"/>
                      <a:pt x="21" y="72"/>
                      <a:pt x="21" y="74"/>
                    </a:cubicBezTo>
                    <a:cubicBezTo>
                      <a:pt x="21" y="76"/>
                      <a:pt x="25" y="77"/>
                      <a:pt x="26" y="80"/>
                    </a:cubicBezTo>
                    <a:cubicBezTo>
                      <a:pt x="26" y="83"/>
                      <a:pt x="27" y="83"/>
                      <a:pt x="30" y="79"/>
                    </a:cubicBezTo>
                    <a:cubicBezTo>
                      <a:pt x="32" y="74"/>
                      <a:pt x="33" y="84"/>
                      <a:pt x="39" y="81"/>
                    </a:cubicBezTo>
                    <a:cubicBezTo>
                      <a:pt x="41" y="80"/>
                      <a:pt x="42" y="80"/>
                      <a:pt x="48" y="83"/>
                    </a:cubicBezTo>
                    <a:cubicBezTo>
                      <a:pt x="53" y="87"/>
                      <a:pt x="50" y="85"/>
                      <a:pt x="54" y="83"/>
                    </a:cubicBezTo>
                    <a:cubicBezTo>
                      <a:pt x="58" y="82"/>
                      <a:pt x="50" y="84"/>
                      <a:pt x="55" y="89"/>
                    </a:cubicBezTo>
                    <a:cubicBezTo>
                      <a:pt x="57" y="91"/>
                      <a:pt x="53" y="88"/>
                      <a:pt x="49" y="86"/>
                    </a:cubicBezTo>
                    <a:cubicBezTo>
                      <a:pt x="45" y="83"/>
                      <a:pt x="46" y="87"/>
                      <a:pt x="41" y="84"/>
                    </a:cubicBezTo>
                    <a:cubicBezTo>
                      <a:pt x="36" y="81"/>
                      <a:pt x="35" y="86"/>
                      <a:pt x="32" y="84"/>
                    </a:cubicBezTo>
                    <a:cubicBezTo>
                      <a:pt x="29" y="82"/>
                      <a:pt x="28" y="88"/>
                      <a:pt x="25" y="88"/>
                    </a:cubicBezTo>
                    <a:cubicBezTo>
                      <a:pt x="23" y="88"/>
                      <a:pt x="22" y="91"/>
                      <a:pt x="24" y="92"/>
                    </a:cubicBezTo>
                    <a:cubicBezTo>
                      <a:pt x="27" y="93"/>
                      <a:pt x="28" y="95"/>
                      <a:pt x="28" y="98"/>
                    </a:cubicBezTo>
                    <a:cubicBezTo>
                      <a:pt x="31" y="94"/>
                      <a:pt x="40" y="105"/>
                      <a:pt x="34" y="107"/>
                    </a:cubicBezTo>
                    <a:cubicBezTo>
                      <a:pt x="28" y="109"/>
                      <a:pt x="39" y="112"/>
                      <a:pt x="43" y="116"/>
                    </a:cubicBezTo>
                    <a:cubicBezTo>
                      <a:pt x="46" y="119"/>
                      <a:pt x="48" y="121"/>
                      <a:pt x="48" y="118"/>
                    </a:cubicBezTo>
                    <a:cubicBezTo>
                      <a:pt x="49" y="114"/>
                      <a:pt x="52" y="118"/>
                      <a:pt x="52" y="122"/>
                    </a:cubicBezTo>
                    <a:cubicBezTo>
                      <a:pt x="52" y="127"/>
                      <a:pt x="56" y="125"/>
                      <a:pt x="55" y="121"/>
                    </a:cubicBezTo>
                    <a:cubicBezTo>
                      <a:pt x="55" y="118"/>
                      <a:pt x="57" y="120"/>
                      <a:pt x="60" y="124"/>
                    </a:cubicBezTo>
                    <a:cubicBezTo>
                      <a:pt x="63" y="128"/>
                      <a:pt x="61" y="121"/>
                      <a:pt x="60" y="120"/>
                    </a:cubicBezTo>
                    <a:cubicBezTo>
                      <a:pt x="58" y="118"/>
                      <a:pt x="59" y="117"/>
                      <a:pt x="58" y="114"/>
                    </a:cubicBezTo>
                    <a:cubicBezTo>
                      <a:pt x="56" y="111"/>
                      <a:pt x="59" y="109"/>
                      <a:pt x="57" y="108"/>
                    </a:cubicBezTo>
                    <a:cubicBezTo>
                      <a:pt x="55" y="106"/>
                      <a:pt x="52" y="101"/>
                      <a:pt x="55" y="103"/>
                    </a:cubicBezTo>
                    <a:cubicBezTo>
                      <a:pt x="57" y="105"/>
                      <a:pt x="57" y="103"/>
                      <a:pt x="58" y="106"/>
                    </a:cubicBezTo>
                    <a:cubicBezTo>
                      <a:pt x="58" y="108"/>
                      <a:pt x="60" y="103"/>
                      <a:pt x="63" y="102"/>
                    </a:cubicBezTo>
                    <a:cubicBezTo>
                      <a:pt x="66" y="101"/>
                      <a:pt x="63" y="100"/>
                      <a:pt x="62" y="99"/>
                    </a:cubicBezTo>
                    <a:cubicBezTo>
                      <a:pt x="60" y="98"/>
                      <a:pt x="63" y="96"/>
                      <a:pt x="60" y="94"/>
                    </a:cubicBezTo>
                    <a:cubicBezTo>
                      <a:pt x="57" y="92"/>
                      <a:pt x="63" y="92"/>
                      <a:pt x="66" y="91"/>
                    </a:cubicBezTo>
                    <a:cubicBezTo>
                      <a:pt x="69" y="91"/>
                      <a:pt x="70" y="90"/>
                      <a:pt x="71" y="92"/>
                    </a:cubicBezTo>
                    <a:cubicBezTo>
                      <a:pt x="72" y="94"/>
                      <a:pt x="76" y="99"/>
                      <a:pt x="76" y="95"/>
                    </a:cubicBezTo>
                    <a:cubicBezTo>
                      <a:pt x="76" y="90"/>
                      <a:pt x="78" y="90"/>
                      <a:pt x="75" y="86"/>
                    </a:cubicBezTo>
                    <a:cubicBezTo>
                      <a:pt x="72" y="82"/>
                      <a:pt x="71" y="80"/>
                      <a:pt x="68" y="80"/>
                    </a:cubicBezTo>
                    <a:cubicBezTo>
                      <a:pt x="65" y="80"/>
                      <a:pt x="63" y="78"/>
                      <a:pt x="61" y="76"/>
                    </a:cubicBezTo>
                    <a:cubicBezTo>
                      <a:pt x="60" y="75"/>
                      <a:pt x="57" y="73"/>
                      <a:pt x="54" y="73"/>
                    </a:cubicBezTo>
                    <a:cubicBezTo>
                      <a:pt x="50" y="74"/>
                      <a:pt x="55" y="67"/>
                      <a:pt x="53" y="67"/>
                    </a:cubicBezTo>
                    <a:cubicBezTo>
                      <a:pt x="52" y="67"/>
                      <a:pt x="53" y="63"/>
                      <a:pt x="50" y="63"/>
                    </a:cubicBezTo>
                    <a:cubicBezTo>
                      <a:pt x="48" y="63"/>
                      <a:pt x="46" y="63"/>
                      <a:pt x="48" y="62"/>
                    </a:cubicBezTo>
                    <a:cubicBezTo>
                      <a:pt x="51" y="60"/>
                      <a:pt x="51" y="61"/>
                      <a:pt x="49" y="57"/>
                    </a:cubicBezTo>
                    <a:cubicBezTo>
                      <a:pt x="46" y="54"/>
                      <a:pt x="50" y="52"/>
                      <a:pt x="51" y="54"/>
                    </a:cubicBezTo>
                    <a:cubicBezTo>
                      <a:pt x="53" y="55"/>
                      <a:pt x="55" y="57"/>
                      <a:pt x="53" y="59"/>
                    </a:cubicBezTo>
                    <a:cubicBezTo>
                      <a:pt x="52" y="60"/>
                      <a:pt x="52" y="60"/>
                      <a:pt x="55" y="60"/>
                    </a:cubicBezTo>
                    <a:cubicBezTo>
                      <a:pt x="58" y="59"/>
                      <a:pt x="55" y="56"/>
                      <a:pt x="52" y="51"/>
                    </a:cubicBezTo>
                    <a:cubicBezTo>
                      <a:pt x="50" y="46"/>
                      <a:pt x="51" y="48"/>
                      <a:pt x="48" y="46"/>
                    </a:cubicBezTo>
                    <a:cubicBezTo>
                      <a:pt x="44" y="43"/>
                      <a:pt x="46" y="41"/>
                      <a:pt x="45" y="40"/>
                    </a:cubicBezTo>
                    <a:cubicBezTo>
                      <a:pt x="44" y="38"/>
                      <a:pt x="48" y="35"/>
                      <a:pt x="45" y="32"/>
                    </a:cubicBezTo>
                    <a:cubicBezTo>
                      <a:pt x="49" y="33"/>
                      <a:pt x="50" y="34"/>
                      <a:pt x="50" y="36"/>
                    </a:cubicBezTo>
                    <a:cubicBezTo>
                      <a:pt x="51" y="39"/>
                      <a:pt x="55" y="37"/>
                      <a:pt x="56" y="38"/>
                    </a:cubicBezTo>
                    <a:cubicBezTo>
                      <a:pt x="58" y="39"/>
                      <a:pt x="55" y="39"/>
                      <a:pt x="58" y="41"/>
                    </a:cubicBezTo>
                    <a:cubicBezTo>
                      <a:pt x="60" y="43"/>
                      <a:pt x="60" y="42"/>
                      <a:pt x="60" y="40"/>
                    </a:cubicBezTo>
                    <a:cubicBezTo>
                      <a:pt x="59" y="39"/>
                      <a:pt x="61" y="39"/>
                      <a:pt x="63" y="41"/>
                    </a:cubicBezTo>
                    <a:cubicBezTo>
                      <a:pt x="65" y="44"/>
                      <a:pt x="65" y="41"/>
                      <a:pt x="63" y="38"/>
                    </a:cubicBezTo>
                    <a:cubicBezTo>
                      <a:pt x="61" y="36"/>
                      <a:pt x="63" y="36"/>
                      <a:pt x="66" y="39"/>
                    </a:cubicBezTo>
                    <a:cubicBezTo>
                      <a:pt x="69" y="42"/>
                      <a:pt x="69" y="37"/>
                      <a:pt x="66" y="36"/>
                    </a:cubicBezTo>
                    <a:cubicBezTo>
                      <a:pt x="63" y="35"/>
                      <a:pt x="64" y="33"/>
                      <a:pt x="65" y="31"/>
                    </a:cubicBezTo>
                    <a:cubicBezTo>
                      <a:pt x="66" y="28"/>
                      <a:pt x="70" y="31"/>
                      <a:pt x="71" y="27"/>
                    </a:cubicBezTo>
                    <a:cubicBezTo>
                      <a:pt x="72" y="23"/>
                      <a:pt x="76" y="28"/>
                      <a:pt x="78" y="24"/>
                    </a:cubicBezTo>
                    <a:cubicBezTo>
                      <a:pt x="79" y="22"/>
                      <a:pt x="85" y="22"/>
                      <a:pt x="83" y="25"/>
                    </a:cubicBezTo>
                    <a:cubicBezTo>
                      <a:pt x="82" y="27"/>
                      <a:pt x="86" y="24"/>
                      <a:pt x="90" y="26"/>
                    </a:cubicBezTo>
                    <a:cubicBezTo>
                      <a:pt x="94" y="27"/>
                      <a:pt x="103" y="22"/>
                      <a:pt x="101" y="24"/>
                    </a:cubicBezTo>
                    <a:cubicBezTo>
                      <a:pt x="105" y="20"/>
                      <a:pt x="102" y="17"/>
                      <a:pt x="102" y="14"/>
                    </a:cubicBezTo>
                    <a:cubicBezTo>
                      <a:pt x="102" y="11"/>
                      <a:pt x="106" y="13"/>
                      <a:pt x="107" y="9"/>
                    </a:cubicBezTo>
                    <a:cubicBezTo>
                      <a:pt x="108" y="5"/>
                      <a:pt x="106" y="5"/>
                      <a:pt x="103" y="3"/>
                    </a:cubicBezTo>
                    <a:cubicBezTo>
                      <a:pt x="99" y="0"/>
                      <a:pt x="98" y="2"/>
                      <a:pt x="100" y="6"/>
                    </a:cubicBezTo>
                    <a:cubicBezTo>
                      <a:pt x="101" y="10"/>
                      <a:pt x="89" y="5"/>
                      <a:pt x="90" y="7"/>
                    </a:cubicBezTo>
                    <a:cubicBezTo>
                      <a:pt x="91" y="9"/>
                      <a:pt x="86" y="10"/>
                      <a:pt x="83" y="8"/>
                    </a:cubicBezTo>
                    <a:cubicBezTo>
                      <a:pt x="81" y="6"/>
                      <a:pt x="79" y="8"/>
                      <a:pt x="76" y="6"/>
                    </a:cubicBezTo>
                    <a:cubicBezTo>
                      <a:pt x="73" y="4"/>
                      <a:pt x="74" y="8"/>
                      <a:pt x="70" y="5"/>
                    </a:cubicBezTo>
                    <a:cubicBezTo>
                      <a:pt x="66" y="2"/>
                      <a:pt x="64" y="4"/>
                      <a:pt x="61" y="7"/>
                    </a:cubicBezTo>
                    <a:cubicBezTo>
                      <a:pt x="59" y="10"/>
                      <a:pt x="56" y="7"/>
                      <a:pt x="49" y="9"/>
                    </a:cubicBezTo>
                    <a:cubicBezTo>
                      <a:pt x="46" y="9"/>
                      <a:pt x="47" y="8"/>
                      <a:pt x="46" y="12"/>
                    </a:cubicBezTo>
                    <a:cubicBezTo>
                      <a:pt x="45" y="16"/>
                      <a:pt x="44" y="16"/>
                      <a:pt x="40" y="13"/>
                    </a:cubicBezTo>
                    <a:cubicBezTo>
                      <a:pt x="36" y="10"/>
                      <a:pt x="37" y="13"/>
                      <a:pt x="34" y="17"/>
                    </a:cubicBezTo>
                    <a:cubicBezTo>
                      <a:pt x="31" y="21"/>
                      <a:pt x="25" y="21"/>
                      <a:pt x="20" y="22"/>
                    </a:cubicBezTo>
                    <a:cubicBezTo>
                      <a:pt x="16" y="22"/>
                      <a:pt x="16" y="20"/>
                      <a:pt x="12" y="24"/>
                    </a:cubicBezTo>
                    <a:cubicBezTo>
                      <a:pt x="13" y="31"/>
                      <a:pt x="9" y="35"/>
                      <a:pt x="8" y="40"/>
                    </a:cubicBezTo>
                    <a:cubicBezTo>
                      <a:pt x="7" y="44"/>
                      <a:pt x="5" y="47"/>
                      <a:pt x="3" y="47"/>
                    </a:cubicBezTo>
                    <a:cubicBezTo>
                      <a:pt x="1" y="48"/>
                      <a:pt x="5" y="51"/>
                      <a:pt x="2" y="51"/>
                    </a:cubicBez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sp>
            <p:nvSpPr>
              <p:cNvPr id="282" name="Freeform 184"/>
              <p:cNvSpPr>
                <a:spLocks/>
              </p:cNvSpPr>
              <p:nvPr/>
            </p:nvSpPr>
            <p:spPr bwMode="auto">
              <a:xfrm>
                <a:off x="6403181" y="2402972"/>
                <a:ext cx="524627" cy="307446"/>
              </a:xfrm>
              <a:custGeom>
                <a:avLst/>
                <a:gdLst/>
                <a:ahLst/>
                <a:cxnLst>
                  <a:cxn ang="0">
                    <a:pos x="158" y="6"/>
                  </a:cxn>
                  <a:cxn ang="0">
                    <a:pos x="168" y="0"/>
                  </a:cxn>
                  <a:cxn ang="0">
                    <a:pos x="192" y="0"/>
                  </a:cxn>
                  <a:cxn ang="0">
                    <a:pos x="194" y="22"/>
                  </a:cxn>
                  <a:cxn ang="0">
                    <a:pos x="216" y="40"/>
                  </a:cxn>
                  <a:cxn ang="0">
                    <a:pos x="250" y="48"/>
                  </a:cxn>
                  <a:cxn ang="0">
                    <a:pos x="286" y="58"/>
                  </a:cxn>
                  <a:cxn ang="0">
                    <a:pos x="284" y="90"/>
                  </a:cxn>
                  <a:cxn ang="0">
                    <a:pos x="258" y="98"/>
                  </a:cxn>
                  <a:cxn ang="0">
                    <a:pos x="242" y="112"/>
                  </a:cxn>
                  <a:cxn ang="0">
                    <a:pos x="208" y="124"/>
                  </a:cxn>
                  <a:cxn ang="0">
                    <a:pos x="190" y="132"/>
                  </a:cxn>
                  <a:cxn ang="0">
                    <a:pos x="206" y="140"/>
                  </a:cxn>
                  <a:cxn ang="0">
                    <a:pos x="216" y="144"/>
                  </a:cxn>
                  <a:cxn ang="0">
                    <a:pos x="238" y="144"/>
                  </a:cxn>
                  <a:cxn ang="0">
                    <a:pos x="234" y="150"/>
                  </a:cxn>
                  <a:cxn ang="0">
                    <a:pos x="210" y="150"/>
                  </a:cxn>
                  <a:cxn ang="0">
                    <a:pos x="194" y="160"/>
                  </a:cxn>
                  <a:cxn ang="0">
                    <a:pos x="184" y="152"/>
                  </a:cxn>
                  <a:cxn ang="0">
                    <a:pos x="170" y="140"/>
                  </a:cxn>
                  <a:cxn ang="0">
                    <a:pos x="184" y="132"/>
                  </a:cxn>
                  <a:cxn ang="0">
                    <a:pos x="162" y="128"/>
                  </a:cxn>
                  <a:cxn ang="0">
                    <a:pos x="146" y="116"/>
                  </a:cxn>
                  <a:cxn ang="0">
                    <a:pos x="138" y="126"/>
                  </a:cxn>
                  <a:cxn ang="0">
                    <a:pos x="120" y="146"/>
                  </a:cxn>
                  <a:cxn ang="0">
                    <a:pos x="110" y="144"/>
                  </a:cxn>
                  <a:cxn ang="0">
                    <a:pos x="100" y="140"/>
                  </a:cxn>
                  <a:cxn ang="0">
                    <a:pos x="110" y="120"/>
                  </a:cxn>
                  <a:cxn ang="0">
                    <a:pos x="132" y="116"/>
                  </a:cxn>
                  <a:cxn ang="0">
                    <a:pos x="118" y="102"/>
                  </a:cxn>
                  <a:cxn ang="0">
                    <a:pos x="98" y="82"/>
                  </a:cxn>
                  <a:cxn ang="0">
                    <a:pos x="84" y="80"/>
                  </a:cxn>
                  <a:cxn ang="0">
                    <a:pos x="68" y="84"/>
                  </a:cxn>
                  <a:cxn ang="0">
                    <a:pos x="44" y="92"/>
                  </a:cxn>
                  <a:cxn ang="0">
                    <a:pos x="10" y="94"/>
                  </a:cxn>
                  <a:cxn ang="0">
                    <a:pos x="0" y="82"/>
                  </a:cxn>
                  <a:cxn ang="0">
                    <a:pos x="8" y="66"/>
                  </a:cxn>
                  <a:cxn ang="0">
                    <a:pos x="18" y="46"/>
                  </a:cxn>
                  <a:cxn ang="0">
                    <a:pos x="32" y="36"/>
                  </a:cxn>
                  <a:cxn ang="0">
                    <a:pos x="28" y="16"/>
                  </a:cxn>
                  <a:cxn ang="0">
                    <a:pos x="84" y="14"/>
                  </a:cxn>
                  <a:cxn ang="0">
                    <a:pos x="114" y="20"/>
                  </a:cxn>
                  <a:cxn ang="0">
                    <a:pos x="138" y="4"/>
                  </a:cxn>
                </a:cxnLst>
                <a:rect l="0" t="0" r="r" b="b"/>
                <a:pathLst>
                  <a:path w="286" h="160">
                    <a:moveTo>
                      <a:pt x="150" y="2"/>
                    </a:moveTo>
                    <a:lnTo>
                      <a:pt x="158" y="6"/>
                    </a:lnTo>
                    <a:lnTo>
                      <a:pt x="164" y="4"/>
                    </a:lnTo>
                    <a:lnTo>
                      <a:pt x="168" y="0"/>
                    </a:lnTo>
                    <a:lnTo>
                      <a:pt x="176" y="0"/>
                    </a:lnTo>
                    <a:lnTo>
                      <a:pt x="192" y="0"/>
                    </a:lnTo>
                    <a:lnTo>
                      <a:pt x="196" y="10"/>
                    </a:lnTo>
                    <a:lnTo>
                      <a:pt x="194" y="22"/>
                    </a:lnTo>
                    <a:lnTo>
                      <a:pt x="212" y="26"/>
                    </a:lnTo>
                    <a:lnTo>
                      <a:pt x="216" y="40"/>
                    </a:lnTo>
                    <a:lnTo>
                      <a:pt x="248" y="42"/>
                    </a:lnTo>
                    <a:lnTo>
                      <a:pt x="250" y="48"/>
                    </a:lnTo>
                    <a:lnTo>
                      <a:pt x="270" y="48"/>
                    </a:lnTo>
                    <a:lnTo>
                      <a:pt x="286" y="58"/>
                    </a:lnTo>
                    <a:lnTo>
                      <a:pt x="286" y="78"/>
                    </a:lnTo>
                    <a:lnTo>
                      <a:pt x="284" y="90"/>
                    </a:lnTo>
                    <a:lnTo>
                      <a:pt x="268" y="94"/>
                    </a:lnTo>
                    <a:lnTo>
                      <a:pt x="258" y="98"/>
                    </a:lnTo>
                    <a:lnTo>
                      <a:pt x="256" y="106"/>
                    </a:lnTo>
                    <a:lnTo>
                      <a:pt x="242" y="112"/>
                    </a:lnTo>
                    <a:lnTo>
                      <a:pt x="224" y="116"/>
                    </a:lnTo>
                    <a:lnTo>
                      <a:pt x="208" y="124"/>
                    </a:lnTo>
                    <a:lnTo>
                      <a:pt x="192" y="128"/>
                    </a:lnTo>
                    <a:lnTo>
                      <a:pt x="190" y="132"/>
                    </a:lnTo>
                    <a:lnTo>
                      <a:pt x="200" y="134"/>
                    </a:lnTo>
                    <a:lnTo>
                      <a:pt x="206" y="140"/>
                    </a:lnTo>
                    <a:lnTo>
                      <a:pt x="210" y="142"/>
                    </a:lnTo>
                    <a:lnTo>
                      <a:pt x="216" y="144"/>
                    </a:lnTo>
                    <a:lnTo>
                      <a:pt x="232" y="142"/>
                    </a:lnTo>
                    <a:lnTo>
                      <a:pt x="238" y="144"/>
                    </a:lnTo>
                    <a:lnTo>
                      <a:pt x="240" y="150"/>
                    </a:lnTo>
                    <a:lnTo>
                      <a:pt x="234" y="150"/>
                    </a:lnTo>
                    <a:lnTo>
                      <a:pt x="220" y="150"/>
                    </a:lnTo>
                    <a:lnTo>
                      <a:pt x="210" y="150"/>
                    </a:lnTo>
                    <a:lnTo>
                      <a:pt x="202" y="154"/>
                    </a:lnTo>
                    <a:lnTo>
                      <a:pt x="194" y="160"/>
                    </a:lnTo>
                    <a:lnTo>
                      <a:pt x="184" y="160"/>
                    </a:lnTo>
                    <a:lnTo>
                      <a:pt x="184" y="152"/>
                    </a:lnTo>
                    <a:lnTo>
                      <a:pt x="180" y="146"/>
                    </a:lnTo>
                    <a:lnTo>
                      <a:pt x="170" y="140"/>
                    </a:lnTo>
                    <a:lnTo>
                      <a:pt x="176" y="136"/>
                    </a:lnTo>
                    <a:lnTo>
                      <a:pt x="184" y="132"/>
                    </a:lnTo>
                    <a:lnTo>
                      <a:pt x="184" y="128"/>
                    </a:lnTo>
                    <a:lnTo>
                      <a:pt x="162" y="128"/>
                    </a:lnTo>
                    <a:lnTo>
                      <a:pt x="158" y="116"/>
                    </a:lnTo>
                    <a:lnTo>
                      <a:pt x="146" y="116"/>
                    </a:lnTo>
                    <a:lnTo>
                      <a:pt x="138" y="118"/>
                    </a:lnTo>
                    <a:lnTo>
                      <a:pt x="138" y="126"/>
                    </a:lnTo>
                    <a:lnTo>
                      <a:pt x="126" y="134"/>
                    </a:lnTo>
                    <a:lnTo>
                      <a:pt x="120" y="146"/>
                    </a:lnTo>
                    <a:lnTo>
                      <a:pt x="114" y="140"/>
                    </a:lnTo>
                    <a:lnTo>
                      <a:pt x="110" y="144"/>
                    </a:lnTo>
                    <a:lnTo>
                      <a:pt x="100" y="142"/>
                    </a:lnTo>
                    <a:lnTo>
                      <a:pt x="100" y="140"/>
                    </a:lnTo>
                    <a:lnTo>
                      <a:pt x="110" y="128"/>
                    </a:lnTo>
                    <a:lnTo>
                      <a:pt x="110" y="120"/>
                    </a:lnTo>
                    <a:lnTo>
                      <a:pt x="128" y="122"/>
                    </a:lnTo>
                    <a:lnTo>
                      <a:pt x="132" y="116"/>
                    </a:lnTo>
                    <a:lnTo>
                      <a:pt x="128" y="108"/>
                    </a:lnTo>
                    <a:lnTo>
                      <a:pt x="118" y="102"/>
                    </a:lnTo>
                    <a:lnTo>
                      <a:pt x="110" y="86"/>
                    </a:lnTo>
                    <a:lnTo>
                      <a:pt x="98" y="82"/>
                    </a:lnTo>
                    <a:lnTo>
                      <a:pt x="88" y="80"/>
                    </a:lnTo>
                    <a:lnTo>
                      <a:pt x="84" y="80"/>
                    </a:lnTo>
                    <a:lnTo>
                      <a:pt x="80" y="84"/>
                    </a:lnTo>
                    <a:lnTo>
                      <a:pt x="68" y="84"/>
                    </a:lnTo>
                    <a:lnTo>
                      <a:pt x="64" y="92"/>
                    </a:lnTo>
                    <a:lnTo>
                      <a:pt x="44" y="92"/>
                    </a:lnTo>
                    <a:lnTo>
                      <a:pt x="32" y="86"/>
                    </a:lnTo>
                    <a:lnTo>
                      <a:pt x="10" y="94"/>
                    </a:lnTo>
                    <a:lnTo>
                      <a:pt x="6" y="86"/>
                    </a:lnTo>
                    <a:lnTo>
                      <a:pt x="0" y="82"/>
                    </a:lnTo>
                    <a:lnTo>
                      <a:pt x="4" y="76"/>
                    </a:lnTo>
                    <a:lnTo>
                      <a:pt x="8" y="66"/>
                    </a:lnTo>
                    <a:lnTo>
                      <a:pt x="10" y="58"/>
                    </a:lnTo>
                    <a:lnTo>
                      <a:pt x="18" y="46"/>
                    </a:lnTo>
                    <a:lnTo>
                      <a:pt x="22" y="42"/>
                    </a:lnTo>
                    <a:lnTo>
                      <a:pt x="32" y="36"/>
                    </a:lnTo>
                    <a:lnTo>
                      <a:pt x="28" y="24"/>
                    </a:lnTo>
                    <a:lnTo>
                      <a:pt x="28" y="16"/>
                    </a:lnTo>
                    <a:lnTo>
                      <a:pt x="36" y="4"/>
                    </a:lnTo>
                    <a:lnTo>
                      <a:pt x="84" y="14"/>
                    </a:lnTo>
                    <a:lnTo>
                      <a:pt x="112" y="14"/>
                    </a:lnTo>
                    <a:lnTo>
                      <a:pt x="114" y="20"/>
                    </a:lnTo>
                    <a:lnTo>
                      <a:pt x="134" y="22"/>
                    </a:lnTo>
                    <a:lnTo>
                      <a:pt x="138" y="4"/>
                    </a:lnTo>
                    <a:lnTo>
                      <a:pt x="150" y="2"/>
                    </a:lnTo>
                    <a:close/>
                  </a:path>
                </a:pathLst>
              </a:custGeom>
              <a:grp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89582" tIns="44793" rIns="89582" bIns="44793" anchor="ctr"/>
              <a:lstStyle/>
              <a:p>
                <a:pPr algn="ctr" defTabSz="671819"/>
                <a:endParaRPr lang="en-US" sz="1468">
                  <a:solidFill>
                    <a:srgbClr val="FFFFFF"/>
                  </a:solidFill>
                  <a:latin typeface="Segoe UI Semilight"/>
                </a:endParaRPr>
              </a:p>
            </p:txBody>
          </p:sp>
        </p:grpSp>
      </p:grpSp>
      <p:sp>
        <p:nvSpPr>
          <p:cNvPr id="319" name="Oval 318">
            <a:extLst>
              <a:ext uri="{FF2B5EF4-FFF2-40B4-BE49-F238E27FC236}">
                <a16:creationId xmlns:a16="http://schemas.microsoft.com/office/drawing/2014/main" id="{CD2A3917-27EA-49D0-BBC9-7EA538C74900}"/>
              </a:ext>
            </a:extLst>
          </p:cNvPr>
          <p:cNvSpPr/>
          <p:nvPr/>
        </p:nvSpPr>
        <p:spPr bwMode="auto">
          <a:xfrm>
            <a:off x="8883818" y="3551546"/>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34" name="TextBox 333">
            <a:extLst>
              <a:ext uri="{FF2B5EF4-FFF2-40B4-BE49-F238E27FC236}">
                <a16:creationId xmlns:a16="http://schemas.microsoft.com/office/drawing/2014/main" id="{7E5EE93A-664E-45F0-B905-30F9968EA495}"/>
              </a:ext>
            </a:extLst>
          </p:cNvPr>
          <p:cNvSpPr txBox="1"/>
          <p:nvPr/>
        </p:nvSpPr>
        <p:spPr>
          <a:xfrm>
            <a:off x="9043362" y="3537165"/>
            <a:ext cx="703719"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Beijing</a:t>
            </a:r>
          </a:p>
        </p:txBody>
      </p:sp>
      <p:sp>
        <p:nvSpPr>
          <p:cNvPr id="344" name="Oval 343">
            <a:extLst>
              <a:ext uri="{FF2B5EF4-FFF2-40B4-BE49-F238E27FC236}">
                <a16:creationId xmlns:a16="http://schemas.microsoft.com/office/drawing/2014/main" id="{21D79334-4DA6-4F1A-8033-EA96CD962CFB}"/>
              </a:ext>
            </a:extLst>
          </p:cNvPr>
          <p:cNvSpPr/>
          <p:nvPr/>
        </p:nvSpPr>
        <p:spPr bwMode="auto">
          <a:xfrm>
            <a:off x="7847812" y="4092653"/>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47" name="Oval 346">
            <a:extLst>
              <a:ext uri="{FF2B5EF4-FFF2-40B4-BE49-F238E27FC236}">
                <a16:creationId xmlns:a16="http://schemas.microsoft.com/office/drawing/2014/main" id="{4D4811CC-240A-43FB-9960-58333025F50A}"/>
              </a:ext>
            </a:extLst>
          </p:cNvPr>
          <p:cNvSpPr/>
          <p:nvPr/>
        </p:nvSpPr>
        <p:spPr bwMode="auto">
          <a:xfrm>
            <a:off x="5695067" y="3036070"/>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48" name="TextBox 347">
            <a:extLst>
              <a:ext uri="{FF2B5EF4-FFF2-40B4-BE49-F238E27FC236}">
                <a16:creationId xmlns:a16="http://schemas.microsoft.com/office/drawing/2014/main" id="{ED087DF3-9B38-4842-A606-1816671B9774}"/>
              </a:ext>
            </a:extLst>
          </p:cNvPr>
          <p:cNvSpPr txBox="1"/>
          <p:nvPr/>
        </p:nvSpPr>
        <p:spPr>
          <a:xfrm>
            <a:off x="5854612" y="3021689"/>
            <a:ext cx="94737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Cambridge</a:t>
            </a:r>
          </a:p>
        </p:txBody>
      </p:sp>
      <p:sp>
        <p:nvSpPr>
          <p:cNvPr id="350" name="Oval 349">
            <a:extLst>
              <a:ext uri="{FF2B5EF4-FFF2-40B4-BE49-F238E27FC236}">
                <a16:creationId xmlns:a16="http://schemas.microsoft.com/office/drawing/2014/main" id="{AE9F5CB2-87FE-4F3B-9EF7-93683E71CE72}"/>
              </a:ext>
            </a:extLst>
          </p:cNvPr>
          <p:cNvSpPr/>
          <p:nvPr/>
        </p:nvSpPr>
        <p:spPr bwMode="auto">
          <a:xfrm>
            <a:off x="2530057" y="3295276"/>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51" name="TextBox 350">
            <a:extLst>
              <a:ext uri="{FF2B5EF4-FFF2-40B4-BE49-F238E27FC236}">
                <a16:creationId xmlns:a16="http://schemas.microsoft.com/office/drawing/2014/main" id="{9B02BFE9-B8CD-4271-A205-45962ECDF1F8}"/>
              </a:ext>
            </a:extLst>
          </p:cNvPr>
          <p:cNvSpPr txBox="1"/>
          <p:nvPr/>
        </p:nvSpPr>
        <p:spPr>
          <a:xfrm>
            <a:off x="1607464" y="3280895"/>
            <a:ext cx="873637"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Redmond</a:t>
            </a:r>
          </a:p>
        </p:txBody>
      </p:sp>
      <p:sp>
        <p:nvSpPr>
          <p:cNvPr id="353" name="Oval 352">
            <a:extLst>
              <a:ext uri="{FF2B5EF4-FFF2-40B4-BE49-F238E27FC236}">
                <a16:creationId xmlns:a16="http://schemas.microsoft.com/office/drawing/2014/main" id="{56543523-EEE7-4A2C-9134-E48EA7A32659}"/>
              </a:ext>
            </a:extLst>
          </p:cNvPr>
          <p:cNvSpPr/>
          <p:nvPr/>
        </p:nvSpPr>
        <p:spPr bwMode="auto">
          <a:xfrm>
            <a:off x="3885998" y="3245263"/>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54" name="TextBox 353">
            <a:extLst>
              <a:ext uri="{FF2B5EF4-FFF2-40B4-BE49-F238E27FC236}">
                <a16:creationId xmlns:a16="http://schemas.microsoft.com/office/drawing/2014/main" id="{5700F457-F7AD-4289-9D00-8F2BBB4D2132}"/>
              </a:ext>
            </a:extLst>
          </p:cNvPr>
          <p:cNvSpPr txBox="1"/>
          <p:nvPr/>
        </p:nvSpPr>
        <p:spPr>
          <a:xfrm>
            <a:off x="4045543" y="3230882"/>
            <a:ext cx="839974"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Montreal</a:t>
            </a:r>
          </a:p>
        </p:txBody>
      </p:sp>
      <p:sp>
        <p:nvSpPr>
          <p:cNvPr id="356" name="Oval 355">
            <a:extLst>
              <a:ext uri="{FF2B5EF4-FFF2-40B4-BE49-F238E27FC236}">
                <a16:creationId xmlns:a16="http://schemas.microsoft.com/office/drawing/2014/main" id="{EE7411FC-6F7E-4EC1-9043-268A4147E6E3}"/>
              </a:ext>
            </a:extLst>
          </p:cNvPr>
          <p:cNvSpPr/>
          <p:nvPr/>
        </p:nvSpPr>
        <p:spPr bwMode="auto">
          <a:xfrm>
            <a:off x="3949085" y="3376837"/>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57" name="TextBox 356">
            <a:extLst>
              <a:ext uri="{FF2B5EF4-FFF2-40B4-BE49-F238E27FC236}">
                <a16:creationId xmlns:a16="http://schemas.microsoft.com/office/drawing/2014/main" id="{ACB68F5F-040D-44B9-808A-BA6C0771360F}"/>
              </a:ext>
            </a:extLst>
          </p:cNvPr>
          <p:cNvSpPr txBox="1"/>
          <p:nvPr/>
        </p:nvSpPr>
        <p:spPr>
          <a:xfrm>
            <a:off x="4108630" y="3362456"/>
            <a:ext cx="107561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New England</a:t>
            </a:r>
          </a:p>
        </p:txBody>
      </p:sp>
      <p:sp>
        <p:nvSpPr>
          <p:cNvPr id="359" name="Oval 358">
            <a:extLst>
              <a:ext uri="{FF2B5EF4-FFF2-40B4-BE49-F238E27FC236}">
                <a16:creationId xmlns:a16="http://schemas.microsoft.com/office/drawing/2014/main" id="{27F55030-EB76-4D89-A3B1-5719856F0B85}"/>
              </a:ext>
            </a:extLst>
          </p:cNvPr>
          <p:cNvSpPr/>
          <p:nvPr/>
        </p:nvSpPr>
        <p:spPr bwMode="auto">
          <a:xfrm>
            <a:off x="3824720" y="3434893"/>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60" name="TextBox 359">
            <a:extLst>
              <a:ext uri="{FF2B5EF4-FFF2-40B4-BE49-F238E27FC236}">
                <a16:creationId xmlns:a16="http://schemas.microsoft.com/office/drawing/2014/main" id="{383788E3-542F-4FF4-A456-760CB16E7189}"/>
              </a:ext>
            </a:extLst>
          </p:cNvPr>
          <p:cNvSpPr txBox="1"/>
          <p:nvPr/>
        </p:nvSpPr>
        <p:spPr>
          <a:xfrm>
            <a:off x="2924668" y="3423825"/>
            <a:ext cx="870431"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New York</a:t>
            </a:r>
          </a:p>
        </p:txBody>
      </p:sp>
      <p:sp>
        <p:nvSpPr>
          <p:cNvPr id="308" name="Oval 307">
            <a:extLst>
              <a:ext uri="{FF2B5EF4-FFF2-40B4-BE49-F238E27FC236}">
                <a16:creationId xmlns:a16="http://schemas.microsoft.com/office/drawing/2014/main" id="{B5E7917D-4261-4C80-9F20-AFF30BD3908D}"/>
              </a:ext>
            </a:extLst>
          </p:cNvPr>
          <p:cNvSpPr/>
          <p:nvPr/>
        </p:nvSpPr>
        <p:spPr bwMode="auto">
          <a:xfrm>
            <a:off x="8907427" y="3757037"/>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328" name="Title 89">
            <a:extLst>
              <a:ext uri="{FF2B5EF4-FFF2-40B4-BE49-F238E27FC236}">
                <a16:creationId xmlns:a16="http://schemas.microsoft.com/office/drawing/2014/main" id="{BF595FFD-EA22-4204-860C-946DBAB2B0CF}"/>
              </a:ext>
            </a:extLst>
          </p:cNvPr>
          <p:cNvSpPr>
            <a:spLocks noGrp="1"/>
          </p:cNvSpPr>
          <p:nvPr>
            <p:ph type="title" idx="4294967295"/>
          </p:nvPr>
        </p:nvSpPr>
        <p:spPr>
          <a:xfrm>
            <a:off x="1174750" y="457200"/>
            <a:ext cx="11017250" cy="554038"/>
          </a:xfrm>
        </p:spPr>
        <p:txBody>
          <a:bodyPr/>
          <a:lstStyle/>
          <a:p>
            <a:pPr algn="l"/>
            <a:r>
              <a:rPr lang="en-US"/>
              <a:t>Driving innovation</a:t>
            </a:r>
          </a:p>
        </p:txBody>
      </p:sp>
      <p:sp>
        <p:nvSpPr>
          <p:cNvPr id="90" name="Text Placeholder 89">
            <a:extLst>
              <a:ext uri="{FF2B5EF4-FFF2-40B4-BE49-F238E27FC236}">
                <a16:creationId xmlns:a16="http://schemas.microsoft.com/office/drawing/2014/main" id="{6819DF29-24E1-422D-9140-3CF617C54901}"/>
              </a:ext>
            </a:extLst>
          </p:cNvPr>
          <p:cNvSpPr>
            <a:spLocks noGrp="1"/>
          </p:cNvSpPr>
          <p:nvPr>
            <p:ph type="body" sz="quarter" idx="4294967295"/>
          </p:nvPr>
        </p:nvSpPr>
        <p:spPr>
          <a:xfrm>
            <a:off x="1166813" y="1120775"/>
            <a:ext cx="11025187" cy="430887"/>
          </a:xfrm>
        </p:spPr>
        <p:txBody>
          <a:bodyPr/>
          <a:lstStyle/>
          <a:p>
            <a:pPr marL="0" indent="0" algn="l">
              <a:buNone/>
            </a:pPr>
            <a:r>
              <a:rPr lang="en-US" dirty="0"/>
              <a:t>Fueled by breakthrough research</a:t>
            </a:r>
          </a:p>
        </p:txBody>
      </p:sp>
      <p:sp>
        <p:nvSpPr>
          <p:cNvPr id="320" name="Title 3">
            <a:extLst>
              <a:ext uri="{FF2B5EF4-FFF2-40B4-BE49-F238E27FC236}">
                <a16:creationId xmlns:a16="http://schemas.microsoft.com/office/drawing/2014/main" id="{9871C0A2-67C5-48B3-9D0F-F5B728341A93}"/>
              </a:ext>
            </a:extLst>
          </p:cNvPr>
          <p:cNvSpPr txBox="1">
            <a:spLocks/>
          </p:cNvSpPr>
          <p:nvPr/>
        </p:nvSpPr>
        <p:spPr bwMode="auto">
          <a:xfrm>
            <a:off x="9627229" y="5855630"/>
            <a:ext cx="1787047" cy="535531"/>
          </a:xfrm>
          <a:prstGeom prst="rect">
            <a:avLst/>
          </a:prstGeom>
          <a:noFill/>
        </p:spPr>
        <p:txBody>
          <a:bodyPr vert="horz" wrap="square" lIns="0" tIns="146304"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w="3175">
                  <a:noFill/>
                </a:ln>
                <a:solidFill>
                  <a:prstClr val="white"/>
                </a:solidFill>
                <a:effectLst/>
                <a:uLnTx/>
                <a:uFillTx/>
                <a:latin typeface="Segoe UI Semibold"/>
                <a:ea typeface="+mn-ea"/>
                <a:cs typeface="Segoe UI" panose="020B0502040204020203" pitchFamily="34" charset="0"/>
              </a:rPr>
              <a:t>96% on RESNET vision test</a:t>
            </a:r>
          </a:p>
        </p:txBody>
      </p:sp>
      <p:sp>
        <p:nvSpPr>
          <p:cNvPr id="403" name="Title 3">
            <a:extLst>
              <a:ext uri="{FF2B5EF4-FFF2-40B4-BE49-F238E27FC236}">
                <a16:creationId xmlns:a16="http://schemas.microsoft.com/office/drawing/2014/main" id="{88921910-3B54-45A5-8485-E1FB77E0731B}"/>
              </a:ext>
            </a:extLst>
          </p:cNvPr>
          <p:cNvSpPr txBox="1">
            <a:spLocks/>
          </p:cNvSpPr>
          <p:nvPr/>
        </p:nvSpPr>
        <p:spPr bwMode="auto">
          <a:xfrm>
            <a:off x="3191802" y="5842752"/>
            <a:ext cx="1571926" cy="535531"/>
          </a:xfrm>
          <a:prstGeom prst="rect">
            <a:avLst/>
          </a:prstGeom>
          <a:noFill/>
        </p:spPr>
        <p:txBody>
          <a:bodyPr vert="horz" wrap="square" lIns="0" tIns="146304"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w="3175">
                  <a:noFill/>
                </a:ln>
                <a:solidFill>
                  <a:prstClr val="white"/>
                </a:solidFill>
                <a:effectLst/>
                <a:uLnTx/>
                <a:uFillTx/>
                <a:latin typeface="Segoe UI Semibold"/>
                <a:ea typeface="+mn-ea"/>
                <a:cs typeface="Segoe UI" panose="020B0502040204020203" pitchFamily="34" charset="0"/>
              </a:rPr>
              <a:t>94.9% on Switchboard test</a:t>
            </a:r>
          </a:p>
        </p:txBody>
      </p:sp>
      <p:sp>
        <p:nvSpPr>
          <p:cNvPr id="408" name="Title 3">
            <a:extLst>
              <a:ext uri="{FF2B5EF4-FFF2-40B4-BE49-F238E27FC236}">
                <a16:creationId xmlns:a16="http://schemas.microsoft.com/office/drawing/2014/main" id="{27ED0D80-6706-4AC3-915B-5CC49592606F}"/>
              </a:ext>
            </a:extLst>
          </p:cNvPr>
          <p:cNvSpPr txBox="1">
            <a:spLocks/>
          </p:cNvSpPr>
          <p:nvPr/>
        </p:nvSpPr>
        <p:spPr bwMode="auto">
          <a:xfrm>
            <a:off x="7422090" y="5855630"/>
            <a:ext cx="1784825" cy="535531"/>
          </a:xfrm>
          <a:prstGeom prst="rect">
            <a:avLst/>
          </a:prstGeom>
          <a:noFill/>
        </p:spPr>
        <p:txBody>
          <a:bodyPr vert="horz" wrap="square" lIns="0" tIns="146304"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a:ln w="3175">
                  <a:noFill/>
                </a:ln>
                <a:solidFill>
                  <a:prstClr val="white"/>
                </a:solidFill>
                <a:effectLst/>
                <a:uLnTx/>
                <a:uFillTx/>
                <a:latin typeface="Segoe UI Semibold"/>
                <a:ea typeface="+mn-ea"/>
                <a:cs typeface="Segoe UI" panose="020B0502040204020203" pitchFamily="34" charset="0"/>
              </a:rPr>
              <a:t>89.4% on Stanford CoQA test</a:t>
            </a:r>
          </a:p>
        </p:txBody>
      </p:sp>
      <p:sp>
        <p:nvSpPr>
          <p:cNvPr id="413" name="Title 3">
            <a:extLst>
              <a:ext uri="{FF2B5EF4-FFF2-40B4-BE49-F238E27FC236}">
                <a16:creationId xmlns:a16="http://schemas.microsoft.com/office/drawing/2014/main" id="{FF043E23-8536-4B78-BAC1-9D04BEB47463}"/>
              </a:ext>
            </a:extLst>
          </p:cNvPr>
          <p:cNvSpPr txBox="1">
            <a:spLocks/>
          </p:cNvSpPr>
          <p:nvPr/>
        </p:nvSpPr>
        <p:spPr bwMode="auto">
          <a:xfrm>
            <a:off x="5368712" y="5837125"/>
            <a:ext cx="1575458" cy="535531"/>
          </a:xfrm>
          <a:prstGeom prst="rect">
            <a:avLst/>
          </a:prstGeom>
          <a:noFill/>
        </p:spPr>
        <p:txBody>
          <a:bodyPr vert="horz" wrap="square" lIns="0" tIns="146304"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w="3175">
                  <a:noFill/>
                </a:ln>
                <a:solidFill>
                  <a:prstClr val="white"/>
                </a:solidFill>
                <a:effectLst/>
                <a:uLnTx/>
                <a:uFillTx/>
                <a:latin typeface="Segoe UI Semibold"/>
                <a:ea typeface="+mn-ea"/>
                <a:cs typeface="Segoe UI" panose="020B0502040204020203" pitchFamily="34" charset="0"/>
              </a:rPr>
              <a:t>69.9% with MT Research system</a:t>
            </a:r>
          </a:p>
        </p:txBody>
      </p:sp>
      <p:sp>
        <p:nvSpPr>
          <p:cNvPr id="418" name="Title 3">
            <a:extLst>
              <a:ext uri="{FF2B5EF4-FFF2-40B4-BE49-F238E27FC236}">
                <a16:creationId xmlns:a16="http://schemas.microsoft.com/office/drawing/2014/main" id="{BFBEA9CE-C8E4-41DB-9C2E-D2224776C785}"/>
              </a:ext>
            </a:extLst>
          </p:cNvPr>
          <p:cNvSpPr txBox="1">
            <a:spLocks/>
          </p:cNvSpPr>
          <p:nvPr/>
        </p:nvSpPr>
        <p:spPr bwMode="auto">
          <a:xfrm>
            <a:off x="1132145" y="5837126"/>
            <a:ext cx="1559067" cy="535531"/>
          </a:xfrm>
          <a:prstGeom prst="rect">
            <a:avLst/>
          </a:prstGeom>
          <a:noFill/>
        </p:spPr>
        <p:txBody>
          <a:bodyPr vert="horz" wrap="square" lIns="0" tIns="146304"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90000"/>
              </a:lnSpc>
              <a:spcBef>
                <a:spcPts val="600"/>
              </a:spcBef>
              <a:spcAft>
                <a:spcPts val="0"/>
              </a:spcAft>
              <a:buClrTx/>
              <a:buSzTx/>
              <a:buFontTx/>
              <a:buNone/>
              <a:tabLst/>
              <a:defRPr/>
            </a:pPr>
            <a:r>
              <a:rPr kumimoji="0" lang="en-US" sz="1400" b="1" i="0" u="none" strike="noStrike" kern="1200" cap="none" spc="0" normalizeH="0" baseline="0" noProof="0">
                <a:ln w="3175">
                  <a:noFill/>
                </a:ln>
                <a:solidFill>
                  <a:prstClr val="white"/>
                </a:solidFill>
                <a:effectLst/>
                <a:uLnTx/>
                <a:uFillTx/>
                <a:latin typeface="Segoe UI Semibold"/>
                <a:ea typeface="+mn-ea"/>
                <a:cs typeface="Segoe UI" panose="020B0502040204020203" pitchFamily="34" charset="0"/>
              </a:rPr>
              <a:t>39.5 Teraflops with Intel Stratix 10</a:t>
            </a:r>
          </a:p>
        </p:txBody>
      </p:sp>
      <p:cxnSp>
        <p:nvCxnSpPr>
          <p:cNvPr id="449" name="Straight Connector 448">
            <a:extLst>
              <a:ext uri="{FF2B5EF4-FFF2-40B4-BE49-F238E27FC236}">
                <a16:creationId xmlns:a16="http://schemas.microsoft.com/office/drawing/2014/main" id="{9BBA39E0-2922-4DB3-AB81-ED63143E9CC7}"/>
              </a:ext>
            </a:extLst>
          </p:cNvPr>
          <p:cNvCxnSpPr>
            <a:cxnSpLocks/>
            <a:stCxn id="319" idx="5"/>
            <a:endCxn id="317" idx="0"/>
          </p:cNvCxnSpPr>
          <p:nvPr/>
        </p:nvCxnSpPr>
        <p:spPr>
          <a:xfrm>
            <a:off x="8977450" y="3645177"/>
            <a:ext cx="1428360" cy="69991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1" name="Straight Connector 450">
            <a:extLst>
              <a:ext uri="{FF2B5EF4-FFF2-40B4-BE49-F238E27FC236}">
                <a16:creationId xmlns:a16="http://schemas.microsoft.com/office/drawing/2014/main" id="{70A1FC0F-4EDC-407C-B4FF-72E47BF8B149}"/>
              </a:ext>
            </a:extLst>
          </p:cNvPr>
          <p:cNvCxnSpPr>
            <a:cxnSpLocks/>
            <a:stCxn id="323" idx="0"/>
            <a:endCxn id="350" idx="5"/>
          </p:cNvCxnSpPr>
          <p:nvPr/>
        </p:nvCxnSpPr>
        <p:spPr>
          <a:xfrm flipH="1" flipV="1">
            <a:off x="2623689" y="3388907"/>
            <a:ext cx="1340493" cy="956489"/>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F4A6805A-5721-4282-99A8-398D4BA66B69}"/>
              </a:ext>
            </a:extLst>
          </p:cNvPr>
          <p:cNvCxnSpPr>
            <a:cxnSpLocks/>
            <a:stCxn id="350" idx="3"/>
            <a:endCxn id="416" idx="0"/>
          </p:cNvCxnSpPr>
          <p:nvPr/>
        </p:nvCxnSpPr>
        <p:spPr>
          <a:xfrm flipH="1">
            <a:off x="1893540" y="3388907"/>
            <a:ext cx="652582" cy="954980"/>
          </a:xfrm>
          <a:prstGeom prst="line">
            <a:avLst/>
          </a:prstGeom>
          <a:ln>
            <a:solidFill>
              <a:schemeClr val="accent1"/>
            </a:solidFill>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459" name="Straight Connector 458">
            <a:extLst>
              <a:ext uri="{FF2B5EF4-FFF2-40B4-BE49-F238E27FC236}">
                <a16:creationId xmlns:a16="http://schemas.microsoft.com/office/drawing/2014/main" id="{168D158E-1DE3-4565-AF76-096E866C6107}"/>
              </a:ext>
            </a:extLst>
          </p:cNvPr>
          <p:cNvCxnSpPr>
            <a:cxnSpLocks/>
            <a:stCxn id="406" idx="0"/>
            <a:endCxn id="319" idx="3"/>
          </p:cNvCxnSpPr>
          <p:nvPr/>
        </p:nvCxnSpPr>
        <p:spPr>
          <a:xfrm flipV="1">
            <a:off x="8198648" y="3645177"/>
            <a:ext cx="701235" cy="712873"/>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1" name="Straight Connector 460">
            <a:extLst>
              <a:ext uri="{FF2B5EF4-FFF2-40B4-BE49-F238E27FC236}">
                <a16:creationId xmlns:a16="http://schemas.microsoft.com/office/drawing/2014/main" id="{55F7CDBE-6E5D-4AD5-8DBE-D1125CD0E75C}"/>
              </a:ext>
            </a:extLst>
          </p:cNvPr>
          <p:cNvCxnSpPr>
            <a:cxnSpLocks/>
            <a:stCxn id="356" idx="5"/>
            <a:endCxn id="411" idx="0"/>
          </p:cNvCxnSpPr>
          <p:nvPr/>
        </p:nvCxnSpPr>
        <p:spPr>
          <a:xfrm>
            <a:off x="4042717" y="3470468"/>
            <a:ext cx="2099516" cy="878236"/>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4" name="Straight Connector 463">
            <a:extLst>
              <a:ext uri="{FF2B5EF4-FFF2-40B4-BE49-F238E27FC236}">
                <a16:creationId xmlns:a16="http://schemas.microsoft.com/office/drawing/2014/main" id="{E5CC5F30-D5B8-48EC-B76A-23B5503DEF32}"/>
              </a:ext>
            </a:extLst>
          </p:cNvPr>
          <p:cNvCxnSpPr>
            <a:cxnSpLocks/>
            <a:stCxn id="319" idx="2"/>
            <a:endCxn id="411" idx="0"/>
          </p:cNvCxnSpPr>
          <p:nvPr/>
        </p:nvCxnSpPr>
        <p:spPr>
          <a:xfrm flipH="1">
            <a:off x="6142233" y="3606394"/>
            <a:ext cx="2741585" cy="74231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5" name="Straight Connector 504">
            <a:extLst>
              <a:ext uri="{FF2B5EF4-FFF2-40B4-BE49-F238E27FC236}">
                <a16:creationId xmlns:a16="http://schemas.microsoft.com/office/drawing/2014/main" id="{20E625BF-BA6F-4167-BD5E-A7E09823D38C}"/>
              </a:ext>
            </a:extLst>
          </p:cNvPr>
          <p:cNvCxnSpPr>
            <a:cxnSpLocks/>
            <a:stCxn id="347" idx="3"/>
            <a:endCxn id="323" idx="0"/>
          </p:cNvCxnSpPr>
          <p:nvPr/>
        </p:nvCxnSpPr>
        <p:spPr>
          <a:xfrm flipH="1">
            <a:off x="3964182" y="3129701"/>
            <a:ext cx="1746950" cy="1215695"/>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5" name="TextBox 344">
            <a:extLst>
              <a:ext uri="{FF2B5EF4-FFF2-40B4-BE49-F238E27FC236}">
                <a16:creationId xmlns:a16="http://schemas.microsoft.com/office/drawing/2014/main" id="{45A3A4EA-F6AE-4A0D-8868-0A173C868C3F}"/>
              </a:ext>
            </a:extLst>
          </p:cNvPr>
          <p:cNvSpPr txBox="1"/>
          <p:nvPr/>
        </p:nvSpPr>
        <p:spPr>
          <a:xfrm>
            <a:off x="8007357" y="4078272"/>
            <a:ext cx="59471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India</a:t>
            </a:r>
          </a:p>
        </p:txBody>
      </p:sp>
      <p:sp>
        <p:nvSpPr>
          <p:cNvPr id="309" name="TextBox 308">
            <a:extLst>
              <a:ext uri="{FF2B5EF4-FFF2-40B4-BE49-F238E27FC236}">
                <a16:creationId xmlns:a16="http://schemas.microsoft.com/office/drawing/2014/main" id="{39B26866-9289-4598-951F-C06546B382F7}"/>
              </a:ext>
            </a:extLst>
          </p:cNvPr>
          <p:cNvSpPr txBox="1"/>
          <p:nvPr/>
        </p:nvSpPr>
        <p:spPr>
          <a:xfrm>
            <a:off x="9066972" y="3742656"/>
            <a:ext cx="84638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MSR Shanghai</a:t>
            </a:r>
          </a:p>
        </p:txBody>
      </p:sp>
      <p:grpSp>
        <p:nvGrpSpPr>
          <p:cNvPr id="452" name="Group 451">
            <a:extLst>
              <a:ext uri="{FF2B5EF4-FFF2-40B4-BE49-F238E27FC236}">
                <a16:creationId xmlns:a16="http://schemas.microsoft.com/office/drawing/2014/main" id="{5A7B0D53-DDEA-446D-87F6-3BE9E5A4E006}"/>
              </a:ext>
            </a:extLst>
          </p:cNvPr>
          <p:cNvGrpSpPr/>
          <p:nvPr/>
        </p:nvGrpSpPr>
        <p:grpSpPr>
          <a:xfrm>
            <a:off x="5353277" y="4348704"/>
            <a:ext cx="1579549" cy="1579549"/>
            <a:chOff x="5353277" y="4348704"/>
            <a:chExt cx="1579549" cy="1579549"/>
          </a:xfrm>
        </p:grpSpPr>
        <p:grpSp>
          <p:nvGrpSpPr>
            <p:cNvPr id="409" name="Group 408">
              <a:extLst>
                <a:ext uri="{FF2B5EF4-FFF2-40B4-BE49-F238E27FC236}">
                  <a16:creationId xmlns:a16="http://schemas.microsoft.com/office/drawing/2014/main" id="{B435404B-A1D3-479B-A32C-C3940DB290AE}"/>
                </a:ext>
                <a:ext uri="{C183D7F6-B498-43B3-948B-1728B52AA6E4}">
                  <adec:decorative xmlns:adec="http://schemas.microsoft.com/office/drawing/2017/decorative" val="1"/>
                </a:ext>
              </a:extLst>
            </p:cNvPr>
            <p:cNvGrpSpPr>
              <a:grpSpLocks noChangeAspect="1"/>
            </p:cNvGrpSpPr>
            <p:nvPr/>
          </p:nvGrpSpPr>
          <p:grpSpPr>
            <a:xfrm>
              <a:off x="5353277" y="4348704"/>
              <a:ext cx="1579549" cy="1579549"/>
              <a:chOff x="9065159" y="2017712"/>
              <a:chExt cx="2544671" cy="2542032"/>
            </a:xfrm>
          </p:grpSpPr>
          <p:pic>
            <p:nvPicPr>
              <p:cNvPr id="410" name="Picture 409">
                <a:extLst>
                  <a:ext uri="{FF2B5EF4-FFF2-40B4-BE49-F238E27FC236}">
                    <a16:creationId xmlns:a16="http://schemas.microsoft.com/office/drawing/2014/main" id="{7F4DAE75-9C26-4F44-A79F-2D3946B25776}"/>
                  </a:ext>
                  <a:ext uri="{C183D7F6-B498-43B3-948B-1728B52AA6E4}">
                    <adec:decorative xmlns:adec="http://schemas.microsoft.com/office/drawing/2017/decorative" val="1"/>
                  </a:ext>
                </a:extLst>
              </p:cNvPr>
              <p:cNvPicPr>
                <a:picLocks/>
              </p:cNvPicPr>
              <p:nvPr/>
            </p:nvPicPr>
            <p:blipFill rotWithShape="1">
              <a:blip r:embed="rId3"/>
              <a:srcRect l="42859" t="37254" r="21910" b="14172"/>
              <a:stretch/>
            </p:blipFill>
            <p:spPr>
              <a:xfrm>
                <a:off x="9065159" y="2017712"/>
                <a:ext cx="2542032" cy="2542032"/>
              </a:xfrm>
              <a:prstGeom prst="rect">
                <a:avLst/>
              </a:prstGeom>
            </p:spPr>
          </p:pic>
          <p:sp>
            <p:nvSpPr>
              <p:cNvPr id="411" name="Picture Placeholder 3">
                <a:extLst>
                  <a:ext uri="{FF2B5EF4-FFF2-40B4-BE49-F238E27FC236}">
                    <a16:creationId xmlns:a16="http://schemas.microsoft.com/office/drawing/2014/main" id="{5AF29195-80CE-49E5-85AF-88CDA097E8A0}"/>
                  </a:ext>
                </a:extLst>
              </p:cNvPr>
              <p:cNvSpPr txBox="1">
                <a:spLocks/>
              </p:cNvSpPr>
              <p:nvPr/>
            </p:nvSpPr>
            <p:spPr>
              <a:xfrm>
                <a:off x="9065159" y="2017712"/>
                <a:ext cx="2542032" cy="2542032"/>
              </a:xfrm>
              <a:prstGeom prst="rect">
                <a:avLst/>
              </a:prstGeom>
              <a:solidFill>
                <a:srgbClr val="262626">
                  <a:alpha val="80000"/>
                </a:srgbClr>
              </a:solidFill>
              <a:effectLst>
                <a:outerShdw blurRad="127000" algn="t" rotWithShape="0">
                  <a:schemeClr val="tx2">
                    <a:lumMod val="50000"/>
                    <a:alpha val="25000"/>
                  </a:schemeClr>
                </a:outerShdw>
              </a:effectLst>
            </p:spPr>
            <p:txBody>
              <a:bodyPr>
                <a:noAutofit/>
              </a:bodyPr>
              <a:lstStyle>
                <a:defPPr>
                  <a:defRPr lang="en-US"/>
                </a:defPPr>
                <a:lvl1pPr marR="0" lvl="0" indent="0" defTabSz="932742" fontAlgn="auto">
                  <a:lnSpc>
                    <a:spcPct val="100000"/>
                  </a:lnSpc>
                  <a:spcBef>
                    <a:spcPts val="800"/>
                  </a:spcBef>
                  <a:spcAft>
                    <a:spcPts val="0"/>
                  </a:spcAft>
                  <a:buClrTx/>
                  <a:buSzPct val="90000"/>
                  <a:buFont typeface="Wingdings" panose="05000000000000000000" pitchFamily="2" charset="2"/>
                  <a:buNone/>
                  <a:tabLst/>
                  <a:defRPr kumimoji="0" sz="3200" b="0" i="0" u="none" strike="noStrike" kern="0" cap="none" spc="0" normalizeH="0" baseline="0">
                    <a:ln>
                      <a:noFill/>
                    </a:ln>
                    <a:gradFill>
                      <a:gsLst>
                        <a:gs pos="1250">
                          <a:srgbClr val="FFFFFF"/>
                        </a:gs>
                        <a:gs pos="100000">
                          <a:srgbClr val="FFFFFF"/>
                        </a:gs>
                      </a:gsLst>
                      <a:lin ang="5400000" scaled="0"/>
                    </a:gradFill>
                    <a:effectLst/>
                    <a:uLnTx/>
                    <a:uFillTx/>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0" cap="none" spc="0" normalizeH="0" baseline="0" noProof="0">
                  <a:ln>
                    <a:noFill/>
                  </a:ln>
                  <a:solidFill>
                    <a:prstClr val="white"/>
                  </a:solidFill>
                  <a:effectLst/>
                  <a:uLnTx/>
                  <a:uFillTx/>
                  <a:latin typeface="Segoe UI"/>
                  <a:ea typeface="+mn-ea"/>
                  <a:cs typeface="+mn-cs"/>
                </a:endParaRPr>
              </a:p>
            </p:txBody>
          </p:sp>
          <p:sp>
            <p:nvSpPr>
              <p:cNvPr id="412" name="Rectangle 411">
                <a:extLst>
                  <a:ext uri="{FF2B5EF4-FFF2-40B4-BE49-F238E27FC236}">
                    <a16:creationId xmlns:a16="http://schemas.microsoft.com/office/drawing/2014/main" id="{E5AE6951-ACC9-40C3-A19E-78DB1952A1DD}"/>
                  </a:ext>
                </a:extLst>
              </p:cNvPr>
              <p:cNvSpPr/>
              <p:nvPr/>
            </p:nvSpPr>
            <p:spPr>
              <a:xfrm>
                <a:off x="9067796" y="3493455"/>
                <a:ext cx="2542034" cy="742976"/>
              </a:xfrm>
              <a:prstGeom prst="rect">
                <a:avLst/>
              </a:prstGeom>
            </p:spPr>
            <p:txBody>
              <a:bodyPr wrap="square" lIns="0" tIns="0" rIns="0" bIns="91440" anchor="ctr">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altLang="en-US" sz="1200" b="0" i="0" u="none" strike="noStrike" kern="0" cap="none" spc="0" normalizeH="0" baseline="0" noProof="0">
                    <a:ln>
                      <a:noFill/>
                    </a:ln>
                    <a:solidFill>
                      <a:prstClr val="white"/>
                    </a:solidFill>
                    <a:effectLst/>
                    <a:uLnTx/>
                    <a:uFillTx/>
                    <a:latin typeface="Segoe UI Semibold"/>
                    <a:ea typeface="+mn-ea"/>
                    <a:cs typeface="+mn-cs"/>
                  </a:rPr>
                  <a:t>Machine translation</a:t>
                </a:r>
                <a:br>
                  <a:rPr kumimoji="0" lang="en-US" altLang="en-US" sz="1200" b="0" i="0" u="none" strike="noStrike" kern="0" cap="none" spc="0" normalizeH="0" baseline="0" noProof="0">
                    <a:ln>
                      <a:noFill/>
                    </a:ln>
                    <a:solidFill>
                      <a:prstClr val="white"/>
                    </a:solidFill>
                    <a:effectLst/>
                    <a:uLnTx/>
                    <a:uFillTx/>
                    <a:latin typeface="Segoe UI Semibold"/>
                    <a:ea typeface="+mn-ea"/>
                    <a:cs typeface="+mn-cs"/>
                  </a:rPr>
                </a:br>
                <a:r>
                  <a:rPr kumimoji="0" lang="en-US" altLang="en-US" sz="1200" b="0" i="0" u="none" strike="noStrike" kern="0" cap="none" spc="0" normalizeH="0" baseline="0" noProof="0">
                    <a:ln>
                      <a:noFill/>
                    </a:ln>
                    <a:solidFill>
                      <a:prstClr val="white"/>
                    </a:solidFill>
                    <a:effectLst/>
                    <a:uLnTx/>
                    <a:uFillTx/>
                    <a:latin typeface="Segoe UI Semibold"/>
                    <a:ea typeface="+mn-ea"/>
                    <a:cs typeface="+mn-cs"/>
                  </a:rPr>
                  <a:t>human parity</a:t>
                </a:r>
              </a:p>
            </p:txBody>
          </p:sp>
        </p:grpSp>
        <p:grpSp>
          <p:nvGrpSpPr>
            <p:cNvPr id="415" name="Group 414">
              <a:extLst>
                <a:ext uri="{FF2B5EF4-FFF2-40B4-BE49-F238E27FC236}">
                  <a16:creationId xmlns:a16="http://schemas.microsoft.com/office/drawing/2014/main" id="{5BBC4357-D98F-468F-81CC-7660AE38B316}"/>
                </a:ext>
              </a:extLst>
            </p:cNvPr>
            <p:cNvGrpSpPr/>
            <p:nvPr/>
          </p:nvGrpSpPr>
          <p:grpSpPr>
            <a:xfrm>
              <a:off x="5824064" y="4640440"/>
              <a:ext cx="585441" cy="518694"/>
              <a:chOff x="-1760544" y="4121769"/>
              <a:chExt cx="314065" cy="278258"/>
            </a:xfrm>
          </p:grpSpPr>
          <p:grpSp>
            <p:nvGrpSpPr>
              <p:cNvPr id="419" name="Graphic 3">
                <a:extLst>
                  <a:ext uri="{FF2B5EF4-FFF2-40B4-BE49-F238E27FC236}">
                    <a16:creationId xmlns:a16="http://schemas.microsoft.com/office/drawing/2014/main" id="{E5286CD9-8259-4A34-AC2B-0F3CB0643B6C}"/>
                  </a:ext>
                </a:extLst>
              </p:cNvPr>
              <p:cNvGrpSpPr/>
              <p:nvPr/>
            </p:nvGrpSpPr>
            <p:grpSpPr>
              <a:xfrm>
                <a:off x="-1760544" y="4121769"/>
                <a:ext cx="137366" cy="184233"/>
                <a:chOff x="-1760377" y="3494614"/>
                <a:chExt cx="313899" cy="420994"/>
              </a:xfrm>
            </p:grpSpPr>
            <p:sp>
              <p:nvSpPr>
                <p:cNvPr id="424" name="Freeform: Shape 423">
                  <a:extLst>
                    <a:ext uri="{FF2B5EF4-FFF2-40B4-BE49-F238E27FC236}">
                      <a16:creationId xmlns:a16="http://schemas.microsoft.com/office/drawing/2014/main" id="{E46B3E9E-39CB-4B92-A54F-87F06C05A175}"/>
                    </a:ext>
                  </a:extLst>
                </p:cNvPr>
                <p:cNvSpPr/>
                <p:nvPr/>
              </p:nvSpPr>
              <p:spPr>
                <a:xfrm>
                  <a:off x="-1758678" y="3499821"/>
                  <a:ext cx="306513" cy="409915"/>
                </a:xfrm>
                <a:custGeom>
                  <a:avLst/>
                  <a:gdLst>
                    <a:gd name="connsiteX0" fmla="*/ 0 w 306513"/>
                    <a:gd name="connsiteY0" fmla="*/ 413460 h 409915"/>
                    <a:gd name="connsiteX1" fmla="*/ 163154 w 306513"/>
                    <a:gd name="connsiteY1" fmla="*/ 0 h 409915"/>
                    <a:gd name="connsiteX2" fmla="*/ 310206 w 306513"/>
                    <a:gd name="connsiteY2" fmla="*/ 413460 h 409915"/>
                  </a:gdLst>
                  <a:ahLst/>
                  <a:cxnLst>
                    <a:cxn ang="0">
                      <a:pos x="connsiteX0" y="connsiteY0"/>
                    </a:cxn>
                    <a:cxn ang="0">
                      <a:pos x="connsiteX1" y="connsiteY1"/>
                    </a:cxn>
                    <a:cxn ang="0">
                      <a:pos x="connsiteX2" y="connsiteY2"/>
                    </a:cxn>
                  </a:cxnLst>
                  <a:rect l="l" t="t" r="r" b="b"/>
                  <a:pathLst>
                    <a:path w="306513" h="409915">
                      <a:moveTo>
                        <a:pt x="0" y="413460"/>
                      </a:moveTo>
                      <a:lnTo>
                        <a:pt x="163154" y="0"/>
                      </a:lnTo>
                      <a:lnTo>
                        <a:pt x="310206" y="413460"/>
                      </a:ln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5" name="Freeform: Shape 424">
                  <a:extLst>
                    <a:ext uri="{FF2B5EF4-FFF2-40B4-BE49-F238E27FC236}">
                      <a16:creationId xmlns:a16="http://schemas.microsoft.com/office/drawing/2014/main" id="{D53C8165-6F0F-4EC2-B32E-7AD955497DC7}"/>
                    </a:ext>
                  </a:extLst>
                </p:cNvPr>
                <p:cNvSpPr/>
                <p:nvPr/>
              </p:nvSpPr>
              <p:spPr>
                <a:xfrm>
                  <a:off x="-1705537" y="3778305"/>
                  <a:ext cx="206804" cy="3693"/>
                </a:xfrm>
                <a:custGeom>
                  <a:avLst/>
                  <a:gdLst>
                    <a:gd name="connsiteX0" fmla="*/ 0 w 206804"/>
                    <a:gd name="connsiteY0" fmla="*/ 0 h 0"/>
                    <a:gd name="connsiteX1" fmla="*/ 208687 w 206804"/>
                    <a:gd name="connsiteY1" fmla="*/ 0 h 0"/>
                  </a:gdLst>
                  <a:ahLst/>
                  <a:cxnLst>
                    <a:cxn ang="0">
                      <a:pos x="connsiteX0" y="connsiteY0"/>
                    </a:cxn>
                    <a:cxn ang="0">
                      <a:pos x="connsiteX1" y="connsiteY1"/>
                    </a:cxn>
                  </a:cxnLst>
                  <a:rect l="l" t="t" r="r" b="b"/>
                  <a:pathLst>
                    <a:path w="206804">
                      <a:moveTo>
                        <a:pt x="0" y="0"/>
                      </a:moveTo>
                      <a:lnTo>
                        <a:pt x="208687" y="0"/>
                      </a:lnTo>
                    </a:path>
                  </a:pathLst>
                </a:custGeom>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20" name="Graphic 4">
                <a:extLst>
                  <a:ext uri="{FF2B5EF4-FFF2-40B4-BE49-F238E27FC236}">
                    <a16:creationId xmlns:a16="http://schemas.microsoft.com/office/drawing/2014/main" id="{D66E3BAF-BB41-4083-9AF3-AFA202DD726A}"/>
                  </a:ext>
                </a:extLst>
              </p:cNvPr>
              <p:cNvGrpSpPr/>
              <p:nvPr/>
            </p:nvGrpSpPr>
            <p:grpSpPr>
              <a:xfrm>
                <a:off x="-1597006" y="4213808"/>
                <a:ext cx="150527" cy="186219"/>
                <a:chOff x="-1211939" y="3040869"/>
                <a:chExt cx="923925" cy="1143000"/>
              </a:xfrm>
            </p:grpSpPr>
            <p:sp>
              <p:nvSpPr>
                <p:cNvPr id="421" name="Freeform: Shape 420">
                  <a:extLst>
                    <a:ext uri="{FF2B5EF4-FFF2-40B4-BE49-F238E27FC236}">
                      <a16:creationId xmlns:a16="http://schemas.microsoft.com/office/drawing/2014/main" id="{B4453336-7E9B-457E-B5A6-E5817207FCAC}"/>
                    </a:ext>
                  </a:extLst>
                </p:cNvPr>
                <p:cNvSpPr/>
                <p:nvPr/>
              </p:nvSpPr>
              <p:spPr>
                <a:xfrm>
                  <a:off x="-1200312" y="3481972"/>
                  <a:ext cx="904875" cy="695325"/>
                </a:xfrm>
                <a:custGeom>
                  <a:avLst/>
                  <a:gdLst>
                    <a:gd name="connsiteX0" fmla="*/ 510153 w 904875"/>
                    <a:gd name="connsiteY0" fmla="*/ 698754 h 695325"/>
                    <a:gd name="connsiteX1" fmla="*/ 904107 w 904875"/>
                    <a:gd name="connsiteY1" fmla="*/ 335947 h 695325"/>
                    <a:gd name="connsiteX2" fmla="*/ 187160 w 904875"/>
                    <a:gd name="connsiteY2" fmla="*/ 197168 h 695325"/>
                    <a:gd name="connsiteX3" fmla="*/ 248311 w 904875"/>
                    <a:gd name="connsiteY3" fmla="*/ 586740 h 695325"/>
                    <a:gd name="connsiteX4" fmla="*/ 661791 w 904875"/>
                    <a:gd name="connsiteY4" fmla="*/ 0 h 695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875" h="695325">
                      <a:moveTo>
                        <a:pt x="510153" y="698754"/>
                      </a:moveTo>
                      <a:cubicBezTo>
                        <a:pt x="686365" y="689039"/>
                        <a:pt x="926110" y="584359"/>
                        <a:pt x="904107" y="335947"/>
                      </a:cubicBezTo>
                      <a:cubicBezTo>
                        <a:pt x="886962" y="131445"/>
                        <a:pt x="451479" y="77915"/>
                        <a:pt x="187160" y="197168"/>
                      </a:cubicBezTo>
                      <a:cubicBezTo>
                        <a:pt x="-62395" y="309181"/>
                        <a:pt x="-82016" y="657320"/>
                        <a:pt x="248311" y="586740"/>
                      </a:cubicBezTo>
                      <a:cubicBezTo>
                        <a:pt x="659410" y="499110"/>
                        <a:pt x="661791" y="0"/>
                        <a:pt x="661791" y="0"/>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2" name="Freeform: Shape 421">
                  <a:extLst>
                    <a:ext uri="{FF2B5EF4-FFF2-40B4-BE49-F238E27FC236}">
                      <a16:creationId xmlns:a16="http://schemas.microsoft.com/office/drawing/2014/main" id="{A8314C68-FCBC-4F44-B2FE-64D234A99FB1}"/>
                    </a:ext>
                  </a:extLst>
                </p:cNvPr>
                <p:cNvSpPr/>
                <p:nvPr/>
              </p:nvSpPr>
              <p:spPr>
                <a:xfrm>
                  <a:off x="-887078" y="3041345"/>
                  <a:ext cx="76200" cy="971550"/>
                </a:xfrm>
                <a:custGeom>
                  <a:avLst/>
                  <a:gdLst>
                    <a:gd name="connsiteX0" fmla="*/ 20706 w 76200"/>
                    <a:gd name="connsiteY0" fmla="*/ 0 h 971550"/>
                    <a:gd name="connsiteX1" fmla="*/ 76999 w 76200"/>
                    <a:gd name="connsiteY1" fmla="*/ 973836 h 971550"/>
                  </a:gdLst>
                  <a:ahLst/>
                  <a:cxnLst>
                    <a:cxn ang="0">
                      <a:pos x="connsiteX0" y="connsiteY0"/>
                    </a:cxn>
                    <a:cxn ang="0">
                      <a:pos x="connsiteX1" y="connsiteY1"/>
                    </a:cxn>
                  </a:cxnLst>
                  <a:rect l="l" t="t" r="r" b="b"/>
                  <a:pathLst>
                    <a:path w="76200" h="971550">
                      <a:moveTo>
                        <a:pt x="20706" y="0"/>
                      </a:moveTo>
                      <a:cubicBezTo>
                        <a:pt x="20706" y="0"/>
                        <a:pt x="-52732" y="764477"/>
                        <a:pt x="76999" y="973836"/>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23" name="Freeform: Shape 422">
                  <a:extLst>
                    <a:ext uri="{FF2B5EF4-FFF2-40B4-BE49-F238E27FC236}">
                      <a16:creationId xmlns:a16="http://schemas.microsoft.com/office/drawing/2014/main" id="{3CE26482-BDDE-41D8-A4B2-91B38C29B137}"/>
                    </a:ext>
                  </a:extLst>
                </p:cNvPr>
                <p:cNvSpPr/>
                <p:nvPr/>
              </p:nvSpPr>
              <p:spPr>
                <a:xfrm>
                  <a:off x="-1211368" y="3243371"/>
                  <a:ext cx="847725" cy="47625"/>
                </a:xfrm>
                <a:custGeom>
                  <a:avLst/>
                  <a:gdLst>
                    <a:gd name="connsiteX0" fmla="*/ 0 w 847725"/>
                    <a:gd name="connsiteY0" fmla="*/ 38957 h 47625"/>
                    <a:gd name="connsiteX1" fmla="*/ 856393 w 847725"/>
                    <a:gd name="connsiteY1" fmla="*/ 0 h 47625"/>
                  </a:gdLst>
                  <a:ahLst/>
                  <a:cxnLst>
                    <a:cxn ang="0">
                      <a:pos x="connsiteX0" y="connsiteY0"/>
                    </a:cxn>
                    <a:cxn ang="0">
                      <a:pos x="connsiteX1" y="connsiteY1"/>
                    </a:cxn>
                  </a:cxnLst>
                  <a:rect l="l" t="t" r="r" b="b"/>
                  <a:pathLst>
                    <a:path w="847725" h="47625">
                      <a:moveTo>
                        <a:pt x="0" y="38957"/>
                      </a:moveTo>
                      <a:cubicBezTo>
                        <a:pt x="0" y="38957"/>
                        <a:pt x="455105" y="94964"/>
                        <a:pt x="856393" y="0"/>
                      </a:cubicBezTo>
                    </a:path>
                  </a:pathLst>
                </a:custGeom>
                <a:noFill/>
                <a:ln w="285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grpSp>
        <p:nvGrpSpPr>
          <p:cNvPr id="511" name="Group 510">
            <a:extLst>
              <a:ext uri="{FF2B5EF4-FFF2-40B4-BE49-F238E27FC236}">
                <a16:creationId xmlns:a16="http://schemas.microsoft.com/office/drawing/2014/main" id="{CA994BE6-888B-44A2-9CDB-3AAD00A99C26}"/>
              </a:ext>
            </a:extLst>
          </p:cNvPr>
          <p:cNvGrpSpPr/>
          <p:nvPr/>
        </p:nvGrpSpPr>
        <p:grpSpPr>
          <a:xfrm>
            <a:off x="9621146" y="4345090"/>
            <a:ext cx="1569328" cy="1569328"/>
            <a:chOff x="9621146" y="4345090"/>
            <a:chExt cx="1569328" cy="1569328"/>
          </a:xfrm>
        </p:grpSpPr>
        <p:grpSp>
          <p:nvGrpSpPr>
            <p:cNvPr id="315" name="Group 314">
              <a:extLst>
                <a:ext uri="{FF2B5EF4-FFF2-40B4-BE49-F238E27FC236}">
                  <a16:creationId xmlns:a16="http://schemas.microsoft.com/office/drawing/2014/main" id="{DC695041-EDD0-447D-944E-743042B68033}"/>
                </a:ext>
                <a:ext uri="{C183D7F6-B498-43B3-948B-1728B52AA6E4}">
                  <adec:decorative xmlns:adec="http://schemas.microsoft.com/office/drawing/2017/decorative" val="1"/>
                </a:ext>
              </a:extLst>
            </p:cNvPr>
            <p:cNvGrpSpPr>
              <a:grpSpLocks noChangeAspect="1"/>
            </p:cNvGrpSpPr>
            <p:nvPr/>
          </p:nvGrpSpPr>
          <p:grpSpPr>
            <a:xfrm>
              <a:off x="9621146" y="4345090"/>
              <a:ext cx="1569328" cy="1569328"/>
              <a:chOff x="584199" y="2017712"/>
              <a:chExt cx="2542032" cy="2542032"/>
            </a:xfrm>
          </p:grpSpPr>
          <p:pic>
            <p:nvPicPr>
              <p:cNvPr id="316" name="Picture Placeholder 5">
                <a:extLst>
                  <a:ext uri="{FF2B5EF4-FFF2-40B4-BE49-F238E27FC236}">
                    <a16:creationId xmlns:a16="http://schemas.microsoft.com/office/drawing/2014/main" id="{130AD992-3647-4741-9AA9-59E0BA7BAA77}"/>
                  </a:ext>
                  <a:ext uri="{C183D7F6-B498-43B3-948B-1728B52AA6E4}">
                    <adec:decorative xmlns:adec="http://schemas.microsoft.com/office/drawing/2017/decorative" val="1"/>
                  </a:ext>
                </a:extLst>
              </p:cNvPr>
              <p:cNvPicPr>
                <a:picLocks/>
              </p:cNvPicPr>
              <p:nvPr/>
            </p:nvPicPr>
            <p:blipFill rotWithShape="1">
              <a:blip r:embed="rId4" cstate="print">
                <a:extLst>
                  <a:ext uri="{28A0092B-C50C-407E-A947-70E740481C1C}">
                    <a14:useLocalDpi xmlns:a14="http://schemas.microsoft.com/office/drawing/2010/main"/>
                  </a:ext>
                </a:extLst>
              </a:blip>
              <a:srcRect/>
              <a:stretch/>
            </p:blipFill>
            <p:spPr>
              <a:xfrm>
                <a:off x="584199" y="2017712"/>
                <a:ext cx="2542032" cy="2542032"/>
              </a:xfrm>
              <a:prstGeom prst="rect">
                <a:avLst/>
              </a:prstGeom>
            </p:spPr>
          </p:pic>
          <p:sp>
            <p:nvSpPr>
              <p:cNvPr id="317" name="Picture Placeholder 3">
                <a:extLst>
                  <a:ext uri="{FF2B5EF4-FFF2-40B4-BE49-F238E27FC236}">
                    <a16:creationId xmlns:a16="http://schemas.microsoft.com/office/drawing/2014/main" id="{028DC6DA-5767-4B30-859D-B93617968620}"/>
                  </a:ext>
                </a:extLst>
              </p:cNvPr>
              <p:cNvSpPr txBox="1">
                <a:spLocks/>
              </p:cNvSpPr>
              <p:nvPr/>
            </p:nvSpPr>
            <p:spPr>
              <a:xfrm>
                <a:off x="584199" y="2017712"/>
                <a:ext cx="2542032" cy="2542032"/>
              </a:xfrm>
              <a:prstGeom prst="rect">
                <a:avLst/>
              </a:prstGeom>
              <a:solidFill>
                <a:srgbClr val="262626">
                  <a:alpha val="80000"/>
                </a:srgbClr>
              </a:solidFill>
              <a:effectLst>
                <a:outerShdw blurRad="127000" algn="t" rotWithShape="0">
                  <a:schemeClr val="tx2">
                    <a:lumMod val="50000"/>
                    <a:alpha val="25000"/>
                  </a:schemeClr>
                </a:outerShdw>
              </a:effectLst>
            </p:spPr>
            <p:txBody>
              <a:bodyPr>
                <a:noAutofit/>
              </a:bodyPr>
              <a:lstStyle>
                <a:defPPr>
                  <a:defRPr lang="en-US"/>
                </a:defPPr>
                <a:lvl1pPr marR="0" lvl="0" indent="0" defTabSz="932742" fontAlgn="auto">
                  <a:lnSpc>
                    <a:spcPct val="100000"/>
                  </a:lnSpc>
                  <a:spcBef>
                    <a:spcPts val="800"/>
                  </a:spcBef>
                  <a:spcAft>
                    <a:spcPts val="0"/>
                  </a:spcAft>
                  <a:buClrTx/>
                  <a:buSzPct val="90000"/>
                  <a:buFont typeface="Wingdings" panose="05000000000000000000" pitchFamily="2" charset="2"/>
                  <a:buNone/>
                  <a:tabLst/>
                  <a:defRPr kumimoji="0" sz="3200" b="0" i="0" u="none" strike="noStrike" kern="0" cap="none" spc="0" normalizeH="0" baseline="0">
                    <a:ln>
                      <a:noFill/>
                    </a:ln>
                    <a:gradFill>
                      <a:gsLst>
                        <a:gs pos="1250">
                          <a:srgbClr val="FFFFFF"/>
                        </a:gs>
                        <a:gs pos="100000">
                          <a:srgbClr val="FFFFFF"/>
                        </a:gs>
                      </a:gsLst>
                      <a:lin ang="5400000" scaled="0"/>
                    </a:gradFill>
                    <a:effectLst/>
                    <a:uLnTx/>
                    <a:uFillTx/>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0" cap="none" spc="0" normalizeH="0" baseline="0" noProof="0">
                  <a:ln>
                    <a:noFill/>
                  </a:ln>
                  <a:solidFill>
                    <a:prstClr val="white"/>
                  </a:solidFill>
                  <a:effectLst/>
                  <a:uLnTx/>
                  <a:uFillTx/>
                  <a:latin typeface="Segoe UI"/>
                  <a:ea typeface="+mn-ea"/>
                  <a:cs typeface="+mn-cs"/>
                </a:endParaRPr>
              </a:p>
            </p:txBody>
          </p:sp>
          <p:sp>
            <p:nvSpPr>
              <p:cNvPr id="318" name="Rectangle 317">
                <a:extLst>
                  <a:ext uri="{FF2B5EF4-FFF2-40B4-BE49-F238E27FC236}">
                    <a16:creationId xmlns:a16="http://schemas.microsoft.com/office/drawing/2014/main" id="{491BBDF6-7D1A-47AA-AD34-C4128C8873A2}"/>
                  </a:ext>
                </a:extLst>
              </p:cNvPr>
              <p:cNvSpPr/>
              <p:nvPr/>
            </p:nvSpPr>
            <p:spPr>
              <a:xfrm>
                <a:off x="718769" y="3522640"/>
                <a:ext cx="2272892" cy="747815"/>
              </a:xfrm>
              <a:prstGeom prst="rect">
                <a:avLst/>
              </a:prstGeom>
            </p:spPr>
            <p:txBody>
              <a:bodyPr wrap="square" lIns="0" tIns="0" rIns="0" bIns="91440" anchor="ctr">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mn-cs"/>
                  </a:rPr>
                  <a:t>Object detection</a:t>
                </a:r>
                <a:br>
                  <a:rPr kumimoji="0" lang="en-US" sz="1200" b="0" i="0" u="none" strike="noStrike" kern="0" cap="none" spc="0" normalizeH="0" baseline="0" noProof="0">
                    <a:ln>
                      <a:noFill/>
                    </a:ln>
                    <a:solidFill>
                      <a:prstClr val="white"/>
                    </a:solidFill>
                    <a:effectLst/>
                    <a:uLnTx/>
                    <a:uFillTx/>
                    <a:latin typeface="Segoe UI Semibold"/>
                    <a:ea typeface="+mn-ea"/>
                    <a:cs typeface="+mn-cs"/>
                  </a:rPr>
                </a:br>
                <a:r>
                  <a:rPr kumimoji="0" lang="en-US" sz="1200" b="0" i="0" u="none" strike="noStrike" kern="0" cap="none" spc="0" normalizeH="0" baseline="0" noProof="0">
                    <a:ln>
                      <a:noFill/>
                    </a:ln>
                    <a:solidFill>
                      <a:prstClr val="white"/>
                    </a:solidFill>
                    <a:effectLst/>
                    <a:uLnTx/>
                    <a:uFillTx/>
                    <a:latin typeface="Segoe UI Semibold"/>
                    <a:ea typeface="+mn-ea"/>
                    <a:cs typeface="+mn-cs"/>
                  </a:rPr>
                  <a:t>human parity</a:t>
                </a:r>
              </a:p>
            </p:txBody>
          </p:sp>
        </p:grpSp>
        <p:grpSp>
          <p:nvGrpSpPr>
            <p:cNvPr id="430" name="Group 429">
              <a:extLst>
                <a:ext uri="{FF2B5EF4-FFF2-40B4-BE49-F238E27FC236}">
                  <a16:creationId xmlns:a16="http://schemas.microsoft.com/office/drawing/2014/main" id="{03C0FD52-BD63-48E6-8136-F9AC520929EC}"/>
                </a:ext>
              </a:extLst>
            </p:cNvPr>
            <p:cNvGrpSpPr/>
            <p:nvPr/>
          </p:nvGrpSpPr>
          <p:grpSpPr>
            <a:xfrm>
              <a:off x="10030637" y="4722968"/>
              <a:ext cx="735385" cy="408032"/>
              <a:chOff x="6827151" y="1675311"/>
              <a:chExt cx="341442" cy="189450"/>
            </a:xfrm>
          </p:grpSpPr>
          <p:sp>
            <p:nvSpPr>
              <p:cNvPr id="431" name="eye_2">
                <a:extLst>
                  <a:ext uri="{FF2B5EF4-FFF2-40B4-BE49-F238E27FC236}">
                    <a16:creationId xmlns:a16="http://schemas.microsoft.com/office/drawing/2014/main" id="{C617745A-B9FC-4BCF-AA12-C21DBA186B65}"/>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bg1"/>
              </a:solidFill>
              <a:ln w="28575"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32" name="eye_2">
                <a:extLst>
                  <a:ext uri="{FF2B5EF4-FFF2-40B4-BE49-F238E27FC236}">
                    <a16:creationId xmlns:a16="http://schemas.microsoft.com/office/drawing/2014/main" id="{458B35FA-1553-4121-AA8E-B789E7EF3184}"/>
                  </a:ext>
                </a:extLst>
              </p:cNvPr>
              <p:cNvSpPr>
                <a:spLocks noChangeAspect="1" noEditPoints="1"/>
              </p:cNvSpPr>
              <p:nvPr/>
            </p:nvSpPr>
            <p:spPr bwMode="auto">
              <a:xfrm>
                <a:off x="6827151" y="1675311"/>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solidFill>
                <a:schemeClr val="tx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450" name="Group 449">
            <a:extLst>
              <a:ext uri="{FF2B5EF4-FFF2-40B4-BE49-F238E27FC236}">
                <a16:creationId xmlns:a16="http://schemas.microsoft.com/office/drawing/2014/main" id="{D08F18D2-65AA-4A29-AFB4-7299DC9312C3}"/>
              </a:ext>
            </a:extLst>
          </p:cNvPr>
          <p:cNvGrpSpPr/>
          <p:nvPr/>
        </p:nvGrpSpPr>
        <p:grpSpPr>
          <a:xfrm>
            <a:off x="3177877" y="4345396"/>
            <a:ext cx="1573728" cy="1573728"/>
            <a:chOff x="3177877" y="4345396"/>
            <a:chExt cx="1573728" cy="1573728"/>
          </a:xfrm>
        </p:grpSpPr>
        <p:grpSp>
          <p:nvGrpSpPr>
            <p:cNvPr id="507" name="Group 506">
              <a:extLst>
                <a:ext uri="{FF2B5EF4-FFF2-40B4-BE49-F238E27FC236}">
                  <a16:creationId xmlns:a16="http://schemas.microsoft.com/office/drawing/2014/main" id="{A44F3CE4-2559-4E02-94B0-F89632382A77}"/>
                </a:ext>
              </a:extLst>
            </p:cNvPr>
            <p:cNvGrpSpPr/>
            <p:nvPr/>
          </p:nvGrpSpPr>
          <p:grpSpPr>
            <a:xfrm>
              <a:off x="3177877" y="4345396"/>
              <a:ext cx="1573728" cy="1573728"/>
              <a:chOff x="3177877" y="4345396"/>
              <a:chExt cx="1573728" cy="1573728"/>
            </a:xfrm>
          </p:grpSpPr>
          <p:grpSp>
            <p:nvGrpSpPr>
              <p:cNvPr id="322" name="Group 321">
                <a:extLst>
                  <a:ext uri="{FF2B5EF4-FFF2-40B4-BE49-F238E27FC236}">
                    <a16:creationId xmlns:a16="http://schemas.microsoft.com/office/drawing/2014/main" id="{717EC8C2-700E-433B-9439-CDDAB96E3908}"/>
                  </a:ext>
                </a:extLst>
              </p:cNvPr>
              <p:cNvGrpSpPr/>
              <p:nvPr/>
            </p:nvGrpSpPr>
            <p:grpSpPr>
              <a:xfrm>
                <a:off x="3177877" y="4345396"/>
                <a:ext cx="1572609" cy="1573728"/>
                <a:chOff x="3408927" y="2025650"/>
                <a:chExt cx="2542032" cy="2542032"/>
              </a:xfrm>
            </p:grpSpPr>
            <p:pic>
              <p:nvPicPr>
                <p:cNvPr id="325" name="Picture Placeholder 7">
                  <a:extLst>
                    <a:ext uri="{FF2B5EF4-FFF2-40B4-BE49-F238E27FC236}">
                      <a16:creationId xmlns:a16="http://schemas.microsoft.com/office/drawing/2014/main" id="{BD22053E-0C44-44FA-B0E0-2D0D24FD36AF}"/>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327" name="Group 326">
                  <a:extLst>
                    <a:ext uri="{FF2B5EF4-FFF2-40B4-BE49-F238E27FC236}">
                      <a16:creationId xmlns:a16="http://schemas.microsoft.com/office/drawing/2014/main" id="{ED189E84-5C00-486D-AF23-6B65D8FAF627}"/>
                    </a:ext>
                  </a:extLst>
                </p:cNvPr>
                <p:cNvGrpSpPr/>
                <p:nvPr/>
              </p:nvGrpSpPr>
              <p:grpSpPr>
                <a:xfrm>
                  <a:off x="3496213" y="2257423"/>
                  <a:ext cx="2386723" cy="1627444"/>
                  <a:chOff x="-4321257" y="2599831"/>
                  <a:chExt cx="3712127" cy="2531195"/>
                </a:xfrm>
              </p:grpSpPr>
              <p:sp>
                <p:nvSpPr>
                  <p:cNvPr id="364" name="Freeform: Shape 363">
                    <a:extLst>
                      <a:ext uri="{FF2B5EF4-FFF2-40B4-BE49-F238E27FC236}">
                        <a16:creationId xmlns:a16="http://schemas.microsoft.com/office/drawing/2014/main" id="{D928FBD6-5C2A-47CF-96B5-7BFC0715B881}"/>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cap="flat" cmpd="sng" algn="ctr">
                    <a:solidFill>
                      <a:srgbClr val="FFFFFF"/>
                    </a:solidFill>
                    <a:prstDash val="solid"/>
                    <a:headEnd type="none" w="med" len="med"/>
                    <a:tailEnd type="none" w="med" len="med"/>
                  </a:ln>
                  <a:effectLst/>
                </p:spPr>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mn-ea"/>
                      <a:cs typeface="+mn-cs"/>
                    </a:endParaRPr>
                  </a:p>
                </p:txBody>
              </p:sp>
              <p:sp>
                <p:nvSpPr>
                  <p:cNvPr id="365" name="Oval 364">
                    <a:extLst>
                      <a:ext uri="{FF2B5EF4-FFF2-40B4-BE49-F238E27FC236}">
                        <a16:creationId xmlns:a16="http://schemas.microsoft.com/office/drawing/2014/main" id="{B40D55D9-D1DE-434B-B1EE-217A7E58AC4C}"/>
                      </a:ext>
                    </a:extLst>
                  </p:cNvPr>
                  <p:cNvSpPr/>
                  <p:nvPr/>
                </p:nvSpPr>
                <p:spPr bwMode="auto">
                  <a:xfrm>
                    <a:off x="-4140640" y="2599831"/>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6" name="Oval 365">
                    <a:extLst>
                      <a:ext uri="{FF2B5EF4-FFF2-40B4-BE49-F238E27FC236}">
                        <a16:creationId xmlns:a16="http://schemas.microsoft.com/office/drawing/2014/main" id="{6EF725E3-0130-4F2C-BEB6-036B2C5E3D29}"/>
                      </a:ext>
                    </a:extLst>
                  </p:cNvPr>
                  <p:cNvSpPr/>
                  <p:nvPr/>
                </p:nvSpPr>
                <p:spPr bwMode="auto">
                  <a:xfrm>
                    <a:off x="-3811915" y="3061025"/>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7" name="Oval 366">
                    <a:extLst>
                      <a:ext uri="{FF2B5EF4-FFF2-40B4-BE49-F238E27FC236}">
                        <a16:creationId xmlns:a16="http://schemas.microsoft.com/office/drawing/2014/main" id="{73B77470-EE3D-4396-9CEE-998CD0DDBD64}"/>
                      </a:ext>
                    </a:extLst>
                  </p:cNvPr>
                  <p:cNvSpPr/>
                  <p:nvPr/>
                </p:nvSpPr>
                <p:spPr bwMode="auto">
                  <a:xfrm>
                    <a:off x="-3672537" y="3205767"/>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8" name="Oval 367">
                    <a:extLst>
                      <a:ext uri="{FF2B5EF4-FFF2-40B4-BE49-F238E27FC236}">
                        <a16:creationId xmlns:a16="http://schemas.microsoft.com/office/drawing/2014/main" id="{C1AEAE76-F8BA-4CEC-BAC8-4182BD52E073}"/>
                      </a:ext>
                    </a:extLst>
                  </p:cNvPr>
                  <p:cNvSpPr/>
                  <p:nvPr/>
                </p:nvSpPr>
                <p:spPr bwMode="auto">
                  <a:xfrm>
                    <a:off x="-3106069" y="3693842"/>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69" name="Oval 368">
                    <a:extLst>
                      <a:ext uri="{FF2B5EF4-FFF2-40B4-BE49-F238E27FC236}">
                        <a16:creationId xmlns:a16="http://schemas.microsoft.com/office/drawing/2014/main" id="{A0F93603-BE8A-4AC0-B926-B44A0BFAA015}"/>
                      </a:ext>
                    </a:extLst>
                  </p:cNvPr>
                  <p:cNvSpPr/>
                  <p:nvPr/>
                </p:nvSpPr>
                <p:spPr bwMode="auto">
                  <a:xfrm>
                    <a:off x="-2931204" y="3669814"/>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0" name="Oval 369">
                    <a:extLst>
                      <a:ext uri="{FF2B5EF4-FFF2-40B4-BE49-F238E27FC236}">
                        <a16:creationId xmlns:a16="http://schemas.microsoft.com/office/drawing/2014/main" id="{F331204B-4263-4C56-ADB0-48189DA6ADFA}"/>
                      </a:ext>
                    </a:extLst>
                  </p:cNvPr>
                  <p:cNvSpPr/>
                  <p:nvPr/>
                </p:nvSpPr>
                <p:spPr bwMode="auto">
                  <a:xfrm>
                    <a:off x="-2812054" y="368633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1" name="Freeform: Shape 370">
                    <a:extLst>
                      <a:ext uri="{FF2B5EF4-FFF2-40B4-BE49-F238E27FC236}">
                        <a16:creationId xmlns:a16="http://schemas.microsoft.com/office/drawing/2014/main" id="{0D2BDDE1-88DE-4ACB-9AC3-638A8C62761E}"/>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cap="flat" cmpd="sng" algn="ctr">
                    <a:solidFill>
                      <a:srgbClr val="FFFFFF"/>
                    </a:solidFill>
                    <a:prstDash val="solid"/>
                    <a:headEnd type="none" w="med" len="med"/>
                    <a:tailEnd type="none" w="med" len="med"/>
                  </a:ln>
                  <a:effectLst/>
                </p:spPr>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mn-ea"/>
                      <a:cs typeface="+mn-cs"/>
                    </a:endParaRPr>
                  </a:p>
                </p:txBody>
              </p:sp>
              <p:sp>
                <p:nvSpPr>
                  <p:cNvPr id="372" name="Oval 371">
                    <a:extLst>
                      <a:ext uri="{FF2B5EF4-FFF2-40B4-BE49-F238E27FC236}">
                        <a16:creationId xmlns:a16="http://schemas.microsoft.com/office/drawing/2014/main" id="{71F3C0B4-C2B7-425C-8E4B-484D4606821B}"/>
                      </a:ext>
                    </a:extLst>
                  </p:cNvPr>
                  <p:cNvSpPr/>
                  <p:nvPr/>
                </p:nvSpPr>
                <p:spPr bwMode="auto">
                  <a:xfrm>
                    <a:off x="-3650408" y="348690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3" name="Oval 372">
                    <a:extLst>
                      <a:ext uri="{FF2B5EF4-FFF2-40B4-BE49-F238E27FC236}">
                        <a16:creationId xmlns:a16="http://schemas.microsoft.com/office/drawing/2014/main" id="{EFF6E059-6768-4D6A-97AA-87A3AE997BCB}"/>
                      </a:ext>
                    </a:extLst>
                  </p:cNvPr>
                  <p:cNvSpPr/>
                  <p:nvPr/>
                </p:nvSpPr>
                <p:spPr bwMode="auto">
                  <a:xfrm>
                    <a:off x="-3535766" y="3378137"/>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4" name="Oval 373">
                    <a:extLst>
                      <a:ext uri="{FF2B5EF4-FFF2-40B4-BE49-F238E27FC236}">
                        <a16:creationId xmlns:a16="http://schemas.microsoft.com/office/drawing/2014/main" id="{535051C2-B9B6-4F87-ADE6-CF6B6DF1772D}"/>
                      </a:ext>
                    </a:extLst>
                  </p:cNvPr>
                  <p:cNvSpPr/>
                  <p:nvPr/>
                </p:nvSpPr>
                <p:spPr bwMode="auto">
                  <a:xfrm>
                    <a:off x="-3408644" y="3905237"/>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5" name="Oval 374">
                    <a:extLst>
                      <a:ext uri="{FF2B5EF4-FFF2-40B4-BE49-F238E27FC236}">
                        <a16:creationId xmlns:a16="http://schemas.microsoft.com/office/drawing/2014/main" id="{6B906489-5679-4E34-9F0E-6497BE482B90}"/>
                      </a:ext>
                    </a:extLst>
                  </p:cNvPr>
                  <p:cNvSpPr/>
                  <p:nvPr/>
                </p:nvSpPr>
                <p:spPr bwMode="auto">
                  <a:xfrm>
                    <a:off x="-3284483" y="4033324"/>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6" name="Oval 375">
                    <a:extLst>
                      <a:ext uri="{FF2B5EF4-FFF2-40B4-BE49-F238E27FC236}">
                        <a16:creationId xmlns:a16="http://schemas.microsoft.com/office/drawing/2014/main" id="{968A74B1-1A64-45C9-821D-9A3FDC44DCB2}"/>
                      </a:ext>
                    </a:extLst>
                  </p:cNvPr>
                  <p:cNvSpPr/>
                  <p:nvPr/>
                </p:nvSpPr>
                <p:spPr bwMode="auto">
                  <a:xfrm>
                    <a:off x="-3156676" y="3952671"/>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7" name="Oval 376">
                    <a:extLst>
                      <a:ext uri="{FF2B5EF4-FFF2-40B4-BE49-F238E27FC236}">
                        <a16:creationId xmlns:a16="http://schemas.microsoft.com/office/drawing/2014/main" id="{3926898D-A477-4671-9A7C-6B6875886CAE}"/>
                      </a:ext>
                    </a:extLst>
                  </p:cNvPr>
                  <p:cNvSpPr/>
                  <p:nvPr/>
                </p:nvSpPr>
                <p:spPr bwMode="auto">
                  <a:xfrm>
                    <a:off x="-2735608" y="4230954"/>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8" name="Oval 377">
                    <a:extLst>
                      <a:ext uri="{FF2B5EF4-FFF2-40B4-BE49-F238E27FC236}">
                        <a16:creationId xmlns:a16="http://schemas.microsoft.com/office/drawing/2014/main" id="{1CBF75BD-DFAE-46B2-BDED-832F1C437C8B}"/>
                      </a:ext>
                    </a:extLst>
                  </p:cNvPr>
                  <p:cNvSpPr/>
                  <p:nvPr/>
                </p:nvSpPr>
                <p:spPr bwMode="auto">
                  <a:xfrm>
                    <a:off x="-2559152" y="411037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79" name="Freeform: Shape 378">
                    <a:extLst>
                      <a:ext uri="{FF2B5EF4-FFF2-40B4-BE49-F238E27FC236}">
                        <a16:creationId xmlns:a16="http://schemas.microsoft.com/office/drawing/2014/main" id="{AFD12310-250B-4DF0-A1B0-7371D64EEEE0}"/>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cap="flat" cmpd="sng" algn="ctr">
                    <a:solidFill>
                      <a:srgbClr val="FFFFFF"/>
                    </a:solidFill>
                    <a:prstDash val="solid"/>
                    <a:headEnd type="none" w="med" len="med"/>
                    <a:tailEnd type="none" w="med" len="med"/>
                  </a:ln>
                  <a:effectLst/>
                </p:spPr>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mn-ea"/>
                      <a:cs typeface="+mn-cs"/>
                    </a:endParaRPr>
                  </a:p>
                </p:txBody>
              </p:sp>
              <p:sp>
                <p:nvSpPr>
                  <p:cNvPr id="380" name="Oval 379">
                    <a:extLst>
                      <a:ext uri="{FF2B5EF4-FFF2-40B4-BE49-F238E27FC236}">
                        <a16:creationId xmlns:a16="http://schemas.microsoft.com/office/drawing/2014/main" id="{F895AE5D-050D-4771-9A9B-9B60A6541BA7}"/>
                      </a:ext>
                    </a:extLst>
                  </p:cNvPr>
                  <p:cNvSpPr/>
                  <p:nvPr/>
                </p:nvSpPr>
                <p:spPr bwMode="auto">
                  <a:xfrm>
                    <a:off x="-2945279" y="3197709"/>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1" name="Oval 380">
                    <a:extLst>
                      <a:ext uri="{FF2B5EF4-FFF2-40B4-BE49-F238E27FC236}">
                        <a16:creationId xmlns:a16="http://schemas.microsoft.com/office/drawing/2014/main" id="{5CE7656A-CBB1-4972-BBFF-44CF2E6C69A6}"/>
                      </a:ext>
                    </a:extLst>
                  </p:cNvPr>
                  <p:cNvSpPr/>
                  <p:nvPr/>
                </p:nvSpPr>
                <p:spPr bwMode="auto">
                  <a:xfrm>
                    <a:off x="-2692888" y="3273736"/>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09CFF1B6-9951-4EFF-B6CA-0E7F3EB26E18}"/>
                      </a:ext>
                    </a:extLst>
                  </p:cNvPr>
                  <p:cNvSpPr/>
                  <p:nvPr/>
                </p:nvSpPr>
                <p:spPr bwMode="auto">
                  <a:xfrm>
                    <a:off x="-2577471" y="3419026"/>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A7BCA876-4D59-437C-BA13-4AD2C83CDF09}"/>
                      </a:ext>
                    </a:extLst>
                  </p:cNvPr>
                  <p:cNvSpPr/>
                  <p:nvPr/>
                </p:nvSpPr>
                <p:spPr bwMode="auto">
                  <a:xfrm>
                    <a:off x="-2454467" y="3487928"/>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2F4E8CB4-12C0-4904-A48A-DDDB14531D36}"/>
                      </a:ext>
                    </a:extLst>
                  </p:cNvPr>
                  <p:cNvSpPr/>
                  <p:nvPr/>
                </p:nvSpPr>
                <p:spPr bwMode="auto">
                  <a:xfrm>
                    <a:off x="-2332917" y="343879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5" name="Oval 384">
                    <a:extLst>
                      <a:ext uri="{FF2B5EF4-FFF2-40B4-BE49-F238E27FC236}">
                        <a16:creationId xmlns:a16="http://schemas.microsoft.com/office/drawing/2014/main" id="{B83F40BD-A308-4B1C-93FC-DEAB936342E8}"/>
                      </a:ext>
                    </a:extLst>
                  </p:cNvPr>
                  <p:cNvSpPr/>
                  <p:nvPr/>
                </p:nvSpPr>
                <p:spPr bwMode="auto">
                  <a:xfrm>
                    <a:off x="-2094685" y="3441966"/>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6" name="Freeform: Shape 385">
                    <a:extLst>
                      <a:ext uri="{FF2B5EF4-FFF2-40B4-BE49-F238E27FC236}">
                        <a16:creationId xmlns:a16="http://schemas.microsoft.com/office/drawing/2014/main" id="{5661786F-6C19-412C-BD92-AF30166DB34D}"/>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cap="flat" cmpd="sng" algn="ctr">
                    <a:solidFill>
                      <a:srgbClr val="FFFFFF"/>
                    </a:solidFill>
                    <a:prstDash val="solid"/>
                    <a:headEnd type="none" w="med" len="med"/>
                    <a:tailEnd type="none" w="med" len="med"/>
                  </a:ln>
                  <a:effectLst/>
                </p:spPr>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mn-ea"/>
                      <a:cs typeface="+mn-cs"/>
                    </a:endParaRPr>
                  </a:p>
                </p:txBody>
              </p:sp>
              <p:sp>
                <p:nvSpPr>
                  <p:cNvPr id="387" name="Oval 386">
                    <a:extLst>
                      <a:ext uri="{FF2B5EF4-FFF2-40B4-BE49-F238E27FC236}">
                        <a16:creationId xmlns:a16="http://schemas.microsoft.com/office/drawing/2014/main" id="{DD287E6D-DC1A-4E9F-9C6C-BEA64A331CF1}"/>
                      </a:ext>
                    </a:extLst>
                  </p:cNvPr>
                  <p:cNvSpPr/>
                  <p:nvPr/>
                </p:nvSpPr>
                <p:spPr bwMode="auto">
                  <a:xfrm>
                    <a:off x="-2995941" y="3346167"/>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72FBE216-BF6A-40EF-90D4-B79B67E39530}"/>
                      </a:ext>
                    </a:extLst>
                  </p:cNvPr>
                  <p:cNvSpPr/>
                  <p:nvPr/>
                </p:nvSpPr>
                <p:spPr bwMode="auto">
                  <a:xfrm>
                    <a:off x="-2891319" y="3407028"/>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89" name="Oval 388">
                    <a:extLst>
                      <a:ext uri="{FF2B5EF4-FFF2-40B4-BE49-F238E27FC236}">
                        <a16:creationId xmlns:a16="http://schemas.microsoft.com/office/drawing/2014/main" id="{CFF81E79-1DCC-4BBE-B321-1B72E2327DBE}"/>
                      </a:ext>
                    </a:extLst>
                  </p:cNvPr>
                  <p:cNvSpPr/>
                  <p:nvPr/>
                </p:nvSpPr>
                <p:spPr bwMode="auto">
                  <a:xfrm>
                    <a:off x="-2762552" y="3491145"/>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0" name="Freeform: Shape 389">
                    <a:extLst>
                      <a:ext uri="{FF2B5EF4-FFF2-40B4-BE49-F238E27FC236}">
                        <a16:creationId xmlns:a16="http://schemas.microsoft.com/office/drawing/2014/main" id="{AE6D7B97-5AC6-428E-9F53-9FFC37ABAFDB}"/>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cap="flat" cmpd="sng" algn="ctr">
                    <a:solidFill>
                      <a:srgbClr val="FFFFFF"/>
                    </a:solidFill>
                    <a:prstDash val="solid"/>
                    <a:headEnd type="none" w="med" len="med"/>
                    <a:tailEnd type="none" w="med" len="med"/>
                  </a:ln>
                  <a:effectLst/>
                </p:spPr>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mn-ea"/>
                      <a:cs typeface="+mn-cs"/>
                    </a:endParaRPr>
                  </a:p>
                </p:txBody>
              </p:sp>
              <p:sp>
                <p:nvSpPr>
                  <p:cNvPr id="391" name="Oval 390">
                    <a:extLst>
                      <a:ext uri="{FF2B5EF4-FFF2-40B4-BE49-F238E27FC236}">
                        <a16:creationId xmlns:a16="http://schemas.microsoft.com/office/drawing/2014/main" id="{1F089593-E6D3-47DC-9896-3D78C10CC81F}"/>
                      </a:ext>
                    </a:extLst>
                  </p:cNvPr>
                  <p:cNvSpPr/>
                  <p:nvPr/>
                </p:nvSpPr>
                <p:spPr bwMode="auto">
                  <a:xfrm>
                    <a:off x="-1994460" y="372015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2" name="Oval 391">
                    <a:extLst>
                      <a:ext uri="{FF2B5EF4-FFF2-40B4-BE49-F238E27FC236}">
                        <a16:creationId xmlns:a16="http://schemas.microsoft.com/office/drawing/2014/main" id="{307DA628-0A49-4A23-9BA1-5FA98C5FAADE}"/>
                      </a:ext>
                    </a:extLst>
                  </p:cNvPr>
                  <p:cNvSpPr/>
                  <p:nvPr/>
                </p:nvSpPr>
                <p:spPr bwMode="auto">
                  <a:xfrm>
                    <a:off x="-1642637" y="4131863"/>
                    <a:ext cx="64008" cy="64008"/>
                  </a:xfrm>
                  <a:prstGeom prst="ellipse">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3" name="Oval 392">
                    <a:extLst>
                      <a:ext uri="{FF2B5EF4-FFF2-40B4-BE49-F238E27FC236}">
                        <a16:creationId xmlns:a16="http://schemas.microsoft.com/office/drawing/2014/main" id="{1EA94152-B410-4725-9950-40F3DAFCDF74}"/>
                      </a:ext>
                    </a:extLst>
                  </p:cNvPr>
                  <p:cNvSpPr/>
                  <p:nvPr/>
                </p:nvSpPr>
                <p:spPr bwMode="auto">
                  <a:xfrm>
                    <a:off x="-1553534" y="4314879"/>
                    <a:ext cx="64008" cy="64008"/>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394" name="TextBox 393">
                    <a:extLst>
                      <a:ext uri="{FF2B5EF4-FFF2-40B4-BE49-F238E27FC236}">
                        <a16:creationId xmlns:a16="http://schemas.microsoft.com/office/drawing/2014/main" id="{5E5A9E8B-75EA-4ED7-BCEF-0103EE491077}"/>
                      </a:ext>
                    </a:extLst>
                  </p:cNvPr>
                  <p:cNvSpPr txBox="1"/>
                  <p:nvPr/>
                </p:nvSpPr>
                <p:spPr>
                  <a:xfrm>
                    <a:off x="-3871705" y="2797501"/>
                    <a:ext cx="1430727" cy="936371"/>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Switchboard</a:t>
                    </a:r>
                  </a:p>
                </p:txBody>
              </p:sp>
              <p:sp>
                <p:nvSpPr>
                  <p:cNvPr id="395" name="TextBox 394">
                    <a:extLst>
                      <a:ext uri="{FF2B5EF4-FFF2-40B4-BE49-F238E27FC236}">
                        <a16:creationId xmlns:a16="http://schemas.microsoft.com/office/drawing/2014/main" id="{3981624E-DCA8-43AB-8F4C-50FD7C5B0C35}"/>
                      </a:ext>
                    </a:extLst>
                  </p:cNvPr>
                  <p:cNvSpPr txBox="1"/>
                  <p:nvPr/>
                </p:nvSpPr>
                <p:spPr>
                  <a:xfrm>
                    <a:off x="-2951919" y="3411496"/>
                    <a:ext cx="1352717" cy="1040754"/>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Switchboard cellular</a:t>
                    </a:r>
                  </a:p>
                </p:txBody>
              </p:sp>
              <p:sp>
                <p:nvSpPr>
                  <p:cNvPr id="396" name="TextBox 395">
                    <a:extLst>
                      <a:ext uri="{FF2B5EF4-FFF2-40B4-BE49-F238E27FC236}">
                        <a16:creationId xmlns:a16="http://schemas.microsoft.com/office/drawing/2014/main" id="{7C082432-2A92-4D41-B272-6843B3A4CF7D}"/>
                      </a:ext>
                    </a:extLst>
                  </p:cNvPr>
                  <p:cNvSpPr txBox="1"/>
                  <p:nvPr/>
                </p:nvSpPr>
                <p:spPr>
                  <a:xfrm>
                    <a:off x="-2704721" y="2920790"/>
                    <a:ext cx="1638854" cy="936371"/>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Meeting </a:t>
                    </a:r>
                    <a:b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b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speech</a:t>
                    </a:r>
                  </a:p>
                </p:txBody>
              </p:sp>
              <p:sp>
                <p:nvSpPr>
                  <p:cNvPr id="397" name="TextBox 396">
                    <a:extLst>
                      <a:ext uri="{FF2B5EF4-FFF2-40B4-BE49-F238E27FC236}">
                        <a16:creationId xmlns:a16="http://schemas.microsoft.com/office/drawing/2014/main" id="{25A4C813-05D6-4A7E-BF04-F6EE3CB64AE2}"/>
                      </a:ext>
                    </a:extLst>
                  </p:cNvPr>
                  <p:cNvSpPr txBox="1"/>
                  <p:nvPr/>
                </p:nvSpPr>
                <p:spPr>
                  <a:xfrm>
                    <a:off x="-1683462" y="4023761"/>
                    <a:ext cx="1074332" cy="936371"/>
                  </a:xfrm>
                  <a:prstGeom prst="rect">
                    <a:avLst/>
                  </a:prstGeom>
                  <a:noFill/>
                </p:spPr>
                <p:txBody>
                  <a:bodyPr wrap="square" lIns="179259" tIns="143407" rIns="0"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IBM Switchboard</a:t>
                    </a:r>
                  </a:p>
                </p:txBody>
              </p:sp>
              <p:sp>
                <p:nvSpPr>
                  <p:cNvPr id="398" name="TextBox 397">
                    <a:extLst>
                      <a:ext uri="{FF2B5EF4-FFF2-40B4-BE49-F238E27FC236}">
                        <a16:creationId xmlns:a16="http://schemas.microsoft.com/office/drawing/2014/main" id="{BDAB3418-AE35-495B-900A-2137A1570B84}"/>
                      </a:ext>
                    </a:extLst>
                  </p:cNvPr>
                  <p:cNvSpPr txBox="1"/>
                  <p:nvPr/>
                </p:nvSpPr>
                <p:spPr>
                  <a:xfrm>
                    <a:off x="-4321257" y="3445500"/>
                    <a:ext cx="958138" cy="936371"/>
                  </a:xfrm>
                  <a:prstGeom prst="rect">
                    <a:avLst/>
                  </a:prstGeom>
                  <a:noFill/>
                </p:spPr>
                <p:txBody>
                  <a:bodyPr wrap="square" lIns="0"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300" b="1" i="0" u="none" strike="noStrike" kern="0" cap="none" spc="0" normalizeH="0" baseline="0" noProof="0">
                        <a:ln>
                          <a:noFill/>
                        </a:ln>
                        <a:solidFill>
                          <a:prstClr val="white"/>
                        </a:solidFill>
                        <a:effectLst/>
                        <a:uLnTx/>
                        <a:uFillTx/>
                        <a:latin typeface="Segoe UI"/>
                        <a:ea typeface="+mn-ea"/>
                        <a:cs typeface="Segoe UI" panose="020B0502040204020203" pitchFamily="34" charset="0"/>
                      </a:rPr>
                      <a:t>Broadcast speech</a:t>
                    </a:r>
                  </a:p>
                </p:txBody>
              </p:sp>
              <p:sp>
                <p:nvSpPr>
                  <p:cNvPr id="399" name="Oval 398">
                    <a:extLst>
                      <a:ext uri="{FF2B5EF4-FFF2-40B4-BE49-F238E27FC236}">
                        <a16:creationId xmlns:a16="http://schemas.microsoft.com/office/drawing/2014/main" id="{41430047-0E4F-44B9-A853-7F52E1A78C99}"/>
                      </a:ext>
                    </a:extLst>
                  </p:cNvPr>
                  <p:cNvSpPr/>
                  <p:nvPr/>
                </p:nvSpPr>
                <p:spPr bwMode="auto">
                  <a:xfrm>
                    <a:off x="-1385847" y="4757600"/>
                    <a:ext cx="91440" cy="94206"/>
                  </a:xfrm>
                  <a:prstGeom prst="ellipse">
                    <a:avLst/>
                  </a:prstGeom>
                  <a:solidFill>
                    <a:srgbClr val="FFFFFF"/>
                  </a:solidFill>
                  <a:ln w="635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05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400" name="Group 399">
                    <a:extLst>
                      <a:ext uri="{FF2B5EF4-FFF2-40B4-BE49-F238E27FC236}">
                        <a16:creationId xmlns:a16="http://schemas.microsoft.com/office/drawing/2014/main" id="{27961C5D-D1B0-4E19-A650-7FEBA55DC48B}"/>
                      </a:ext>
                    </a:extLst>
                  </p:cNvPr>
                  <p:cNvGrpSpPr/>
                  <p:nvPr/>
                </p:nvGrpSpPr>
                <p:grpSpPr>
                  <a:xfrm>
                    <a:off x="-1811821" y="4943801"/>
                    <a:ext cx="872074" cy="187225"/>
                    <a:chOff x="9975718" y="3109333"/>
                    <a:chExt cx="1315753" cy="282477"/>
                  </a:xfrm>
                </p:grpSpPr>
                <p:pic>
                  <p:nvPicPr>
                    <p:cNvPr id="401" name="Picture 400">
                      <a:extLst>
                        <a:ext uri="{FF2B5EF4-FFF2-40B4-BE49-F238E27FC236}">
                          <a16:creationId xmlns:a16="http://schemas.microsoft.com/office/drawing/2014/main" id="{7EE952BF-B79E-4DC0-B8D8-99FB521497E3}"/>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402" name="Freeform 12">
                      <a:extLst>
                        <a:ext uri="{FF2B5EF4-FFF2-40B4-BE49-F238E27FC236}">
                          <a16:creationId xmlns:a16="http://schemas.microsoft.com/office/drawing/2014/main" id="{21327180-EB34-4CE6-B4A9-CB28FD5F284D}"/>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Segoe UI"/>
                        <a:ea typeface="+mn-ea"/>
                        <a:cs typeface="+mn-cs"/>
                      </a:endParaRPr>
                    </a:p>
                  </p:txBody>
                </p:sp>
              </p:grpSp>
            </p:grpSp>
          </p:grpSp>
          <p:sp>
            <p:nvSpPr>
              <p:cNvPr id="323" name="Picture Placeholder 3">
                <a:extLst>
                  <a:ext uri="{FF2B5EF4-FFF2-40B4-BE49-F238E27FC236}">
                    <a16:creationId xmlns:a16="http://schemas.microsoft.com/office/drawing/2014/main" id="{728E76D2-5139-45AE-84A0-7D4276A32165}"/>
                  </a:ext>
                  <a:ext uri="{C183D7F6-B498-43B3-948B-1728B52AA6E4}">
                    <adec:decorative xmlns:adec="http://schemas.microsoft.com/office/drawing/2017/decorative" val="1"/>
                  </a:ext>
                </a:extLst>
              </p:cNvPr>
              <p:cNvSpPr txBox="1">
                <a:spLocks/>
              </p:cNvSpPr>
              <p:nvPr/>
            </p:nvSpPr>
            <p:spPr>
              <a:xfrm>
                <a:off x="3177877" y="4345396"/>
                <a:ext cx="1572609" cy="1573728"/>
              </a:xfrm>
              <a:prstGeom prst="rect">
                <a:avLst/>
              </a:prstGeom>
              <a:solidFill>
                <a:srgbClr val="262626">
                  <a:alpha val="80000"/>
                </a:srgbClr>
              </a:solidFill>
              <a:effectLst>
                <a:outerShdw blurRad="127000" algn="t" rotWithShape="0">
                  <a:schemeClr val="tx2">
                    <a:lumMod val="50000"/>
                    <a:alpha val="25000"/>
                  </a:schemeClr>
                </a:outerShdw>
              </a:effectLst>
            </p:spPr>
            <p:txBody>
              <a:bodyPr>
                <a:noAutofit/>
              </a:bodyPr>
              <a:lstStyle>
                <a:defPPr>
                  <a:defRPr lang="en-US"/>
                </a:defPPr>
                <a:lvl1pPr marR="0" lvl="0" indent="0" defTabSz="932742" fontAlgn="auto">
                  <a:lnSpc>
                    <a:spcPct val="100000"/>
                  </a:lnSpc>
                  <a:spcBef>
                    <a:spcPts val="800"/>
                  </a:spcBef>
                  <a:spcAft>
                    <a:spcPts val="0"/>
                  </a:spcAft>
                  <a:buClrTx/>
                  <a:buSzPct val="90000"/>
                  <a:buFont typeface="Wingdings" panose="05000000000000000000" pitchFamily="2" charset="2"/>
                  <a:buNone/>
                  <a:tabLst/>
                  <a:defRPr kumimoji="0" sz="3200" b="0" i="0" u="none" strike="noStrike" kern="0" cap="none" spc="0" normalizeH="0" baseline="0">
                    <a:ln>
                      <a:noFill/>
                    </a:ln>
                    <a:gradFill>
                      <a:gsLst>
                        <a:gs pos="1250">
                          <a:srgbClr val="FFFFFF"/>
                        </a:gs>
                        <a:gs pos="100000">
                          <a:srgbClr val="FFFFFF"/>
                        </a:gs>
                      </a:gsLst>
                      <a:lin ang="5400000" scaled="0"/>
                    </a:gradFill>
                    <a:effectLst/>
                    <a:uLnTx/>
                    <a:uFillTx/>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24" name="Rectangle 323">
                <a:extLst>
                  <a:ext uri="{FF2B5EF4-FFF2-40B4-BE49-F238E27FC236}">
                    <a16:creationId xmlns:a16="http://schemas.microsoft.com/office/drawing/2014/main" id="{7E122FA8-8F32-4130-BDA9-EBAB3FA4EECA}"/>
                  </a:ext>
                </a:extLst>
              </p:cNvPr>
              <p:cNvSpPr/>
              <p:nvPr/>
            </p:nvSpPr>
            <p:spPr>
              <a:xfrm>
                <a:off x="3178996" y="5274632"/>
                <a:ext cx="1572609" cy="461665"/>
              </a:xfrm>
              <a:prstGeom prst="rect">
                <a:avLst/>
              </a:prstGeom>
            </p:spPr>
            <p:txBody>
              <a:bodyPr wrap="square" lIns="0" tIns="0" rIns="0" bIns="91440" anchor="ctr">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mn-cs"/>
                  </a:rPr>
                  <a:t>Speech recognition</a:t>
                </a:r>
                <a:br>
                  <a:rPr kumimoji="0" lang="en-US" sz="1200" b="0" i="0" u="none" strike="noStrike" kern="0" cap="none" spc="0" normalizeH="0" baseline="0" noProof="0">
                    <a:ln>
                      <a:noFill/>
                    </a:ln>
                    <a:solidFill>
                      <a:prstClr val="white"/>
                    </a:solidFill>
                    <a:effectLst/>
                    <a:uLnTx/>
                    <a:uFillTx/>
                    <a:latin typeface="Segoe UI Semibold"/>
                    <a:ea typeface="+mn-ea"/>
                    <a:cs typeface="+mn-cs"/>
                  </a:rPr>
                </a:br>
                <a:r>
                  <a:rPr kumimoji="0" lang="en-US" sz="1200" b="0" i="0" u="none" strike="noStrike" kern="0" cap="none" spc="0" normalizeH="0" baseline="0" noProof="0">
                    <a:ln>
                      <a:noFill/>
                    </a:ln>
                    <a:solidFill>
                      <a:prstClr val="white"/>
                    </a:solidFill>
                    <a:effectLst/>
                    <a:uLnTx/>
                    <a:uFillTx/>
                    <a:latin typeface="Segoe UI Semibold"/>
                    <a:ea typeface="+mn-ea"/>
                    <a:cs typeface="+mn-cs"/>
                  </a:rPr>
                  <a:t>human parity</a:t>
                </a:r>
              </a:p>
            </p:txBody>
          </p:sp>
        </p:grpSp>
        <p:pic>
          <p:nvPicPr>
            <p:cNvPr id="453" name="Picture 452">
              <a:extLst>
                <a:ext uri="{FF2B5EF4-FFF2-40B4-BE49-F238E27FC236}">
                  <a16:creationId xmlns:a16="http://schemas.microsoft.com/office/drawing/2014/main" id="{D45F9CC3-4090-4549-807D-506FA94DEB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82070" y="4638281"/>
              <a:ext cx="528686" cy="514001"/>
            </a:xfrm>
            <a:prstGeom prst="rect">
              <a:avLst/>
            </a:prstGeom>
          </p:spPr>
        </p:pic>
      </p:grpSp>
      <p:grpSp>
        <p:nvGrpSpPr>
          <p:cNvPr id="456" name="Group 455">
            <a:extLst>
              <a:ext uri="{FF2B5EF4-FFF2-40B4-BE49-F238E27FC236}">
                <a16:creationId xmlns:a16="http://schemas.microsoft.com/office/drawing/2014/main" id="{4E3C36B3-6462-41DF-932D-2B8C385A3C18}"/>
              </a:ext>
            </a:extLst>
          </p:cNvPr>
          <p:cNvGrpSpPr/>
          <p:nvPr/>
        </p:nvGrpSpPr>
        <p:grpSpPr>
          <a:xfrm>
            <a:off x="7410145" y="4358050"/>
            <a:ext cx="1577006" cy="1578098"/>
            <a:chOff x="7410145" y="4358050"/>
            <a:chExt cx="1577006" cy="1578098"/>
          </a:xfrm>
        </p:grpSpPr>
        <p:grpSp>
          <p:nvGrpSpPr>
            <p:cNvPr id="404" name="Group 403">
              <a:extLst>
                <a:ext uri="{FF2B5EF4-FFF2-40B4-BE49-F238E27FC236}">
                  <a16:creationId xmlns:a16="http://schemas.microsoft.com/office/drawing/2014/main" id="{83C407C1-68A7-465A-9B8A-3F2410BBF867}"/>
                </a:ext>
                <a:ext uri="{C183D7F6-B498-43B3-948B-1728B52AA6E4}">
                  <adec:decorative xmlns:adec="http://schemas.microsoft.com/office/drawing/2017/decorative" val="1"/>
                </a:ext>
              </a:extLst>
            </p:cNvPr>
            <p:cNvGrpSpPr>
              <a:grpSpLocks noChangeAspect="1"/>
            </p:cNvGrpSpPr>
            <p:nvPr/>
          </p:nvGrpSpPr>
          <p:grpSpPr>
            <a:xfrm>
              <a:off x="7410145" y="4358050"/>
              <a:ext cx="1577006" cy="1578098"/>
              <a:chOff x="6238173" y="2017712"/>
              <a:chExt cx="2542032" cy="2542032"/>
            </a:xfrm>
          </p:grpSpPr>
          <p:pic>
            <p:nvPicPr>
              <p:cNvPr id="405" name="Picture 404">
                <a:extLst>
                  <a:ext uri="{FF2B5EF4-FFF2-40B4-BE49-F238E27FC236}">
                    <a16:creationId xmlns:a16="http://schemas.microsoft.com/office/drawing/2014/main" id="{76281292-9073-45E0-9220-9516917A8B05}"/>
                  </a:ext>
                  <a:ext uri="{C183D7F6-B498-43B3-948B-1728B52AA6E4}">
                    <adec:decorative xmlns:adec="http://schemas.microsoft.com/office/drawing/2017/decorative" val="1"/>
                  </a:ext>
                </a:extLst>
              </p:cNvPr>
              <p:cNvPicPr>
                <a:picLocks/>
              </p:cNvPicPr>
              <p:nvPr/>
            </p:nvPicPr>
            <p:blipFill rotWithShape="1">
              <a:blip r:embed="rId8"/>
              <a:srcRect l="22059" r="22059"/>
              <a:stretch/>
            </p:blipFill>
            <p:spPr>
              <a:xfrm>
                <a:off x="6238173" y="2017712"/>
                <a:ext cx="2542032" cy="2542032"/>
              </a:xfrm>
              <a:prstGeom prst="rect">
                <a:avLst/>
              </a:prstGeom>
              <a:ln>
                <a:noFill/>
              </a:ln>
            </p:spPr>
          </p:pic>
          <p:sp>
            <p:nvSpPr>
              <p:cNvPr id="406" name="Picture Placeholder 3">
                <a:extLst>
                  <a:ext uri="{FF2B5EF4-FFF2-40B4-BE49-F238E27FC236}">
                    <a16:creationId xmlns:a16="http://schemas.microsoft.com/office/drawing/2014/main" id="{F42388D4-8633-4361-8FD9-E52FC73036B7}"/>
                  </a:ext>
                </a:extLst>
              </p:cNvPr>
              <p:cNvSpPr txBox="1">
                <a:spLocks/>
              </p:cNvSpPr>
              <p:nvPr/>
            </p:nvSpPr>
            <p:spPr>
              <a:xfrm>
                <a:off x="6238173" y="2017712"/>
                <a:ext cx="2542031" cy="2542032"/>
              </a:xfrm>
              <a:prstGeom prst="rect">
                <a:avLst/>
              </a:prstGeom>
              <a:solidFill>
                <a:srgbClr val="262626">
                  <a:alpha val="80000"/>
                </a:srgbClr>
              </a:solidFill>
              <a:ln>
                <a:noFill/>
              </a:ln>
              <a:effectLst>
                <a:outerShdw blurRad="127000" algn="t" rotWithShape="0">
                  <a:schemeClr val="tx2">
                    <a:lumMod val="50000"/>
                    <a:alpha val="25000"/>
                  </a:schemeClr>
                </a:outerShdw>
              </a:effectLst>
            </p:spPr>
            <p:txBody>
              <a:bodyPr>
                <a:noAutofit/>
              </a:bodyPr>
              <a:lstStyle>
                <a:defPPr>
                  <a:defRPr lang="en-US"/>
                </a:defPPr>
                <a:lvl1pPr marR="0" lvl="0" indent="0" defTabSz="932742" fontAlgn="auto">
                  <a:lnSpc>
                    <a:spcPct val="100000"/>
                  </a:lnSpc>
                  <a:spcBef>
                    <a:spcPts val="800"/>
                  </a:spcBef>
                  <a:spcAft>
                    <a:spcPts val="0"/>
                  </a:spcAft>
                  <a:buClrTx/>
                  <a:buSzPct val="90000"/>
                  <a:buFont typeface="Wingdings" panose="05000000000000000000" pitchFamily="2" charset="2"/>
                  <a:buNone/>
                  <a:tabLst/>
                  <a:defRPr kumimoji="0" sz="3200" b="0" i="0" u="none" strike="noStrike" kern="0" cap="none" spc="0" normalizeH="0" baseline="0">
                    <a:ln>
                      <a:noFill/>
                    </a:ln>
                    <a:gradFill>
                      <a:gsLst>
                        <a:gs pos="1250">
                          <a:srgbClr val="FFFFFF"/>
                        </a:gs>
                        <a:gs pos="100000">
                          <a:srgbClr val="FFFFFF"/>
                        </a:gs>
                      </a:gsLst>
                      <a:lin ang="5400000" scaled="0"/>
                    </a:gradFill>
                    <a:effectLst/>
                    <a:uLnTx/>
                    <a:uFillTx/>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0" cap="none" spc="0" normalizeH="0" baseline="0" noProof="0">
                  <a:ln>
                    <a:noFill/>
                  </a:ln>
                  <a:solidFill>
                    <a:prstClr val="white"/>
                  </a:solidFill>
                  <a:effectLst/>
                  <a:uLnTx/>
                  <a:uFillTx/>
                  <a:latin typeface="Segoe UI"/>
                  <a:ea typeface="+mn-ea"/>
                  <a:cs typeface="+mn-cs"/>
                </a:endParaRPr>
              </a:p>
            </p:txBody>
          </p:sp>
          <p:sp>
            <p:nvSpPr>
              <p:cNvPr id="407" name="Rectangle 406">
                <a:extLst>
                  <a:ext uri="{FF2B5EF4-FFF2-40B4-BE49-F238E27FC236}">
                    <a16:creationId xmlns:a16="http://schemas.microsoft.com/office/drawing/2014/main" id="{FD2512A2-24BD-4BC4-9980-7FE16E438C65}"/>
                  </a:ext>
                </a:extLst>
              </p:cNvPr>
              <p:cNvSpPr/>
              <p:nvPr/>
            </p:nvSpPr>
            <p:spPr>
              <a:xfrm>
                <a:off x="6327594" y="3494186"/>
                <a:ext cx="2366708" cy="743659"/>
              </a:xfrm>
              <a:prstGeom prst="rect">
                <a:avLst/>
              </a:prstGeom>
              <a:ln>
                <a:noFill/>
              </a:ln>
            </p:spPr>
            <p:txBody>
              <a:bodyPr wrap="square" lIns="0" tIns="0" rIns="0" bIns="91440" anchor="ctr">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latin typeface="Segoe UI Semibold"/>
                    <a:ea typeface="+mn-ea"/>
                    <a:cs typeface="+mn-cs"/>
                  </a:rPr>
                  <a:t>Conversational Q&amp;A</a:t>
                </a:r>
                <a:br>
                  <a:rPr kumimoji="0" lang="en-US" sz="1200" b="0" i="0" u="none" strike="noStrike" kern="0" cap="none" spc="0" normalizeH="0" baseline="0" noProof="0">
                    <a:ln>
                      <a:noFill/>
                    </a:ln>
                    <a:solidFill>
                      <a:prstClr val="white"/>
                    </a:solidFill>
                    <a:effectLst/>
                    <a:uLnTx/>
                    <a:uFillTx/>
                    <a:latin typeface="Segoe UI Semibold"/>
                    <a:ea typeface="+mn-ea"/>
                    <a:cs typeface="+mn-cs"/>
                  </a:rPr>
                </a:br>
                <a:r>
                  <a:rPr kumimoji="0" lang="en-US" sz="1200" b="0" i="0" u="none" strike="noStrike" kern="0" cap="none" spc="0" normalizeH="0" baseline="0" noProof="0">
                    <a:ln>
                      <a:noFill/>
                    </a:ln>
                    <a:solidFill>
                      <a:prstClr val="white"/>
                    </a:solidFill>
                    <a:effectLst/>
                    <a:uLnTx/>
                    <a:uFillTx/>
                    <a:latin typeface="Segoe UI Semibold"/>
                    <a:ea typeface="+mn-ea"/>
                    <a:cs typeface="+mn-cs"/>
                  </a:rPr>
                  <a:t>human parity</a:t>
                </a:r>
              </a:p>
            </p:txBody>
          </p:sp>
        </p:grpSp>
        <p:pic>
          <p:nvPicPr>
            <p:cNvPr id="457" name="Picture 456">
              <a:extLst>
                <a:ext uri="{FF2B5EF4-FFF2-40B4-BE49-F238E27FC236}">
                  <a16:creationId xmlns:a16="http://schemas.microsoft.com/office/drawing/2014/main" id="{99C3E29E-62B5-45B4-AFD5-0D42E2C1B6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93747" y="4690032"/>
              <a:ext cx="571969" cy="438510"/>
            </a:xfrm>
            <a:prstGeom prst="rect">
              <a:avLst/>
            </a:prstGeom>
            <a:ln>
              <a:noFill/>
            </a:ln>
          </p:spPr>
        </p:pic>
      </p:grpSp>
      <p:grpSp>
        <p:nvGrpSpPr>
          <p:cNvPr id="448" name="Group 447">
            <a:extLst>
              <a:ext uri="{FF2B5EF4-FFF2-40B4-BE49-F238E27FC236}">
                <a16:creationId xmlns:a16="http://schemas.microsoft.com/office/drawing/2014/main" id="{834B1CE0-A14F-4BA0-BB4E-65B3F1FBDA41}"/>
              </a:ext>
            </a:extLst>
          </p:cNvPr>
          <p:cNvGrpSpPr/>
          <p:nvPr/>
        </p:nvGrpSpPr>
        <p:grpSpPr>
          <a:xfrm>
            <a:off x="1079670" y="4343886"/>
            <a:ext cx="1628463" cy="1575237"/>
            <a:chOff x="1079670" y="4343886"/>
            <a:chExt cx="1628463" cy="1575237"/>
          </a:xfrm>
        </p:grpSpPr>
        <p:grpSp>
          <p:nvGrpSpPr>
            <p:cNvPr id="460" name="Group 459">
              <a:extLst>
                <a:ext uri="{FF2B5EF4-FFF2-40B4-BE49-F238E27FC236}">
                  <a16:creationId xmlns:a16="http://schemas.microsoft.com/office/drawing/2014/main" id="{2C1C4272-FC9B-493D-BE3D-1B0202273C8C}"/>
                </a:ext>
              </a:extLst>
            </p:cNvPr>
            <p:cNvGrpSpPr/>
            <p:nvPr/>
          </p:nvGrpSpPr>
          <p:grpSpPr>
            <a:xfrm>
              <a:off x="1079670" y="4343886"/>
              <a:ext cx="1628463" cy="1575237"/>
              <a:chOff x="1126002" y="4832590"/>
              <a:chExt cx="1628463" cy="1575237"/>
            </a:xfrm>
          </p:grpSpPr>
          <p:pic>
            <p:nvPicPr>
              <p:cNvPr id="458" name="Picture 457">
                <a:extLst>
                  <a:ext uri="{FF2B5EF4-FFF2-40B4-BE49-F238E27FC236}">
                    <a16:creationId xmlns:a16="http://schemas.microsoft.com/office/drawing/2014/main" id="{93CF64B4-F5D6-4D83-BEF2-04D3B297960F}"/>
                  </a:ext>
                </a:extLst>
              </p:cNvPr>
              <p:cNvPicPr>
                <a:picLocks noChangeAspect="1"/>
              </p:cNvPicPr>
              <p:nvPr/>
            </p:nvPicPr>
            <p:blipFill rotWithShape="1">
              <a:blip r:embed="rId10">
                <a:extLst>
                  <a:ext uri="{28A0092B-C50C-407E-A947-70E740481C1C}">
                    <a14:useLocalDpi xmlns:a14="http://schemas.microsoft.com/office/drawing/2010/main" val="0"/>
                  </a:ext>
                </a:extLst>
              </a:blip>
              <a:srcRect l="10998" r="10998"/>
              <a:stretch/>
            </p:blipFill>
            <p:spPr>
              <a:xfrm>
                <a:off x="1126003" y="4832590"/>
                <a:ext cx="1628462" cy="1575236"/>
              </a:xfrm>
              <a:prstGeom prst="rect">
                <a:avLst/>
              </a:prstGeom>
            </p:spPr>
          </p:pic>
          <p:grpSp>
            <p:nvGrpSpPr>
              <p:cNvPr id="414" name="Group 413">
                <a:extLst>
                  <a:ext uri="{FF2B5EF4-FFF2-40B4-BE49-F238E27FC236}">
                    <a16:creationId xmlns:a16="http://schemas.microsoft.com/office/drawing/2014/main" id="{88E974C4-187D-4210-AC12-8F9B0448F393}"/>
                  </a:ext>
                  <a:ext uri="{C183D7F6-B498-43B3-948B-1728B52AA6E4}">
                    <adec:decorative xmlns:adec="http://schemas.microsoft.com/office/drawing/2017/decorative" val="1"/>
                  </a:ext>
                </a:extLst>
              </p:cNvPr>
              <p:cNvGrpSpPr/>
              <p:nvPr/>
            </p:nvGrpSpPr>
            <p:grpSpPr>
              <a:xfrm>
                <a:off x="1126002" y="4832591"/>
                <a:ext cx="1627740" cy="1575236"/>
                <a:chOff x="9464963" y="2282200"/>
                <a:chExt cx="2195756" cy="2124933"/>
              </a:xfrm>
            </p:grpSpPr>
            <p:sp>
              <p:nvSpPr>
                <p:cNvPr id="416" name="Picture Placeholder 3">
                  <a:extLst>
                    <a:ext uri="{FF2B5EF4-FFF2-40B4-BE49-F238E27FC236}">
                      <a16:creationId xmlns:a16="http://schemas.microsoft.com/office/drawing/2014/main" id="{A03E3FDE-4157-4FE2-939B-115CCC31C3FC}"/>
                    </a:ext>
                  </a:extLst>
                </p:cNvPr>
                <p:cNvSpPr txBox="1">
                  <a:spLocks/>
                </p:cNvSpPr>
                <p:nvPr/>
              </p:nvSpPr>
              <p:spPr>
                <a:xfrm>
                  <a:off x="9464963" y="2282200"/>
                  <a:ext cx="2195756" cy="2124933"/>
                </a:xfrm>
                <a:prstGeom prst="rect">
                  <a:avLst/>
                </a:prstGeom>
                <a:solidFill>
                  <a:srgbClr val="262626">
                    <a:alpha val="80000"/>
                  </a:srgbClr>
                </a:solidFill>
              </p:spPr>
              <p:txBody>
                <a:bodyPr>
                  <a:noAutofit/>
                </a:bodyPr>
                <a:lstStyle>
                  <a:defPPr>
                    <a:defRPr lang="en-US"/>
                  </a:defPPr>
                  <a:lvl1pPr marR="0" lvl="0" indent="0" defTabSz="932742" fontAlgn="auto">
                    <a:lnSpc>
                      <a:spcPct val="90000"/>
                    </a:lnSpc>
                    <a:spcBef>
                      <a:spcPts val="800"/>
                    </a:spcBef>
                    <a:spcAft>
                      <a:spcPts val="0"/>
                    </a:spcAft>
                    <a:buClrTx/>
                    <a:buSzPct val="90000"/>
                    <a:buFont typeface="Wingdings" panose="05000000000000000000" pitchFamily="2" charset="2"/>
                    <a:buNone/>
                    <a:tabLst/>
                    <a:defRPr kumimoji="0" sz="3200" b="0" i="0" u="none" strike="noStrike" cap="none" spc="0" normalizeH="0" baseline="0">
                      <a:ln>
                        <a:noFill/>
                      </a:ln>
                      <a:gradFill>
                        <a:gsLst>
                          <a:gs pos="1250">
                            <a:srgbClr val="1A1A1A"/>
                          </a:gs>
                          <a:gs pos="100000">
                            <a:srgbClr val="1A1A1A"/>
                          </a:gs>
                        </a:gsLst>
                        <a:lin ang="5400000" scaled="0"/>
                      </a:gradFill>
                      <a:effectLst/>
                      <a:uLnTx/>
                      <a:uFillTx/>
                      <a:latin typeface="Segoe UI"/>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17" name="Rectangle 416">
                  <a:extLst>
                    <a:ext uri="{FF2B5EF4-FFF2-40B4-BE49-F238E27FC236}">
                      <a16:creationId xmlns:a16="http://schemas.microsoft.com/office/drawing/2014/main" id="{73A2F265-D535-4D19-8E38-7EB353BF4E20}"/>
                    </a:ext>
                  </a:extLst>
                </p:cNvPr>
                <p:cNvSpPr/>
                <p:nvPr/>
              </p:nvSpPr>
              <p:spPr>
                <a:xfrm>
                  <a:off x="9509279" y="3529880"/>
                  <a:ext cx="2103119" cy="622768"/>
                </a:xfrm>
                <a:prstGeom prst="rect">
                  <a:avLst/>
                </a:prstGeom>
              </p:spPr>
              <p:txBody>
                <a:bodyPr wrap="square" lIns="0" tIns="0" rIns="0" bIns="91440" anchor="ctr">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altLang="en-US" sz="1200" b="0" i="0" u="none" strike="noStrike" kern="0" cap="none" spc="0" normalizeH="0" baseline="0" noProof="0">
                      <a:ln>
                        <a:noFill/>
                      </a:ln>
                      <a:solidFill>
                        <a:prstClr val="white"/>
                      </a:solidFill>
                      <a:effectLst/>
                      <a:uLnTx/>
                      <a:uFillTx/>
                      <a:latin typeface="Segoe UI Semibold"/>
                      <a:ea typeface="+mn-ea"/>
                      <a:cs typeface="+mn-cs"/>
                    </a:rPr>
                    <a:t>First FPGA deployed</a:t>
                  </a:r>
                  <a:br>
                    <a:rPr kumimoji="0" lang="en-US" altLang="en-US" sz="1200" b="0" i="0" u="none" strike="noStrike" kern="0" cap="none" spc="0" normalizeH="0" baseline="0" noProof="0">
                      <a:ln>
                        <a:noFill/>
                      </a:ln>
                      <a:solidFill>
                        <a:prstClr val="white"/>
                      </a:solidFill>
                      <a:effectLst/>
                      <a:uLnTx/>
                      <a:uFillTx/>
                      <a:latin typeface="Segoe UI Semibold"/>
                      <a:ea typeface="+mn-ea"/>
                      <a:cs typeface="+mn-cs"/>
                    </a:rPr>
                  </a:br>
                  <a:r>
                    <a:rPr kumimoji="0" lang="en-US" altLang="en-US" sz="1200" b="0" i="0" u="none" strike="noStrike" kern="0" cap="none" spc="0" normalizeH="0" baseline="0" noProof="0">
                      <a:ln>
                        <a:noFill/>
                      </a:ln>
                      <a:solidFill>
                        <a:prstClr val="white"/>
                      </a:solidFill>
                      <a:effectLst/>
                      <a:uLnTx/>
                      <a:uFillTx/>
                      <a:latin typeface="Segoe UI Semibold"/>
                      <a:ea typeface="+mn-ea"/>
                      <a:cs typeface="+mn-cs"/>
                    </a:rPr>
                    <a:t>in a datacenter</a:t>
                  </a:r>
                </a:p>
              </p:txBody>
            </p:sp>
          </p:grpSp>
        </p:grpSp>
        <p:grpSp>
          <p:nvGrpSpPr>
            <p:cNvPr id="433" name="Group 432">
              <a:extLst>
                <a:ext uri="{FF2B5EF4-FFF2-40B4-BE49-F238E27FC236}">
                  <a16:creationId xmlns:a16="http://schemas.microsoft.com/office/drawing/2014/main" id="{72C44DB3-4E91-4D75-ADC9-EE6C068DBD60}"/>
                </a:ext>
              </a:extLst>
            </p:cNvPr>
            <p:cNvGrpSpPr/>
            <p:nvPr/>
          </p:nvGrpSpPr>
          <p:grpSpPr>
            <a:xfrm>
              <a:off x="1663254" y="4650899"/>
              <a:ext cx="436486" cy="436486"/>
              <a:chOff x="10035278" y="3218678"/>
              <a:chExt cx="247374" cy="247374"/>
            </a:xfrm>
          </p:grpSpPr>
          <p:grpSp>
            <p:nvGrpSpPr>
              <p:cNvPr id="434" name="Group 433">
                <a:extLst>
                  <a:ext uri="{FF2B5EF4-FFF2-40B4-BE49-F238E27FC236}">
                    <a16:creationId xmlns:a16="http://schemas.microsoft.com/office/drawing/2014/main" id="{9BD26F75-F45F-4386-805F-2B5628DBA940}"/>
                  </a:ext>
                </a:extLst>
              </p:cNvPr>
              <p:cNvGrpSpPr/>
              <p:nvPr/>
            </p:nvGrpSpPr>
            <p:grpSpPr>
              <a:xfrm>
                <a:off x="10035278" y="3218678"/>
                <a:ext cx="247374" cy="247374"/>
                <a:chOff x="3485441" y="4505566"/>
                <a:chExt cx="712494" cy="712494"/>
              </a:xfrm>
            </p:grpSpPr>
            <p:sp>
              <p:nvSpPr>
                <p:cNvPr id="436" name="Rectangle 435">
                  <a:extLst>
                    <a:ext uri="{FF2B5EF4-FFF2-40B4-BE49-F238E27FC236}">
                      <a16:creationId xmlns:a16="http://schemas.microsoft.com/office/drawing/2014/main" id="{3D045520-244A-4CAE-AF2C-80E6498290DD}"/>
                    </a:ext>
                  </a:extLst>
                </p:cNvPr>
                <p:cNvSpPr/>
                <p:nvPr/>
              </p:nvSpPr>
              <p:spPr bwMode="auto">
                <a:xfrm>
                  <a:off x="3565617" y="4585719"/>
                  <a:ext cx="552191" cy="552190"/>
                </a:xfrm>
                <a:prstGeom prst="rect">
                  <a:avLst/>
                </a:prstGeom>
                <a:noFill/>
                <a:ln w="28575">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grpSp>
              <p:nvGrpSpPr>
                <p:cNvPr id="437" name="Group 436">
                  <a:extLst>
                    <a:ext uri="{FF2B5EF4-FFF2-40B4-BE49-F238E27FC236}">
                      <a16:creationId xmlns:a16="http://schemas.microsoft.com/office/drawing/2014/main" id="{94CF6508-CA48-4145-9322-D41422A43E3E}"/>
                    </a:ext>
                  </a:extLst>
                </p:cNvPr>
                <p:cNvGrpSpPr/>
                <p:nvPr/>
              </p:nvGrpSpPr>
              <p:grpSpPr>
                <a:xfrm>
                  <a:off x="3485441" y="4677750"/>
                  <a:ext cx="712494" cy="368126"/>
                  <a:chOff x="3485441" y="4677750"/>
                  <a:chExt cx="712494" cy="368126"/>
                </a:xfrm>
              </p:grpSpPr>
              <p:grpSp>
                <p:nvGrpSpPr>
                  <p:cNvPr id="465" name="Group 464">
                    <a:extLst>
                      <a:ext uri="{FF2B5EF4-FFF2-40B4-BE49-F238E27FC236}">
                        <a16:creationId xmlns:a16="http://schemas.microsoft.com/office/drawing/2014/main" id="{0FAA874C-1C4E-4AC4-A116-066DA1D5516A}"/>
                      </a:ext>
                    </a:extLst>
                  </p:cNvPr>
                  <p:cNvGrpSpPr/>
                  <p:nvPr/>
                </p:nvGrpSpPr>
                <p:grpSpPr>
                  <a:xfrm>
                    <a:off x="4117783" y="4677750"/>
                    <a:ext cx="80152" cy="368126"/>
                    <a:chOff x="4117783" y="4677750"/>
                    <a:chExt cx="129006" cy="368126"/>
                  </a:xfrm>
                </p:grpSpPr>
                <p:cxnSp>
                  <p:nvCxnSpPr>
                    <p:cNvPr id="506" name="Straight Connector 505">
                      <a:extLst>
                        <a:ext uri="{FF2B5EF4-FFF2-40B4-BE49-F238E27FC236}">
                          <a16:creationId xmlns:a16="http://schemas.microsoft.com/office/drawing/2014/main" id="{4DF7ECFF-D83C-4377-9ED1-9B3B89B72F91}"/>
                        </a:ext>
                      </a:extLst>
                    </p:cNvPr>
                    <p:cNvCxnSpPr/>
                    <p:nvPr/>
                  </p:nvCxnSpPr>
                  <p:spPr>
                    <a:xfrm>
                      <a:off x="4117783" y="4677750"/>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8" name="Straight Connector 507">
                      <a:extLst>
                        <a:ext uri="{FF2B5EF4-FFF2-40B4-BE49-F238E27FC236}">
                          <a16:creationId xmlns:a16="http://schemas.microsoft.com/office/drawing/2014/main" id="{840BA2FB-0209-41E0-BD1D-E606174D9541}"/>
                        </a:ext>
                      </a:extLst>
                    </p:cNvPr>
                    <p:cNvCxnSpPr/>
                    <p:nvPr/>
                  </p:nvCxnSpPr>
                  <p:spPr>
                    <a:xfrm>
                      <a:off x="4117783" y="4769781"/>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9" name="Straight Connector 508">
                      <a:extLst>
                        <a:ext uri="{FF2B5EF4-FFF2-40B4-BE49-F238E27FC236}">
                          <a16:creationId xmlns:a16="http://schemas.microsoft.com/office/drawing/2014/main" id="{73D1E894-0F8E-42A8-A6F5-1D94D0358A99}"/>
                        </a:ext>
                      </a:extLst>
                    </p:cNvPr>
                    <p:cNvCxnSpPr/>
                    <p:nvPr/>
                  </p:nvCxnSpPr>
                  <p:spPr>
                    <a:xfrm>
                      <a:off x="4117783" y="4953845"/>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0" name="Straight Connector 509">
                      <a:extLst>
                        <a:ext uri="{FF2B5EF4-FFF2-40B4-BE49-F238E27FC236}">
                          <a16:creationId xmlns:a16="http://schemas.microsoft.com/office/drawing/2014/main" id="{0330BC0A-9C3B-4796-84C2-D4E9B16C2DB9}"/>
                        </a:ext>
                      </a:extLst>
                    </p:cNvPr>
                    <p:cNvCxnSpPr/>
                    <p:nvPr/>
                  </p:nvCxnSpPr>
                  <p:spPr>
                    <a:xfrm>
                      <a:off x="4117783" y="5045876"/>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66" name="Group 465">
                    <a:extLst>
                      <a:ext uri="{FF2B5EF4-FFF2-40B4-BE49-F238E27FC236}">
                        <a16:creationId xmlns:a16="http://schemas.microsoft.com/office/drawing/2014/main" id="{5EB8799A-5095-4C01-920C-F5AF68CF20E9}"/>
                      </a:ext>
                    </a:extLst>
                  </p:cNvPr>
                  <p:cNvGrpSpPr/>
                  <p:nvPr/>
                </p:nvGrpSpPr>
                <p:grpSpPr>
                  <a:xfrm>
                    <a:off x="3485441" y="4677750"/>
                    <a:ext cx="80152" cy="368126"/>
                    <a:chOff x="4117783" y="4677750"/>
                    <a:chExt cx="129006" cy="368126"/>
                  </a:xfrm>
                </p:grpSpPr>
                <p:cxnSp>
                  <p:nvCxnSpPr>
                    <p:cNvPr id="467" name="Straight Connector 466">
                      <a:extLst>
                        <a:ext uri="{FF2B5EF4-FFF2-40B4-BE49-F238E27FC236}">
                          <a16:creationId xmlns:a16="http://schemas.microsoft.com/office/drawing/2014/main" id="{0CC81977-8929-4FAE-8366-BCF323F7BC3A}"/>
                        </a:ext>
                      </a:extLst>
                    </p:cNvPr>
                    <p:cNvCxnSpPr/>
                    <p:nvPr/>
                  </p:nvCxnSpPr>
                  <p:spPr>
                    <a:xfrm>
                      <a:off x="4117783" y="4677750"/>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2" name="Straight Connector 501">
                      <a:extLst>
                        <a:ext uri="{FF2B5EF4-FFF2-40B4-BE49-F238E27FC236}">
                          <a16:creationId xmlns:a16="http://schemas.microsoft.com/office/drawing/2014/main" id="{26F65A1C-2FB5-42E6-93E9-135648512C1B}"/>
                        </a:ext>
                      </a:extLst>
                    </p:cNvPr>
                    <p:cNvCxnSpPr/>
                    <p:nvPr/>
                  </p:nvCxnSpPr>
                  <p:spPr>
                    <a:xfrm>
                      <a:off x="4117783" y="4769781"/>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3" name="Straight Connector 502">
                      <a:extLst>
                        <a:ext uri="{FF2B5EF4-FFF2-40B4-BE49-F238E27FC236}">
                          <a16:creationId xmlns:a16="http://schemas.microsoft.com/office/drawing/2014/main" id="{F8D0633D-82F9-4BE7-94F6-ED524DF42264}"/>
                        </a:ext>
                      </a:extLst>
                    </p:cNvPr>
                    <p:cNvCxnSpPr/>
                    <p:nvPr/>
                  </p:nvCxnSpPr>
                  <p:spPr>
                    <a:xfrm>
                      <a:off x="4117783" y="4953845"/>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4" name="Straight Connector 503">
                      <a:extLst>
                        <a:ext uri="{FF2B5EF4-FFF2-40B4-BE49-F238E27FC236}">
                          <a16:creationId xmlns:a16="http://schemas.microsoft.com/office/drawing/2014/main" id="{EECE85D9-C9B9-4E16-9B79-1727BD0FADC0}"/>
                        </a:ext>
                      </a:extLst>
                    </p:cNvPr>
                    <p:cNvCxnSpPr/>
                    <p:nvPr/>
                  </p:nvCxnSpPr>
                  <p:spPr>
                    <a:xfrm>
                      <a:off x="4117783" y="5045876"/>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38" name="Group 437">
                  <a:extLst>
                    <a:ext uri="{FF2B5EF4-FFF2-40B4-BE49-F238E27FC236}">
                      <a16:creationId xmlns:a16="http://schemas.microsoft.com/office/drawing/2014/main" id="{9E60F8E5-4088-4DF7-959E-DC64BB100FA5}"/>
                    </a:ext>
                  </a:extLst>
                </p:cNvPr>
                <p:cNvGrpSpPr/>
                <p:nvPr/>
              </p:nvGrpSpPr>
              <p:grpSpPr>
                <a:xfrm rot="5400000">
                  <a:off x="3480396" y="4677750"/>
                  <a:ext cx="712494" cy="368126"/>
                  <a:chOff x="3485441" y="4677750"/>
                  <a:chExt cx="712494" cy="368126"/>
                </a:xfrm>
              </p:grpSpPr>
              <p:grpSp>
                <p:nvGrpSpPr>
                  <p:cNvPr id="439" name="Group 438">
                    <a:extLst>
                      <a:ext uri="{FF2B5EF4-FFF2-40B4-BE49-F238E27FC236}">
                        <a16:creationId xmlns:a16="http://schemas.microsoft.com/office/drawing/2014/main" id="{19629F9D-03DA-4677-BF4D-46990E12317B}"/>
                      </a:ext>
                    </a:extLst>
                  </p:cNvPr>
                  <p:cNvGrpSpPr/>
                  <p:nvPr/>
                </p:nvGrpSpPr>
                <p:grpSpPr>
                  <a:xfrm>
                    <a:off x="4117783" y="4677750"/>
                    <a:ext cx="80152" cy="368126"/>
                    <a:chOff x="4117783" y="4677750"/>
                    <a:chExt cx="129006" cy="368126"/>
                  </a:xfrm>
                </p:grpSpPr>
                <p:cxnSp>
                  <p:nvCxnSpPr>
                    <p:cNvPr id="445" name="Straight Connector 444">
                      <a:extLst>
                        <a:ext uri="{FF2B5EF4-FFF2-40B4-BE49-F238E27FC236}">
                          <a16:creationId xmlns:a16="http://schemas.microsoft.com/office/drawing/2014/main" id="{581748D0-4EBC-4E26-8366-21C312D688CC}"/>
                        </a:ext>
                      </a:extLst>
                    </p:cNvPr>
                    <p:cNvCxnSpPr/>
                    <p:nvPr/>
                  </p:nvCxnSpPr>
                  <p:spPr>
                    <a:xfrm>
                      <a:off x="4117783" y="4677750"/>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A5F61526-F97F-4283-9CF4-50C1D004C845}"/>
                        </a:ext>
                      </a:extLst>
                    </p:cNvPr>
                    <p:cNvCxnSpPr/>
                    <p:nvPr/>
                  </p:nvCxnSpPr>
                  <p:spPr>
                    <a:xfrm>
                      <a:off x="4117783" y="4769781"/>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CE0800BB-616F-4783-BC52-B07DB168E3F0}"/>
                        </a:ext>
                      </a:extLst>
                    </p:cNvPr>
                    <p:cNvCxnSpPr/>
                    <p:nvPr/>
                  </p:nvCxnSpPr>
                  <p:spPr>
                    <a:xfrm>
                      <a:off x="4117783" y="4953845"/>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3" name="Straight Connector 462">
                      <a:extLst>
                        <a:ext uri="{FF2B5EF4-FFF2-40B4-BE49-F238E27FC236}">
                          <a16:creationId xmlns:a16="http://schemas.microsoft.com/office/drawing/2014/main" id="{BA179735-D8D0-478F-9468-129B5FCE6C3A}"/>
                        </a:ext>
                      </a:extLst>
                    </p:cNvPr>
                    <p:cNvCxnSpPr/>
                    <p:nvPr/>
                  </p:nvCxnSpPr>
                  <p:spPr>
                    <a:xfrm>
                      <a:off x="4117783" y="5045876"/>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40" name="Group 439">
                    <a:extLst>
                      <a:ext uri="{FF2B5EF4-FFF2-40B4-BE49-F238E27FC236}">
                        <a16:creationId xmlns:a16="http://schemas.microsoft.com/office/drawing/2014/main" id="{1770000C-ABC7-4B5B-82B2-F53D9AF1190B}"/>
                      </a:ext>
                    </a:extLst>
                  </p:cNvPr>
                  <p:cNvGrpSpPr/>
                  <p:nvPr/>
                </p:nvGrpSpPr>
                <p:grpSpPr>
                  <a:xfrm>
                    <a:off x="3485441" y="4677750"/>
                    <a:ext cx="80152" cy="368126"/>
                    <a:chOff x="4117783" y="4677750"/>
                    <a:chExt cx="129006" cy="368126"/>
                  </a:xfrm>
                </p:grpSpPr>
                <p:cxnSp>
                  <p:nvCxnSpPr>
                    <p:cNvPr id="441" name="Straight Connector 440">
                      <a:extLst>
                        <a:ext uri="{FF2B5EF4-FFF2-40B4-BE49-F238E27FC236}">
                          <a16:creationId xmlns:a16="http://schemas.microsoft.com/office/drawing/2014/main" id="{B0CF160A-C9C3-4B4C-B36B-325B65438D5D}"/>
                        </a:ext>
                      </a:extLst>
                    </p:cNvPr>
                    <p:cNvCxnSpPr/>
                    <p:nvPr/>
                  </p:nvCxnSpPr>
                  <p:spPr>
                    <a:xfrm>
                      <a:off x="4117783" y="4677750"/>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3E4C1B27-25D6-486F-AC3F-9A2FC8F9ECA8}"/>
                        </a:ext>
                      </a:extLst>
                    </p:cNvPr>
                    <p:cNvCxnSpPr/>
                    <p:nvPr/>
                  </p:nvCxnSpPr>
                  <p:spPr>
                    <a:xfrm>
                      <a:off x="4117783" y="4769781"/>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E25B8DE0-F5BF-4755-B9D2-C6154B9F1930}"/>
                        </a:ext>
                      </a:extLst>
                    </p:cNvPr>
                    <p:cNvCxnSpPr/>
                    <p:nvPr/>
                  </p:nvCxnSpPr>
                  <p:spPr>
                    <a:xfrm>
                      <a:off x="4117783" y="4953845"/>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B86F8FD1-368C-429D-8CF2-1D2F85259E6E}"/>
                        </a:ext>
                      </a:extLst>
                    </p:cNvPr>
                    <p:cNvCxnSpPr/>
                    <p:nvPr/>
                  </p:nvCxnSpPr>
                  <p:spPr>
                    <a:xfrm>
                      <a:off x="4117783" y="5045876"/>
                      <a:ext cx="129006"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sp>
            <p:nvSpPr>
              <p:cNvPr id="435" name="Freeform: Shape 520">
                <a:extLst>
                  <a:ext uri="{FF2B5EF4-FFF2-40B4-BE49-F238E27FC236}">
                    <a16:creationId xmlns:a16="http://schemas.microsoft.com/office/drawing/2014/main" id="{32151C36-8F9D-4D9D-802F-4931E144AEE2}"/>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905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grpSp>
      </p:grpSp>
    </p:spTree>
    <p:extLst>
      <p:ext uri="{BB962C8B-B14F-4D97-AF65-F5344CB8AC3E}">
        <p14:creationId xmlns:p14="http://schemas.microsoft.com/office/powerpoint/2010/main" val="2187454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454"/>
                                        </p:tgtEl>
                                        <p:attrNameLst>
                                          <p:attrName>style.visibility</p:attrName>
                                        </p:attrNameLst>
                                      </p:cBhvr>
                                      <p:to>
                                        <p:strVal val="visible"/>
                                      </p:to>
                                    </p:set>
                                    <p:animEffect transition="in" filter="wipe(up)">
                                      <p:cBhvr>
                                        <p:cTn id="7" dur="250"/>
                                        <p:tgtEl>
                                          <p:spTgt spid="454"/>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48"/>
                                        </p:tgtEl>
                                        <p:attrNameLst>
                                          <p:attrName>style.visibility</p:attrName>
                                        </p:attrNameLst>
                                      </p:cBhvr>
                                      <p:to>
                                        <p:strVal val="visible"/>
                                      </p:to>
                                    </p:set>
                                    <p:animEffect transition="in" filter="fade">
                                      <p:cBhvr>
                                        <p:cTn id="11" dur="500"/>
                                        <p:tgtEl>
                                          <p:spTgt spid="44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8"/>
                                        </p:tgtEl>
                                        <p:attrNameLst>
                                          <p:attrName>style.visibility</p:attrName>
                                        </p:attrNameLst>
                                      </p:cBhvr>
                                      <p:to>
                                        <p:strVal val="visible"/>
                                      </p:to>
                                    </p:set>
                                    <p:animEffect transition="in" filter="fade">
                                      <p:cBhvr>
                                        <p:cTn id="14" dur="500"/>
                                        <p:tgtEl>
                                          <p:spTgt spid="418"/>
                                        </p:tgtEl>
                                      </p:cBhvr>
                                    </p:animEffect>
                                  </p:childTnLst>
                                </p:cTn>
                              </p:par>
                            </p:childTnLst>
                          </p:cTn>
                        </p:par>
                        <p:par>
                          <p:cTn id="15" fill="hold">
                            <p:stCondLst>
                              <p:cond delay="750"/>
                            </p:stCondLst>
                            <p:childTnLst>
                              <p:par>
                                <p:cTn id="16" presetID="22" presetClass="entr" presetSubtype="1" fill="hold" nodeType="afterEffect">
                                  <p:stCondLst>
                                    <p:cond delay="0"/>
                                  </p:stCondLst>
                                  <p:childTnLst>
                                    <p:set>
                                      <p:cBhvr>
                                        <p:cTn id="17" dur="1" fill="hold">
                                          <p:stCondLst>
                                            <p:cond delay="0"/>
                                          </p:stCondLst>
                                        </p:cTn>
                                        <p:tgtEl>
                                          <p:spTgt spid="451"/>
                                        </p:tgtEl>
                                        <p:attrNameLst>
                                          <p:attrName>style.visibility</p:attrName>
                                        </p:attrNameLst>
                                      </p:cBhvr>
                                      <p:to>
                                        <p:strVal val="visible"/>
                                      </p:to>
                                    </p:set>
                                    <p:animEffect transition="in" filter="wipe(up)">
                                      <p:cBhvr>
                                        <p:cTn id="18" dur="250"/>
                                        <p:tgtEl>
                                          <p:spTgt spid="451"/>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505"/>
                                        </p:tgtEl>
                                        <p:attrNameLst>
                                          <p:attrName>style.visibility</p:attrName>
                                        </p:attrNameLst>
                                      </p:cBhvr>
                                      <p:to>
                                        <p:strVal val="visible"/>
                                      </p:to>
                                    </p:set>
                                    <p:animEffect transition="in" filter="wipe(up)">
                                      <p:cBhvr>
                                        <p:cTn id="22" dur="250"/>
                                        <p:tgtEl>
                                          <p:spTgt spid="505"/>
                                        </p:tgtEl>
                                      </p:cBhvr>
                                    </p:animEffect>
                                  </p:childTnLst>
                                </p:cTn>
                              </p:par>
                            </p:childTnLst>
                          </p:cTn>
                        </p:par>
                        <p:par>
                          <p:cTn id="23" fill="hold">
                            <p:stCondLst>
                              <p:cond delay="1250"/>
                            </p:stCondLst>
                            <p:childTnLst>
                              <p:par>
                                <p:cTn id="24" presetID="10" presetClass="entr" presetSubtype="0" fill="hold" nodeType="afterEffect">
                                  <p:stCondLst>
                                    <p:cond delay="0"/>
                                  </p:stCondLst>
                                  <p:childTnLst>
                                    <p:set>
                                      <p:cBhvr>
                                        <p:cTn id="25" dur="1" fill="hold">
                                          <p:stCondLst>
                                            <p:cond delay="0"/>
                                          </p:stCondLst>
                                        </p:cTn>
                                        <p:tgtEl>
                                          <p:spTgt spid="450"/>
                                        </p:tgtEl>
                                        <p:attrNameLst>
                                          <p:attrName>style.visibility</p:attrName>
                                        </p:attrNameLst>
                                      </p:cBhvr>
                                      <p:to>
                                        <p:strVal val="visible"/>
                                      </p:to>
                                    </p:set>
                                    <p:animEffect transition="in" filter="fade">
                                      <p:cBhvr>
                                        <p:cTn id="26" dur="500"/>
                                        <p:tgtEl>
                                          <p:spTgt spid="45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03"/>
                                        </p:tgtEl>
                                        <p:attrNameLst>
                                          <p:attrName>style.visibility</p:attrName>
                                        </p:attrNameLst>
                                      </p:cBhvr>
                                      <p:to>
                                        <p:strVal val="visible"/>
                                      </p:to>
                                    </p:set>
                                    <p:animEffect transition="in" filter="fade">
                                      <p:cBhvr>
                                        <p:cTn id="29" dur="500"/>
                                        <p:tgtEl>
                                          <p:spTgt spid="403"/>
                                        </p:tgtEl>
                                      </p:cBhvr>
                                    </p:animEffect>
                                  </p:childTnLst>
                                </p:cTn>
                              </p:par>
                            </p:childTnLst>
                          </p:cTn>
                        </p:par>
                        <p:par>
                          <p:cTn id="30" fill="hold">
                            <p:stCondLst>
                              <p:cond delay="1750"/>
                            </p:stCondLst>
                            <p:childTnLst>
                              <p:par>
                                <p:cTn id="31" presetID="22" presetClass="entr" presetSubtype="1" fill="hold" nodeType="afterEffect">
                                  <p:stCondLst>
                                    <p:cond delay="0"/>
                                  </p:stCondLst>
                                  <p:childTnLst>
                                    <p:set>
                                      <p:cBhvr>
                                        <p:cTn id="32" dur="1" fill="hold">
                                          <p:stCondLst>
                                            <p:cond delay="0"/>
                                          </p:stCondLst>
                                        </p:cTn>
                                        <p:tgtEl>
                                          <p:spTgt spid="461"/>
                                        </p:tgtEl>
                                        <p:attrNameLst>
                                          <p:attrName>style.visibility</p:attrName>
                                        </p:attrNameLst>
                                      </p:cBhvr>
                                      <p:to>
                                        <p:strVal val="visible"/>
                                      </p:to>
                                    </p:set>
                                    <p:animEffect transition="in" filter="wipe(up)">
                                      <p:cBhvr>
                                        <p:cTn id="33" dur="250"/>
                                        <p:tgtEl>
                                          <p:spTgt spid="461"/>
                                        </p:tgtEl>
                                      </p:cBhvr>
                                    </p:animEffect>
                                  </p:childTnLst>
                                </p:cTn>
                              </p:par>
                            </p:childTnLst>
                          </p:cTn>
                        </p:par>
                        <p:par>
                          <p:cTn id="34" fill="hold">
                            <p:stCondLst>
                              <p:cond delay="2000"/>
                            </p:stCondLst>
                            <p:childTnLst>
                              <p:par>
                                <p:cTn id="35" presetID="22" presetClass="entr" presetSubtype="1" fill="hold" nodeType="afterEffect">
                                  <p:stCondLst>
                                    <p:cond delay="0"/>
                                  </p:stCondLst>
                                  <p:childTnLst>
                                    <p:set>
                                      <p:cBhvr>
                                        <p:cTn id="36" dur="1" fill="hold">
                                          <p:stCondLst>
                                            <p:cond delay="0"/>
                                          </p:stCondLst>
                                        </p:cTn>
                                        <p:tgtEl>
                                          <p:spTgt spid="464"/>
                                        </p:tgtEl>
                                        <p:attrNameLst>
                                          <p:attrName>style.visibility</p:attrName>
                                        </p:attrNameLst>
                                      </p:cBhvr>
                                      <p:to>
                                        <p:strVal val="visible"/>
                                      </p:to>
                                    </p:set>
                                    <p:animEffect transition="in" filter="wipe(up)">
                                      <p:cBhvr>
                                        <p:cTn id="37" dur="250"/>
                                        <p:tgtEl>
                                          <p:spTgt spid="464"/>
                                        </p:tgtEl>
                                      </p:cBhvr>
                                    </p:animEffect>
                                  </p:childTnLst>
                                </p:cTn>
                              </p:par>
                            </p:childTnLst>
                          </p:cTn>
                        </p:par>
                        <p:par>
                          <p:cTn id="38" fill="hold">
                            <p:stCondLst>
                              <p:cond delay="2250"/>
                            </p:stCondLst>
                            <p:childTnLst>
                              <p:par>
                                <p:cTn id="39" presetID="10" presetClass="entr" presetSubtype="0" fill="hold" nodeType="afterEffect">
                                  <p:stCondLst>
                                    <p:cond delay="0"/>
                                  </p:stCondLst>
                                  <p:childTnLst>
                                    <p:set>
                                      <p:cBhvr>
                                        <p:cTn id="40" dur="1" fill="hold">
                                          <p:stCondLst>
                                            <p:cond delay="0"/>
                                          </p:stCondLst>
                                        </p:cTn>
                                        <p:tgtEl>
                                          <p:spTgt spid="452"/>
                                        </p:tgtEl>
                                        <p:attrNameLst>
                                          <p:attrName>style.visibility</p:attrName>
                                        </p:attrNameLst>
                                      </p:cBhvr>
                                      <p:to>
                                        <p:strVal val="visible"/>
                                      </p:to>
                                    </p:set>
                                    <p:animEffect transition="in" filter="fade">
                                      <p:cBhvr>
                                        <p:cTn id="41" dur="500"/>
                                        <p:tgtEl>
                                          <p:spTgt spid="45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3"/>
                                        </p:tgtEl>
                                        <p:attrNameLst>
                                          <p:attrName>style.visibility</p:attrName>
                                        </p:attrNameLst>
                                      </p:cBhvr>
                                      <p:to>
                                        <p:strVal val="visible"/>
                                      </p:to>
                                    </p:set>
                                    <p:animEffect transition="in" filter="fade">
                                      <p:cBhvr>
                                        <p:cTn id="44" dur="500"/>
                                        <p:tgtEl>
                                          <p:spTgt spid="413"/>
                                        </p:tgtEl>
                                      </p:cBhvr>
                                    </p:animEffect>
                                  </p:childTnLst>
                                </p:cTn>
                              </p:par>
                            </p:childTnLst>
                          </p:cTn>
                        </p:par>
                        <p:par>
                          <p:cTn id="45" fill="hold">
                            <p:stCondLst>
                              <p:cond delay="2750"/>
                            </p:stCondLst>
                            <p:childTnLst>
                              <p:par>
                                <p:cTn id="46" presetID="22" presetClass="entr" presetSubtype="1" fill="hold" nodeType="afterEffect">
                                  <p:stCondLst>
                                    <p:cond delay="0"/>
                                  </p:stCondLst>
                                  <p:childTnLst>
                                    <p:set>
                                      <p:cBhvr>
                                        <p:cTn id="47" dur="1" fill="hold">
                                          <p:stCondLst>
                                            <p:cond delay="0"/>
                                          </p:stCondLst>
                                        </p:cTn>
                                        <p:tgtEl>
                                          <p:spTgt spid="459"/>
                                        </p:tgtEl>
                                        <p:attrNameLst>
                                          <p:attrName>style.visibility</p:attrName>
                                        </p:attrNameLst>
                                      </p:cBhvr>
                                      <p:to>
                                        <p:strVal val="visible"/>
                                      </p:to>
                                    </p:set>
                                    <p:animEffect transition="in" filter="wipe(up)">
                                      <p:cBhvr>
                                        <p:cTn id="48" dur="250"/>
                                        <p:tgtEl>
                                          <p:spTgt spid="459"/>
                                        </p:tgtEl>
                                      </p:cBhvr>
                                    </p:animEffect>
                                  </p:childTnLst>
                                </p:cTn>
                              </p:par>
                            </p:childTnLst>
                          </p:cTn>
                        </p:par>
                        <p:par>
                          <p:cTn id="49" fill="hold">
                            <p:stCondLst>
                              <p:cond delay="3000"/>
                            </p:stCondLst>
                            <p:childTnLst>
                              <p:par>
                                <p:cTn id="50" presetID="10" presetClass="entr" presetSubtype="0" fill="hold" nodeType="afterEffect">
                                  <p:stCondLst>
                                    <p:cond delay="0"/>
                                  </p:stCondLst>
                                  <p:childTnLst>
                                    <p:set>
                                      <p:cBhvr>
                                        <p:cTn id="51" dur="1" fill="hold">
                                          <p:stCondLst>
                                            <p:cond delay="0"/>
                                          </p:stCondLst>
                                        </p:cTn>
                                        <p:tgtEl>
                                          <p:spTgt spid="456"/>
                                        </p:tgtEl>
                                        <p:attrNameLst>
                                          <p:attrName>style.visibility</p:attrName>
                                        </p:attrNameLst>
                                      </p:cBhvr>
                                      <p:to>
                                        <p:strVal val="visible"/>
                                      </p:to>
                                    </p:set>
                                    <p:animEffect transition="in" filter="fade">
                                      <p:cBhvr>
                                        <p:cTn id="52" dur="500"/>
                                        <p:tgtEl>
                                          <p:spTgt spid="4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8"/>
                                        </p:tgtEl>
                                        <p:attrNameLst>
                                          <p:attrName>style.visibility</p:attrName>
                                        </p:attrNameLst>
                                      </p:cBhvr>
                                      <p:to>
                                        <p:strVal val="visible"/>
                                      </p:to>
                                    </p:set>
                                    <p:animEffect transition="in" filter="fade">
                                      <p:cBhvr>
                                        <p:cTn id="55" dur="500"/>
                                        <p:tgtEl>
                                          <p:spTgt spid="408"/>
                                        </p:tgtEl>
                                      </p:cBhvr>
                                    </p:animEffect>
                                  </p:childTnLst>
                                </p:cTn>
                              </p:par>
                            </p:childTnLst>
                          </p:cTn>
                        </p:par>
                        <p:par>
                          <p:cTn id="56" fill="hold">
                            <p:stCondLst>
                              <p:cond delay="3500"/>
                            </p:stCondLst>
                            <p:childTnLst>
                              <p:par>
                                <p:cTn id="57" presetID="22" presetClass="entr" presetSubtype="1" fill="hold" nodeType="afterEffect">
                                  <p:stCondLst>
                                    <p:cond delay="0"/>
                                  </p:stCondLst>
                                  <p:childTnLst>
                                    <p:set>
                                      <p:cBhvr>
                                        <p:cTn id="58" dur="1" fill="hold">
                                          <p:stCondLst>
                                            <p:cond delay="0"/>
                                          </p:stCondLst>
                                        </p:cTn>
                                        <p:tgtEl>
                                          <p:spTgt spid="449"/>
                                        </p:tgtEl>
                                        <p:attrNameLst>
                                          <p:attrName>style.visibility</p:attrName>
                                        </p:attrNameLst>
                                      </p:cBhvr>
                                      <p:to>
                                        <p:strVal val="visible"/>
                                      </p:to>
                                    </p:set>
                                    <p:animEffect transition="in" filter="wipe(up)">
                                      <p:cBhvr>
                                        <p:cTn id="59" dur="250"/>
                                        <p:tgtEl>
                                          <p:spTgt spid="449"/>
                                        </p:tgtEl>
                                      </p:cBhvr>
                                    </p:animEffect>
                                  </p:childTnLst>
                                </p:cTn>
                              </p:par>
                            </p:childTnLst>
                          </p:cTn>
                        </p:par>
                        <p:par>
                          <p:cTn id="60" fill="hold">
                            <p:stCondLst>
                              <p:cond delay="3750"/>
                            </p:stCondLst>
                            <p:childTnLst>
                              <p:par>
                                <p:cTn id="61" presetID="10" presetClass="entr" presetSubtype="0" fill="hold" nodeType="afterEffect">
                                  <p:stCondLst>
                                    <p:cond delay="0"/>
                                  </p:stCondLst>
                                  <p:childTnLst>
                                    <p:set>
                                      <p:cBhvr>
                                        <p:cTn id="62" dur="1" fill="hold">
                                          <p:stCondLst>
                                            <p:cond delay="0"/>
                                          </p:stCondLst>
                                        </p:cTn>
                                        <p:tgtEl>
                                          <p:spTgt spid="511"/>
                                        </p:tgtEl>
                                        <p:attrNameLst>
                                          <p:attrName>style.visibility</p:attrName>
                                        </p:attrNameLst>
                                      </p:cBhvr>
                                      <p:to>
                                        <p:strVal val="visible"/>
                                      </p:to>
                                    </p:set>
                                    <p:animEffect transition="in" filter="fade">
                                      <p:cBhvr>
                                        <p:cTn id="63" dur="500"/>
                                        <p:tgtEl>
                                          <p:spTgt spid="51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0"/>
                                        </p:tgtEl>
                                        <p:attrNameLst>
                                          <p:attrName>style.visibility</p:attrName>
                                        </p:attrNameLst>
                                      </p:cBhvr>
                                      <p:to>
                                        <p:strVal val="visible"/>
                                      </p:to>
                                    </p:set>
                                    <p:animEffect transition="in" filter="fade">
                                      <p:cBhvr>
                                        <p:cTn id="66" dur="500"/>
                                        <p:tgtEl>
                                          <p:spTgt spid="3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 grpId="0"/>
      <p:bldP spid="403" grpId="0"/>
      <p:bldP spid="408" grpId="0"/>
      <p:bldP spid="413" grpId="0"/>
      <p:bldP spid="41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5CC7294A-4F8F-4285-BFE7-1F74BE8C1AB9}"/>
              </a:ext>
            </a:extLst>
          </p:cNvPr>
          <p:cNvSpPr/>
          <p:nvPr/>
        </p:nvSpPr>
        <p:spPr bwMode="auto">
          <a:xfrm>
            <a:off x="2167605" y="512353"/>
            <a:ext cx="2134102" cy="64633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DevOps</a:t>
            </a:r>
          </a:p>
        </p:txBody>
      </p:sp>
      <p:sp>
        <p:nvSpPr>
          <p:cNvPr id="136" name="Rectangle 135">
            <a:extLst>
              <a:ext uri="{FF2B5EF4-FFF2-40B4-BE49-F238E27FC236}">
                <a16:creationId xmlns:a16="http://schemas.microsoft.com/office/drawing/2014/main" id="{7FBC4417-6565-4BC0-B43B-43AE9C9A698D}"/>
              </a:ext>
            </a:extLst>
          </p:cNvPr>
          <p:cNvSpPr/>
          <p:nvPr/>
        </p:nvSpPr>
        <p:spPr bwMode="auto">
          <a:xfrm>
            <a:off x="7449501" y="512353"/>
            <a:ext cx="2134102" cy="646331"/>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0" normalizeH="0" baseline="0" noProof="0" err="1">
                <a:ln>
                  <a:noFill/>
                </a:ln>
                <a:solidFill>
                  <a:prstClr val="white"/>
                </a:solidFill>
                <a:effectLst/>
                <a:uLnTx/>
                <a:uFillTx/>
                <a:latin typeface="Segoe UI Semibold"/>
                <a:ea typeface="Segoe UI" pitchFamily="34" charset="0"/>
                <a:cs typeface="Segoe UI" pitchFamily="34" charset="0"/>
              </a:rPr>
              <a:t>MLOps</a:t>
            </a:r>
            <a:endParaRPr kumimoji="0" lang="en-US" sz="36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sp>
        <p:nvSpPr>
          <p:cNvPr id="68" name="TextBox 67">
            <a:extLst>
              <a:ext uri="{FF2B5EF4-FFF2-40B4-BE49-F238E27FC236}">
                <a16:creationId xmlns:a16="http://schemas.microsoft.com/office/drawing/2014/main" id="{640CA49F-9CEE-4979-A10A-4F84B46C0490}"/>
              </a:ext>
            </a:extLst>
          </p:cNvPr>
          <p:cNvSpPr txBox="1"/>
          <p:nvPr/>
        </p:nvSpPr>
        <p:spPr>
          <a:xfrm>
            <a:off x="2667736" y="2874812"/>
            <a:ext cx="264357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Code testing</a:t>
            </a:r>
          </a:p>
        </p:txBody>
      </p:sp>
      <p:sp>
        <p:nvSpPr>
          <p:cNvPr id="69" name="TextBox 68">
            <a:extLst>
              <a:ext uri="{FF2B5EF4-FFF2-40B4-BE49-F238E27FC236}">
                <a16:creationId xmlns:a16="http://schemas.microsoft.com/office/drawing/2014/main" id="{EFB51905-F872-43B1-B3BE-8AC15C1F128A}"/>
              </a:ext>
            </a:extLst>
          </p:cNvPr>
          <p:cNvSpPr txBox="1"/>
          <p:nvPr/>
        </p:nvSpPr>
        <p:spPr>
          <a:xfrm>
            <a:off x="2667736" y="1927131"/>
            <a:ext cx="2473901"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Code reproducibility</a:t>
            </a:r>
          </a:p>
        </p:txBody>
      </p:sp>
      <p:grpSp>
        <p:nvGrpSpPr>
          <p:cNvPr id="70" name="Group 46">
            <a:extLst>
              <a:ext uri="{FF2B5EF4-FFF2-40B4-BE49-F238E27FC236}">
                <a16:creationId xmlns:a16="http://schemas.microsoft.com/office/drawing/2014/main" id="{E61EE35C-C5D1-419A-A6DF-0BA27CBB8059}"/>
              </a:ext>
            </a:extLst>
          </p:cNvPr>
          <p:cNvGrpSpPr>
            <a:grpSpLocks noChangeAspect="1"/>
          </p:cNvGrpSpPr>
          <p:nvPr/>
        </p:nvGrpSpPr>
        <p:grpSpPr bwMode="auto">
          <a:xfrm>
            <a:off x="1738315" y="2714869"/>
            <a:ext cx="566106" cy="566106"/>
            <a:chOff x="2812" y="999"/>
            <a:chExt cx="312" cy="312"/>
          </a:xfrm>
          <a:solidFill>
            <a:schemeClr val="accent2"/>
          </a:solidFill>
        </p:grpSpPr>
        <p:sp>
          <p:nvSpPr>
            <p:cNvPr id="71" name="Freeform 47">
              <a:extLst>
                <a:ext uri="{FF2B5EF4-FFF2-40B4-BE49-F238E27FC236}">
                  <a16:creationId xmlns:a16="http://schemas.microsoft.com/office/drawing/2014/main" id="{6139BDA2-A0B0-43EB-A512-C13C71ACD3A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48">
              <a:extLst>
                <a:ext uri="{FF2B5EF4-FFF2-40B4-BE49-F238E27FC236}">
                  <a16:creationId xmlns:a16="http://schemas.microsoft.com/office/drawing/2014/main" id="{E33F4D0A-F00D-4280-9C95-61F30911F27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49">
              <a:extLst>
                <a:ext uri="{FF2B5EF4-FFF2-40B4-BE49-F238E27FC236}">
                  <a16:creationId xmlns:a16="http://schemas.microsoft.com/office/drawing/2014/main" id="{A7BBE383-AC6A-495A-8AD1-F1E5E837FE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E81606D1-AC26-4E18-9538-BC0668FED103}"/>
              </a:ext>
            </a:extLst>
          </p:cNvPr>
          <p:cNvGrpSpPr>
            <a:grpSpLocks noChangeAspect="1"/>
          </p:cNvGrpSpPr>
          <p:nvPr/>
        </p:nvGrpSpPr>
        <p:grpSpPr>
          <a:xfrm>
            <a:off x="1738315" y="1767188"/>
            <a:ext cx="566106" cy="566106"/>
            <a:chOff x="1948733" y="1887919"/>
            <a:chExt cx="495300" cy="495300"/>
          </a:xfrm>
        </p:grpSpPr>
        <p:grpSp>
          <p:nvGrpSpPr>
            <p:cNvPr id="75" name="Group 74">
              <a:extLst>
                <a:ext uri="{FF2B5EF4-FFF2-40B4-BE49-F238E27FC236}">
                  <a16:creationId xmlns:a16="http://schemas.microsoft.com/office/drawing/2014/main" id="{2435F393-2779-458B-9547-9D9C78C2954A}"/>
                </a:ext>
              </a:extLst>
            </p:cNvPr>
            <p:cNvGrpSpPr/>
            <p:nvPr/>
          </p:nvGrpSpPr>
          <p:grpSpPr>
            <a:xfrm>
              <a:off x="1948733" y="1887919"/>
              <a:ext cx="495300" cy="495300"/>
              <a:chOff x="5414963" y="1585914"/>
              <a:chExt cx="495300" cy="495300"/>
            </a:xfrm>
          </p:grpSpPr>
          <p:sp>
            <p:nvSpPr>
              <p:cNvPr id="78" name="Freeform 55">
                <a:extLst>
                  <a:ext uri="{FF2B5EF4-FFF2-40B4-BE49-F238E27FC236}">
                    <a16:creationId xmlns:a16="http://schemas.microsoft.com/office/drawing/2014/main" id="{363EAB4D-3BB7-47A8-8B0A-32FA158FADF8}"/>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56">
                <a:extLst>
                  <a:ext uri="{FF2B5EF4-FFF2-40B4-BE49-F238E27FC236}">
                    <a16:creationId xmlns:a16="http://schemas.microsoft.com/office/drawing/2014/main" id="{64A8A65E-F80A-498E-AC08-4521E2AD20F1}"/>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6" name="Freeform 6">
              <a:extLst>
                <a:ext uri="{FF2B5EF4-FFF2-40B4-BE49-F238E27FC236}">
                  <a16:creationId xmlns:a16="http://schemas.microsoft.com/office/drawing/2014/main" id="{BE9831D9-44F6-4B62-B4FB-2FC3F965DC82}"/>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7">
              <a:extLst>
                <a:ext uri="{FF2B5EF4-FFF2-40B4-BE49-F238E27FC236}">
                  <a16:creationId xmlns:a16="http://schemas.microsoft.com/office/drawing/2014/main" id="{5D091F2D-DFA7-4810-9E85-096AE4BCDAAF}"/>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0" name="Freeform 12">
            <a:extLst>
              <a:ext uri="{FF2B5EF4-FFF2-40B4-BE49-F238E27FC236}">
                <a16:creationId xmlns:a16="http://schemas.microsoft.com/office/drawing/2014/main" id="{BAA0BDDA-6DAF-4813-B573-904E2E708D8E}"/>
              </a:ext>
            </a:extLst>
          </p:cNvPr>
          <p:cNvSpPr>
            <a:spLocks noChangeAspect="1"/>
          </p:cNvSpPr>
          <p:nvPr/>
        </p:nvSpPr>
        <p:spPr bwMode="auto">
          <a:xfrm>
            <a:off x="1770739" y="3823381"/>
            <a:ext cx="518763" cy="518763"/>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D2A7A59B-4755-4249-9F77-68438F926B01}"/>
              </a:ext>
            </a:extLst>
          </p:cNvPr>
          <p:cNvSpPr txBox="1"/>
          <p:nvPr/>
        </p:nvSpPr>
        <p:spPr>
          <a:xfrm>
            <a:off x="2667736" y="3959652"/>
            <a:ext cx="264357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App deployment</a:t>
            </a:r>
          </a:p>
        </p:txBody>
      </p:sp>
      <p:sp>
        <p:nvSpPr>
          <p:cNvPr id="83" name="TextBox 82">
            <a:extLst>
              <a:ext uri="{FF2B5EF4-FFF2-40B4-BE49-F238E27FC236}">
                <a16:creationId xmlns:a16="http://schemas.microsoft.com/office/drawing/2014/main" id="{59B470E1-E24A-43B6-A30B-3B15688F6226}"/>
              </a:ext>
            </a:extLst>
          </p:cNvPr>
          <p:cNvSpPr txBox="1"/>
          <p:nvPr/>
        </p:nvSpPr>
        <p:spPr>
          <a:xfrm>
            <a:off x="7995830" y="5017354"/>
            <a:ext cx="257684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retraining</a:t>
            </a:r>
          </a:p>
        </p:txBody>
      </p:sp>
      <p:grpSp>
        <p:nvGrpSpPr>
          <p:cNvPr id="84" name="Group 56">
            <a:extLst>
              <a:ext uri="{FF2B5EF4-FFF2-40B4-BE49-F238E27FC236}">
                <a16:creationId xmlns:a16="http://schemas.microsoft.com/office/drawing/2014/main" id="{BD8A60E5-60B1-4D61-92B6-5B1C10741D7C}"/>
              </a:ext>
            </a:extLst>
          </p:cNvPr>
          <p:cNvGrpSpPr>
            <a:grpSpLocks noChangeAspect="1"/>
          </p:cNvGrpSpPr>
          <p:nvPr/>
        </p:nvGrpSpPr>
        <p:grpSpPr bwMode="auto">
          <a:xfrm>
            <a:off x="7079027" y="4870650"/>
            <a:ext cx="539629" cy="539629"/>
            <a:chOff x="410" y="999"/>
            <a:chExt cx="312" cy="312"/>
          </a:xfrm>
          <a:solidFill>
            <a:schemeClr val="accent1"/>
          </a:solidFill>
        </p:grpSpPr>
        <p:sp>
          <p:nvSpPr>
            <p:cNvPr id="85" name="Oval 57">
              <a:extLst>
                <a:ext uri="{FF2B5EF4-FFF2-40B4-BE49-F238E27FC236}">
                  <a16:creationId xmlns:a16="http://schemas.microsoft.com/office/drawing/2014/main" id="{03E27B17-E5F8-48C0-9AB7-34F871CB7FF8}"/>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58">
              <a:extLst>
                <a:ext uri="{FF2B5EF4-FFF2-40B4-BE49-F238E27FC236}">
                  <a16:creationId xmlns:a16="http://schemas.microsoft.com/office/drawing/2014/main" id="{20091A64-E513-485B-B8ED-89E1E3182845}"/>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59">
              <a:extLst>
                <a:ext uri="{FF2B5EF4-FFF2-40B4-BE49-F238E27FC236}">
                  <a16:creationId xmlns:a16="http://schemas.microsoft.com/office/drawing/2014/main" id="{11F6E6E3-DC26-470B-87AE-3AAD3203CD42}"/>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60">
              <a:extLst>
                <a:ext uri="{FF2B5EF4-FFF2-40B4-BE49-F238E27FC236}">
                  <a16:creationId xmlns:a16="http://schemas.microsoft.com/office/drawing/2014/main" id="{9687CED4-E9C8-465E-8724-C21DC89F2BC5}"/>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61">
              <a:extLst>
                <a:ext uri="{FF2B5EF4-FFF2-40B4-BE49-F238E27FC236}">
                  <a16:creationId xmlns:a16="http://schemas.microsoft.com/office/drawing/2014/main" id="{25B210BF-96FF-4BF9-8B40-2460BEEAAFFB}"/>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62">
              <a:extLst>
                <a:ext uri="{FF2B5EF4-FFF2-40B4-BE49-F238E27FC236}">
                  <a16:creationId xmlns:a16="http://schemas.microsoft.com/office/drawing/2014/main" id="{837D66E5-8484-4EC9-935C-58426212332F}"/>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63">
              <a:extLst>
                <a:ext uri="{FF2B5EF4-FFF2-40B4-BE49-F238E27FC236}">
                  <a16:creationId xmlns:a16="http://schemas.microsoft.com/office/drawing/2014/main" id="{130B8421-DDE0-4BC4-A731-AA0AB46D8932}"/>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64">
              <a:extLst>
                <a:ext uri="{FF2B5EF4-FFF2-40B4-BE49-F238E27FC236}">
                  <a16:creationId xmlns:a16="http://schemas.microsoft.com/office/drawing/2014/main" id="{68D978BD-19E7-4E8D-8315-2475F5E949C9}"/>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65">
              <a:extLst>
                <a:ext uri="{FF2B5EF4-FFF2-40B4-BE49-F238E27FC236}">
                  <a16:creationId xmlns:a16="http://schemas.microsoft.com/office/drawing/2014/main" id="{87B029FF-8C85-4272-918C-15847ACEB5E1}"/>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66">
              <a:extLst>
                <a:ext uri="{FF2B5EF4-FFF2-40B4-BE49-F238E27FC236}">
                  <a16:creationId xmlns:a16="http://schemas.microsoft.com/office/drawing/2014/main" id="{9D632FA2-CA6F-4E37-AEFF-2BF815DC016E}"/>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67">
              <a:extLst>
                <a:ext uri="{FF2B5EF4-FFF2-40B4-BE49-F238E27FC236}">
                  <a16:creationId xmlns:a16="http://schemas.microsoft.com/office/drawing/2014/main" id="{3FBD8AFC-5D21-4ED4-B147-B2EE67D3E894}"/>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68">
              <a:extLst>
                <a:ext uri="{FF2B5EF4-FFF2-40B4-BE49-F238E27FC236}">
                  <a16:creationId xmlns:a16="http://schemas.microsoft.com/office/drawing/2014/main" id="{399B3F09-9A43-47BA-A797-025A8E3ED210}"/>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69">
              <a:extLst>
                <a:ext uri="{FF2B5EF4-FFF2-40B4-BE49-F238E27FC236}">
                  <a16:creationId xmlns:a16="http://schemas.microsoft.com/office/drawing/2014/main" id="{700F9ABC-F2F5-41F5-803C-F5CEDF8CD844}"/>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70">
              <a:extLst>
                <a:ext uri="{FF2B5EF4-FFF2-40B4-BE49-F238E27FC236}">
                  <a16:creationId xmlns:a16="http://schemas.microsoft.com/office/drawing/2014/main" id="{FF4BE074-1D97-4BA2-8F46-5091E0BB19EB}"/>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71">
              <a:extLst>
                <a:ext uri="{FF2B5EF4-FFF2-40B4-BE49-F238E27FC236}">
                  <a16:creationId xmlns:a16="http://schemas.microsoft.com/office/drawing/2014/main" id="{66B1F396-F0C9-464F-89A4-A5B76932569E}"/>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72">
              <a:extLst>
                <a:ext uri="{FF2B5EF4-FFF2-40B4-BE49-F238E27FC236}">
                  <a16:creationId xmlns:a16="http://schemas.microsoft.com/office/drawing/2014/main" id="{432107F4-3529-4F2A-B662-F79B86E8CFBE}"/>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Oval 73">
              <a:extLst>
                <a:ext uri="{FF2B5EF4-FFF2-40B4-BE49-F238E27FC236}">
                  <a16:creationId xmlns:a16="http://schemas.microsoft.com/office/drawing/2014/main" id="{90E45E0B-F0F3-422E-B0C4-DE4C8530EC78}"/>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Oval 74">
              <a:extLst>
                <a:ext uri="{FF2B5EF4-FFF2-40B4-BE49-F238E27FC236}">
                  <a16:creationId xmlns:a16="http://schemas.microsoft.com/office/drawing/2014/main" id="{F272E613-D33D-498F-A118-967CD865774F}"/>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75">
              <a:extLst>
                <a:ext uri="{FF2B5EF4-FFF2-40B4-BE49-F238E27FC236}">
                  <a16:creationId xmlns:a16="http://schemas.microsoft.com/office/drawing/2014/main" id="{F01C1FC2-E5D5-48F8-BDB0-6438647E901B}"/>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Oval 76">
              <a:extLst>
                <a:ext uri="{FF2B5EF4-FFF2-40B4-BE49-F238E27FC236}">
                  <a16:creationId xmlns:a16="http://schemas.microsoft.com/office/drawing/2014/main" id="{3EACD9A3-EA2D-4DEE-9FD3-1C7E22355AC7}"/>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77">
              <a:extLst>
                <a:ext uri="{FF2B5EF4-FFF2-40B4-BE49-F238E27FC236}">
                  <a16:creationId xmlns:a16="http://schemas.microsoft.com/office/drawing/2014/main" id="{3B091660-D5BD-4035-BA58-678C7B74229E}"/>
                </a:ext>
              </a:extLst>
            </p:cNvPr>
            <p:cNvSpPr>
              <a:spLocks noChangeArrowheads="1"/>
            </p:cNvSpPr>
            <p:nvPr/>
          </p:nvSpPr>
          <p:spPr bwMode="auto">
            <a:xfrm>
              <a:off x="583" y="999"/>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6" name="Oval 78">
              <a:extLst>
                <a:ext uri="{FF2B5EF4-FFF2-40B4-BE49-F238E27FC236}">
                  <a16:creationId xmlns:a16="http://schemas.microsoft.com/office/drawing/2014/main" id="{7DF99BD0-CA72-4063-A499-239E10D0EC0B}"/>
                </a:ext>
              </a:extLst>
            </p:cNvPr>
            <p:cNvSpPr>
              <a:spLocks noChangeArrowheads="1"/>
            </p:cNvSpPr>
            <p:nvPr/>
          </p:nvSpPr>
          <p:spPr bwMode="auto">
            <a:xfrm>
              <a:off x="579" y="1052"/>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7" name="Oval 79">
              <a:extLst>
                <a:ext uri="{FF2B5EF4-FFF2-40B4-BE49-F238E27FC236}">
                  <a16:creationId xmlns:a16="http://schemas.microsoft.com/office/drawing/2014/main" id="{DF611A74-C2EB-4A1E-92F5-D75C0B6B8951}"/>
                </a:ext>
              </a:extLst>
            </p:cNvPr>
            <p:cNvSpPr>
              <a:spLocks noChangeArrowheads="1"/>
            </p:cNvSpPr>
            <p:nvPr/>
          </p:nvSpPr>
          <p:spPr bwMode="auto">
            <a:xfrm>
              <a:off x="520"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8" name="Oval 80">
              <a:extLst>
                <a:ext uri="{FF2B5EF4-FFF2-40B4-BE49-F238E27FC236}">
                  <a16:creationId xmlns:a16="http://schemas.microsoft.com/office/drawing/2014/main" id="{DC0458ED-907B-48E4-9D25-59917BE4B07A}"/>
                </a:ext>
              </a:extLst>
            </p:cNvPr>
            <p:cNvSpPr>
              <a:spLocks noChangeArrowheads="1"/>
            </p:cNvSpPr>
            <p:nvPr/>
          </p:nvSpPr>
          <p:spPr bwMode="auto">
            <a:xfrm>
              <a:off x="573" y="1104"/>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9" name="Oval 81">
              <a:extLst>
                <a:ext uri="{FF2B5EF4-FFF2-40B4-BE49-F238E27FC236}">
                  <a16:creationId xmlns:a16="http://schemas.microsoft.com/office/drawing/2014/main" id="{873EC01E-6B47-4257-8E5E-E3EBE9DCCB9F}"/>
                </a:ext>
              </a:extLst>
            </p:cNvPr>
            <p:cNvSpPr>
              <a:spLocks noChangeArrowheads="1"/>
            </p:cNvSpPr>
            <p:nvPr/>
          </p:nvSpPr>
          <p:spPr bwMode="auto">
            <a:xfrm>
              <a:off x="638"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Oval 82">
              <a:extLst>
                <a:ext uri="{FF2B5EF4-FFF2-40B4-BE49-F238E27FC236}">
                  <a16:creationId xmlns:a16="http://schemas.microsoft.com/office/drawing/2014/main" id="{233ECFD8-4B04-4270-84B9-1BE995CB377E}"/>
                </a:ext>
              </a:extLst>
            </p:cNvPr>
            <p:cNvSpPr>
              <a:spLocks noChangeArrowheads="1"/>
            </p:cNvSpPr>
            <p:nvPr/>
          </p:nvSpPr>
          <p:spPr bwMode="auto">
            <a:xfrm>
              <a:off x="463" y="1168"/>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1" name="Oval 83">
              <a:extLst>
                <a:ext uri="{FF2B5EF4-FFF2-40B4-BE49-F238E27FC236}">
                  <a16:creationId xmlns:a16="http://schemas.microsoft.com/office/drawing/2014/main" id="{5978A783-DDB9-48A7-B923-88A4B455BCDD}"/>
                </a:ext>
              </a:extLst>
            </p:cNvPr>
            <p:cNvSpPr>
              <a:spLocks noChangeArrowheads="1"/>
            </p:cNvSpPr>
            <p:nvPr/>
          </p:nvSpPr>
          <p:spPr bwMode="auto">
            <a:xfrm>
              <a:off x="515"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2" name="Oval 84">
              <a:extLst>
                <a:ext uri="{FF2B5EF4-FFF2-40B4-BE49-F238E27FC236}">
                  <a16:creationId xmlns:a16="http://schemas.microsoft.com/office/drawing/2014/main" id="{59577B05-3B78-486F-A4D5-0BAC71E61728}"/>
                </a:ext>
              </a:extLst>
            </p:cNvPr>
            <p:cNvSpPr>
              <a:spLocks noChangeArrowheads="1"/>
            </p:cNvSpPr>
            <p:nvPr/>
          </p:nvSpPr>
          <p:spPr bwMode="auto">
            <a:xfrm>
              <a:off x="564" y="1153"/>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3" name="Oval 85">
              <a:extLst>
                <a:ext uri="{FF2B5EF4-FFF2-40B4-BE49-F238E27FC236}">
                  <a16:creationId xmlns:a16="http://schemas.microsoft.com/office/drawing/2014/main" id="{D187E09D-42A5-479F-B011-B91F0183DEDD}"/>
                </a:ext>
              </a:extLst>
            </p:cNvPr>
            <p:cNvSpPr>
              <a:spLocks noChangeArrowheads="1"/>
            </p:cNvSpPr>
            <p:nvPr/>
          </p:nvSpPr>
          <p:spPr bwMode="auto">
            <a:xfrm>
              <a:off x="633"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Oval 86">
              <a:extLst>
                <a:ext uri="{FF2B5EF4-FFF2-40B4-BE49-F238E27FC236}">
                  <a16:creationId xmlns:a16="http://schemas.microsoft.com/office/drawing/2014/main" id="{E606CBA9-49CC-4C9C-B570-7D42B554B6CE}"/>
                </a:ext>
              </a:extLst>
            </p:cNvPr>
            <p:cNvSpPr>
              <a:spLocks noChangeArrowheads="1"/>
            </p:cNvSpPr>
            <p:nvPr/>
          </p:nvSpPr>
          <p:spPr bwMode="auto">
            <a:xfrm>
              <a:off x="697" y="1172"/>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Oval 87">
              <a:extLst>
                <a:ext uri="{FF2B5EF4-FFF2-40B4-BE49-F238E27FC236}">
                  <a16:creationId xmlns:a16="http://schemas.microsoft.com/office/drawing/2014/main" id="{FA2F259E-E7BB-492F-85B3-B18E210E31B1}"/>
                </a:ext>
              </a:extLst>
            </p:cNvPr>
            <p:cNvSpPr>
              <a:spLocks noChangeArrowheads="1"/>
            </p:cNvSpPr>
            <p:nvPr/>
          </p:nvSpPr>
          <p:spPr bwMode="auto">
            <a:xfrm>
              <a:off x="520" y="1224"/>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Oval 88">
              <a:extLst>
                <a:ext uri="{FF2B5EF4-FFF2-40B4-BE49-F238E27FC236}">
                  <a16:creationId xmlns:a16="http://schemas.microsoft.com/office/drawing/2014/main" id="{BE4F2181-3047-4F20-ACDA-FF7F00CDCAFA}"/>
                </a:ext>
              </a:extLst>
            </p:cNvPr>
            <p:cNvSpPr>
              <a:spLocks noChangeArrowheads="1"/>
            </p:cNvSpPr>
            <p:nvPr/>
          </p:nvSpPr>
          <p:spPr bwMode="auto">
            <a:xfrm>
              <a:off x="573" y="1219"/>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Oval 89">
              <a:extLst>
                <a:ext uri="{FF2B5EF4-FFF2-40B4-BE49-F238E27FC236}">
                  <a16:creationId xmlns:a16="http://schemas.microsoft.com/office/drawing/2014/main" id="{1E352BDF-2E68-4E3A-BCA7-204FE3AD907C}"/>
                </a:ext>
              </a:extLst>
            </p:cNvPr>
            <p:cNvSpPr>
              <a:spLocks noChangeArrowheads="1"/>
            </p:cNvSpPr>
            <p:nvPr/>
          </p:nvSpPr>
          <p:spPr bwMode="auto">
            <a:xfrm>
              <a:off x="638" y="1226"/>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Oval 90">
              <a:extLst>
                <a:ext uri="{FF2B5EF4-FFF2-40B4-BE49-F238E27FC236}">
                  <a16:creationId xmlns:a16="http://schemas.microsoft.com/office/drawing/2014/main" id="{81CAAAFA-7311-40BC-9F9E-F3FD361D707B}"/>
                </a:ext>
              </a:extLst>
            </p:cNvPr>
            <p:cNvSpPr>
              <a:spLocks noChangeArrowheads="1"/>
            </p:cNvSpPr>
            <p:nvPr/>
          </p:nvSpPr>
          <p:spPr bwMode="auto">
            <a:xfrm>
              <a:off x="697" y="1229"/>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Oval 91">
              <a:extLst>
                <a:ext uri="{FF2B5EF4-FFF2-40B4-BE49-F238E27FC236}">
                  <a16:creationId xmlns:a16="http://schemas.microsoft.com/office/drawing/2014/main" id="{4F5C43BB-2F7D-42E4-B581-5104DCFAF5E8}"/>
                </a:ext>
              </a:extLst>
            </p:cNvPr>
            <p:cNvSpPr>
              <a:spLocks noChangeArrowheads="1"/>
            </p:cNvSpPr>
            <p:nvPr/>
          </p:nvSpPr>
          <p:spPr bwMode="auto">
            <a:xfrm>
              <a:off x="579" y="1281"/>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Oval 92">
              <a:extLst>
                <a:ext uri="{FF2B5EF4-FFF2-40B4-BE49-F238E27FC236}">
                  <a16:creationId xmlns:a16="http://schemas.microsoft.com/office/drawing/2014/main" id="{11B2445F-EB78-46E6-939C-3B9B1D882B4A}"/>
                </a:ext>
              </a:extLst>
            </p:cNvPr>
            <p:cNvSpPr>
              <a:spLocks noChangeArrowheads="1"/>
            </p:cNvSpPr>
            <p:nvPr/>
          </p:nvSpPr>
          <p:spPr bwMode="auto">
            <a:xfrm>
              <a:off x="697" y="1286"/>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1" name="Group 46">
            <a:extLst>
              <a:ext uri="{FF2B5EF4-FFF2-40B4-BE49-F238E27FC236}">
                <a16:creationId xmlns:a16="http://schemas.microsoft.com/office/drawing/2014/main" id="{BA103DD4-470A-4E80-A946-B439A1BE346C}"/>
              </a:ext>
            </a:extLst>
          </p:cNvPr>
          <p:cNvGrpSpPr>
            <a:grpSpLocks noChangeAspect="1"/>
          </p:cNvGrpSpPr>
          <p:nvPr/>
        </p:nvGrpSpPr>
        <p:grpSpPr bwMode="auto">
          <a:xfrm>
            <a:off x="7041155" y="2701126"/>
            <a:ext cx="593592" cy="593592"/>
            <a:chOff x="2812" y="999"/>
            <a:chExt cx="312" cy="312"/>
          </a:xfrm>
        </p:grpSpPr>
        <p:sp>
          <p:nvSpPr>
            <p:cNvPr id="122" name="Freeform 47">
              <a:extLst>
                <a:ext uri="{FF2B5EF4-FFF2-40B4-BE49-F238E27FC236}">
                  <a16:creationId xmlns:a16="http://schemas.microsoft.com/office/drawing/2014/main" id="{8D1CCE35-1BB1-47DA-9F91-4BA3877D995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48">
              <a:extLst>
                <a:ext uri="{FF2B5EF4-FFF2-40B4-BE49-F238E27FC236}">
                  <a16:creationId xmlns:a16="http://schemas.microsoft.com/office/drawing/2014/main" id="{3A231280-55E2-4FF4-B329-C5F687D372B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49">
              <a:extLst>
                <a:ext uri="{FF2B5EF4-FFF2-40B4-BE49-F238E27FC236}">
                  <a16:creationId xmlns:a16="http://schemas.microsoft.com/office/drawing/2014/main" id="{A5B12204-8AA8-44E6-84AB-38162F75FF8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58A9EEF-EC87-4D23-BCED-D6DE319A9ED9}"/>
              </a:ext>
            </a:extLst>
          </p:cNvPr>
          <p:cNvGrpSpPr>
            <a:grpSpLocks noChangeAspect="1"/>
          </p:cNvGrpSpPr>
          <p:nvPr/>
        </p:nvGrpSpPr>
        <p:grpSpPr>
          <a:xfrm>
            <a:off x="7041155" y="1753445"/>
            <a:ext cx="593592" cy="593592"/>
            <a:chOff x="1948733" y="1887919"/>
            <a:chExt cx="495300" cy="495300"/>
          </a:xfrm>
        </p:grpSpPr>
        <p:grpSp>
          <p:nvGrpSpPr>
            <p:cNvPr id="126" name="Group 125">
              <a:extLst>
                <a:ext uri="{FF2B5EF4-FFF2-40B4-BE49-F238E27FC236}">
                  <a16:creationId xmlns:a16="http://schemas.microsoft.com/office/drawing/2014/main" id="{73310C82-6940-47F1-982A-12F13B1847DD}"/>
                </a:ext>
              </a:extLst>
            </p:cNvPr>
            <p:cNvGrpSpPr/>
            <p:nvPr/>
          </p:nvGrpSpPr>
          <p:grpSpPr>
            <a:xfrm>
              <a:off x="1948733" y="1887919"/>
              <a:ext cx="495300" cy="495300"/>
              <a:chOff x="5414963" y="1585914"/>
              <a:chExt cx="495300" cy="495300"/>
            </a:xfrm>
          </p:grpSpPr>
          <p:sp>
            <p:nvSpPr>
              <p:cNvPr id="129" name="Freeform 55">
                <a:extLst>
                  <a:ext uri="{FF2B5EF4-FFF2-40B4-BE49-F238E27FC236}">
                    <a16:creationId xmlns:a16="http://schemas.microsoft.com/office/drawing/2014/main" id="{10251954-FD1D-4AAD-B9D2-150B7A6C3070}"/>
                  </a:ext>
                </a:extLst>
              </p:cNvPr>
              <p:cNvSpPr>
                <a:spLocks/>
              </p:cNvSpPr>
              <p:nvPr/>
            </p:nvSpPr>
            <p:spPr bwMode="auto">
              <a:xfrm>
                <a:off x="5414963" y="1585914"/>
                <a:ext cx="495300" cy="495300"/>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56">
                <a:extLst>
                  <a:ext uri="{FF2B5EF4-FFF2-40B4-BE49-F238E27FC236}">
                    <a16:creationId xmlns:a16="http://schemas.microsoft.com/office/drawing/2014/main" id="{E96C3B59-5701-4A69-9892-F8076785113D}"/>
                  </a:ext>
                </a:extLst>
              </p:cNvPr>
              <p:cNvSpPr>
                <a:spLocks/>
              </p:cNvSpPr>
              <p:nvPr/>
            </p:nvSpPr>
            <p:spPr bwMode="auto">
              <a:xfrm>
                <a:off x="5770563" y="1631952"/>
                <a:ext cx="139700" cy="139700"/>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27" name="Freeform 6">
              <a:extLst>
                <a:ext uri="{FF2B5EF4-FFF2-40B4-BE49-F238E27FC236}">
                  <a16:creationId xmlns:a16="http://schemas.microsoft.com/office/drawing/2014/main" id="{2C815340-767F-42A1-9FE6-40A082C3D9AE}"/>
                </a:ext>
              </a:extLst>
            </p:cNvPr>
            <p:cNvSpPr>
              <a:spLocks/>
            </p:cNvSpPr>
            <p:nvPr/>
          </p:nvSpPr>
          <p:spPr bwMode="auto">
            <a:xfrm rot="19800000" flipH="1">
              <a:off x="2025452" y="1961719"/>
              <a:ext cx="290513" cy="357188"/>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7">
              <a:extLst>
                <a:ext uri="{FF2B5EF4-FFF2-40B4-BE49-F238E27FC236}">
                  <a16:creationId xmlns:a16="http://schemas.microsoft.com/office/drawing/2014/main" id="{436BBA92-A386-476E-9188-97447C7EF8C0}"/>
                </a:ext>
              </a:extLst>
            </p:cNvPr>
            <p:cNvSpPr>
              <a:spLocks/>
            </p:cNvSpPr>
            <p:nvPr/>
          </p:nvSpPr>
          <p:spPr bwMode="auto">
            <a:xfrm rot="19800000" flipH="1">
              <a:off x="2104599" y="2042993"/>
              <a:ext cx="185738" cy="185738"/>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31" name="Freeform 12">
            <a:extLst>
              <a:ext uri="{FF2B5EF4-FFF2-40B4-BE49-F238E27FC236}">
                <a16:creationId xmlns:a16="http://schemas.microsoft.com/office/drawing/2014/main" id="{B6E3502A-ACD6-49D1-9B28-1D30E91B2107}"/>
              </a:ext>
            </a:extLst>
          </p:cNvPr>
          <p:cNvSpPr>
            <a:spLocks noChangeAspect="1"/>
          </p:cNvSpPr>
          <p:nvPr/>
        </p:nvSpPr>
        <p:spPr bwMode="auto">
          <a:xfrm>
            <a:off x="7075992" y="3810787"/>
            <a:ext cx="543950" cy="543950"/>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2" name="TextBox 131">
            <a:extLst>
              <a:ext uri="{FF2B5EF4-FFF2-40B4-BE49-F238E27FC236}">
                <a16:creationId xmlns:a16="http://schemas.microsoft.com/office/drawing/2014/main" id="{4411F55F-3ABE-4EF9-8C14-BD8826C67B62}"/>
              </a:ext>
            </a:extLst>
          </p:cNvPr>
          <p:cNvSpPr txBox="1"/>
          <p:nvPr/>
        </p:nvSpPr>
        <p:spPr>
          <a:xfrm>
            <a:off x="7995830" y="2874812"/>
            <a:ext cx="182422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validation</a:t>
            </a:r>
          </a:p>
        </p:txBody>
      </p:sp>
      <p:sp>
        <p:nvSpPr>
          <p:cNvPr id="133" name="TextBox 132">
            <a:extLst>
              <a:ext uri="{FF2B5EF4-FFF2-40B4-BE49-F238E27FC236}">
                <a16:creationId xmlns:a16="http://schemas.microsoft.com/office/drawing/2014/main" id="{27353545-5F8F-41FB-AB55-5426CF998F52}"/>
              </a:ext>
            </a:extLst>
          </p:cNvPr>
          <p:cNvSpPr txBox="1"/>
          <p:nvPr/>
        </p:nvSpPr>
        <p:spPr>
          <a:xfrm>
            <a:off x="7995830" y="1927131"/>
            <a:ext cx="247861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reproducibility</a:t>
            </a:r>
          </a:p>
        </p:txBody>
      </p:sp>
      <p:sp>
        <p:nvSpPr>
          <p:cNvPr id="134" name="TextBox 133">
            <a:extLst>
              <a:ext uri="{FF2B5EF4-FFF2-40B4-BE49-F238E27FC236}">
                <a16:creationId xmlns:a16="http://schemas.microsoft.com/office/drawing/2014/main" id="{B0162E98-DEED-4ACE-B07A-F1A71D67424F}"/>
              </a:ext>
            </a:extLst>
          </p:cNvPr>
          <p:cNvSpPr txBox="1"/>
          <p:nvPr/>
        </p:nvSpPr>
        <p:spPr>
          <a:xfrm>
            <a:off x="7995830" y="3959652"/>
            <a:ext cx="2777399"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a:ea typeface="+mn-ea"/>
                <a:cs typeface="+mn-cs"/>
              </a:rPr>
              <a:t>Model deployment</a:t>
            </a:r>
          </a:p>
        </p:txBody>
      </p:sp>
    </p:spTree>
    <p:extLst>
      <p:ext uri="{BB962C8B-B14F-4D97-AF65-F5344CB8AC3E}">
        <p14:creationId xmlns:p14="http://schemas.microsoft.com/office/powerpoint/2010/main" val="3828614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gtEl>
                                        <p:attrNameLst>
                                          <p:attrName>style.visibility</p:attrName>
                                        </p:attrNameLst>
                                      </p:cBhvr>
                                      <p:to>
                                        <p:strVal val="visible"/>
                                      </p:to>
                                    </p:set>
                                    <p:animEffect transition="in" filter="fade">
                                      <p:cBhvr>
                                        <p:cTn id="16" dur="500"/>
                                        <p:tgtEl>
                                          <p:spTgt spid="7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500"/>
                                        <p:tgtEl>
                                          <p:spTgt spid="8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6"/>
                                        </p:tgtEl>
                                        <p:attrNameLst>
                                          <p:attrName>style.visibility</p:attrName>
                                        </p:attrNameLst>
                                      </p:cBhvr>
                                      <p:to>
                                        <p:strVal val="visible"/>
                                      </p:to>
                                    </p:set>
                                    <p:animEffect transition="in" filter="fade">
                                      <p:cBhvr>
                                        <p:cTn id="30" dur="500"/>
                                        <p:tgtEl>
                                          <p:spTgt spid="136"/>
                                        </p:tgtEl>
                                      </p:cBhvr>
                                    </p:animEffect>
                                  </p:childTnLst>
                                </p:cTn>
                              </p:par>
                              <p:par>
                                <p:cTn id="31" presetID="10"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animEffect transition="in" filter="fade">
                                      <p:cBhvr>
                                        <p:cTn id="33" dur="500"/>
                                        <p:tgtEl>
                                          <p:spTgt spid="84"/>
                                        </p:tgtEl>
                                      </p:cBhvr>
                                    </p:animEffect>
                                  </p:childTnLst>
                                </p:cTn>
                              </p:par>
                              <p:par>
                                <p:cTn id="34" presetID="10" presetClass="entr" presetSubtype="0" fill="hold" nodeType="with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fade">
                                      <p:cBhvr>
                                        <p:cTn id="36" dur="500"/>
                                        <p:tgtEl>
                                          <p:spTgt spid="121"/>
                                        </p:tgtEl>
                                      </p:cBhvr>
                                    </p:animEffect>
                                  </p:childTnLst>
                                </p:cTn>
                              </p:par>
                              <p:par>
                                <p:cTn id="37" presetID="10"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animEffect transition="in" filter="fade">
                                      <p:cBhvr>
                                        <p:cTn id="39" dur="500"/>
                                        <p:tgtEl>
                                          <p:spTgt spid="12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31"/>
                                        </p:tgtEl>
                                        <p:attrNameLst>
                                          <p:attrName>style.visibility</p:attrName>
                                        </p:attrNameLst>
                                      </p:cBhvr>
                                      <p:to>
                                        <p:strVal val="visible"/>
                                      </p:to>
                                    </p:set>
                                    <p:animEffect transition="in" filter="fade">
                                      <p:cBhvr>
                                        <p:cTn id="42" dur="500"/>
                                        <p:tgtEl>
                                          <p:spTgt spid="13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2"/>
                                        </p:tgtEl>
                                        <p:attrNameLst>
                                          <p:attrName>style.visibility</p:attrName>
                                        </p:attrNameLst>
                                      </p:cBhvr>
                                      <p:to>
                                        <p:strVal val="visible"/>
                                      </p:to>
                                    </p:set>
                                    <p:animEffect transition="in" filter="fade">
                                      <p:cBhvr>
                                        <p:cTn id="45" dur="500"/>
                                        <p:tgtEl>
                                          <p:spTgt spid="13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33"/>
                                        </p:tgtEl>
                                        <p:attrNameLst>
                                          <p:attrName>style.visibility</p:attrName>
                                        </p:attrNameLst>
                                      </p:cBhvr>
                                      <p:to>
                                        <p:strVal val="visible"/>
                                      </p:to>
                                    </p:set>
                                    <p:animEffect transition="in" filter="fade">
                                      <p:cBhvr>
                                        <p:cTn id="48" dur="500"/>
                                        <p:tgtEl>
                                          <p:spTgt spid="13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4"/>
                                        </p:tgtEl>
                                        <p:attrNameLst>
                                          <p:attrName>style.visibility</p:attrName>
                                        </p:attrNameLst>
                                      </p:cBhvr>
                                      <p:to>
                                        <p:strVal val="visible"/>
                                      </p:to>
                                    </p:set>
                                    <p:animEffect transition="in" filter="fade">
                                      <p:cBhvr>
                                        <p:cTn id="51"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p:bldP spid="68" grpId="0"/>
      <p:bldP spid="69" grpId="0"/>
      <p:bldP spid="80" grpId="0" animBg="1"/>
      <p:bldP spid="81" grpId="0"/>
      <p:bldP spid="83" grpId="0"/>
      <p:bldP spid="131" grpId="0" animBg="1"/>
      <p:bldP spid="132" grpId="0"/>
      <p:bldP spid="133" grpId="0"/>
      <p:bldP spid="13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EE172B-1655-46B6-B679-325B6A542563}"/>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a:xfrm>
            <a:off x="588263" y="457200"/>
            <a:ext cx="11018520" cy="553998"/>
          </a:xfrm>
        </p:spPr>
        <p:txBody>
          <a:bodyPr/>
          <a:lstStyle/>
          <a:p>
            <a:r>
              <a:rPr lang="en-US" err="1"/>
              <a:t>MLOps</a:t>
            </a:r>
            <a:r>
              <a:rPr lang="en-US"/>
              <a:t> with Azure Machine Learning</a:t>
            </a:r>
          </a:p>
        </p:txBody>
      </p:sp>
      <p:sp>
        <p:nvSpPr>
          <p:cNvPr id="77" name="TextBox 76">
            <a:extLst>
              <a:ext uri="{FF2B5EF4-FFF2-40B4-BE49-F238E27FC236}">
                <a16:creationId xmlns:a16="http://schemas.microsoft.com/office/drawing/2014/main" id="{77BEC5C5-03C7-4F2F-AC57-5A1C911725B7}"/>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77" name="TextBox 176">
            <a:extLst>
              <a:ext uri="{FF2B5EF4-FFF2-40B4-BE49-F238E27FC236}">
                <a16:creationId xmlns:a16="http://schemas.microsoft.com/office/drawing/2014/main" id="{BFAC2114-584C-4F9C-A037-40EA12F06D37}"/>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95" name="TextBox 194">
            <a:extLst>
              <a:ext uri="{FF2B5EF4-FFF2-40B4-BE49-F238E27FC236}">
                <a16:creationId xmlns:a16="http://schemas.microsoft.com/office/drawing/2014/main" id="{11D48176-625D-41F6-881F-CDC6366CA1E1}"/>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64" name="TextBox 63">
            <a:extLst>
              <a:ext uri="{FF2B5EF4-FFF2-40B4-BE49-F238E27FC236}">
                <a16:creationId xmlns:a16="http://schemas.microsoft.com/office/drawing/2014/main" id="{2B9C493C-50AE-4CC5-AC70-B712DDAFEF7A}"/>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66" name="TextBox 65">
            <a:extLst>
              <a:ext uri="{FF2B5EF4-FFF2-40B4-BE49-F238E27FC236}">
                <a16:creationId xmlns:a16="http://schemas.microsoft.com/office/drawing/2014/main" id="{F01899C5-76AF-4671-BC57-2159B2BEDD54}"/>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74" name="Straight Arrow Connector 73">
            <a:extLst>
              <a:ext uri="{FF2B5EF4-FFF2-40B4-BE49-F238E27FC236}">
                <a16:creationId xmlns:a16="http://schemas.microsoft.com/office/drawing/2014/main" id="{E2508F44-6D62-4806-BC2B-51EF70B47871}"/>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21B6C3C4-4D22-4C80-9B95-F30D36BE53BA}"/>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AA9E374C-DD2F-4EB8-B382-5266B8E22B8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D022335-D400-425A-91DF-EC3CFF591F79}"/>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E27DEE-DA5F-4FC1-B2F1-E40E396F7254}"/>
              </a:ext>
            </a:extLst>
          </p:cNvPr>
          <p:cNvGrpSpPr/>
          <p:nvPr/>
        </p:nvGrpSpPr>
        <p:grpSpPr>
          <a:xfrm>
            <a:off x="3034411" y="2271607"/>
            <a:ext cx="642716" cy="643947"/>
            <a:chOff x="3034411" y="2271607"/>
            <a:chExt cx="642716" cy="643947"/>
          </a:xfrm>
        </p:grpSpPr>
        <p:sp useBgFill="1">
          <p:nvSpPr>
            <p:cNvPr id="63" name="Freeform 5">
              <a:extLst>
                <a:ext uri="{FF2B5EF4-FFF2-40B4-BE49-F238E27FC236}">
                  <a16:creationId xmlns:a16="http://schemas.microsoft.com/office/drawing/2014/main" id="{B97D5458-7008-4776-B517-311C1734948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A4D37AD8-1128-433A-A98B-1FD225A3AF00}"/>
                </a:ext>
              </a:extLst>
            </p:cNvPr>
            <p:cNvGrpSpPr>
              <a:grpSpLocks noChangeAspect="1"/>
            </p:cNvGrpSpPr>
            <p:nvPr/>
          </p:nvGrpSpPr>
          <p:grpSpPr bwMode="auto">
            <a:xfrm>
              <a:off x="3034411" y="2273421"/>
              <a:ext cx="642716" cy="628550"/>
              <a:chOff x="6634" y="3297"/>
              <a:chExt cx="2092" cy="2046"/>
            </a:xfrm>
            <a:solidFill>
              <a:schemeClr val="tx1"/>
            </a:solidFill>
          </p:grpSpPr>
          <p:sp>
            <p:nvSpPr>
              <p:cNvPr id="51" name="Freeform 5">
                <a:extLst>
                  <a:ext uri="{FF2B5EF4-FFF2-40B4-BE49-F238E27FC236}">
                    <a16:creationId xmlns:a16="http://schemas.microsoft.com/office/drawing/2014/main" id="{44315268-C1A4-4CD4-B189-EC5F4D1B44CB}"/>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6">
                <a:extLst>
                  <a:ext uri="{FF2B5EF4-FFF2-40B4-BE49-F238E27FC236}">
                    <a16:creationId xmlns:a16="http://schemas.microsoft.com/office/drawing/2014/main" id="{B1768123-DDF3-4C52-B344-892FD7EBAFE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7">
                <a:extLst>
                  <a:ext uri="{FF2B5EF4-FFF2-40B4-BE49-F238E27FC236}">
                    <a16:creationId xmlns:a16="http://schemas.microsoft.com/office/drawing/2014/main" id="{04E88EC2-B5C3-4F0A-A00C-F7519D4AD97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4" name="Freeform 8">
                <a:extLst>
                  <a:ext uri="{FF2B5EF4-FFF2-40B4-BE49-F238E27FC236}">
                    <a16:creationId xmlns:a16="http://schemas.microsoft.com/office/drawing/2014/main" id="{C17D1D5C-9CC4-4F95-9C4A-A525BD4B32F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9">
                <a:extLst>
                  <a:ext uri="{FF2B5EF4-FFF2-40B4-BE49-F238E27FC236}">
                    <a16:creationId xmlns:a16="http://schemas.microsoft.com/office/drawing/2014/main" id="{8B0518AE-88A4-475D-A1E8-86EDF3E28D0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6" name="Freeform 10">
                <a:extLst>
                  <a:ext uri="{FF2B5EF4-FFF2-40B4-BE49-F238E27FC236}">
                    <a16:creationId xmlns:a16="http://schemas.microsoft.com/office/drawing/2014/main" id="{229FF167-E950-4000-9E94-FC94A9747C48}"/>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7" name="Freeform 11">
                <a:extLst>
                  <a:ext uri="{FF2B5EF4-FFF2-40B4-BE49-F238E27FC236}">
                    <a16:creationId xmlns:a16="http://schemas.microsoft.com/office/drawing/2014/main" id="{EA987F90-A7F1-4E64-9136-26D312B5EAE4}"/>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8" name="Freeform 12">
                <a:extLst>
                  <a:ext uri="{FF2B5EF4-FFF2-40B4-BE49-F238E27FC236}">
                    <a16:creationId xmlns:a16="http://schemas.microsoft.com/office/drawing/2014/main" id="{99C86EDA-19B2-434D-9A32-36F335BFF704}"/>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37" name="Picture 6">
            <a:extLst>
              <a:ext uri="{FF2B5EF4-FFF2-40B4-BE49-F238E27FC236}">
                <a16:creationId xmlns:a16="http://schemas.microsoft.com/office/drawing/2014/main" id="{9BF4AD0F-E4C8-4192-83B8-9DBA76652D89}"/>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38" name="Picture 12">
            <a:extLst>
              <a:ext uri="{FF2B5EF4-FFF2-40B4-BE49-F238E27FC236}">
                <a16:creationId xmlns:a16="http://schemas.microsoft.com/office/drawing/2014/main" id="{43222C43-FC14-4792-92E2-695D08F3071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39" name="Graphic 38">
            <a:extLst>
              <a:ext uri="{FF2B5EF4-FFF2-40B4-BE49-F238E27FC236}">
                <a16:creationId xmlns:a16="http://schemas.microsoft.com/office/drawing/2014/main" id="{9D535534-9752-478E-B8D1-EC1131AB4D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8" name="Group 7">
            <a:extLst>
              <a:ext uri="{FF2B5EF4-FFF2-40B4-BE49-F238E27FC236}">
                <a16:creationId xmlns:a16="http://schemas.microsoft.com/office/drawing/2014/main" id="{4E4F7269-6C7C-4F53-B9E2-EA33BE55AC97}"/>
              </a:ext>
            </a:extLst>
          </p:cNvPr>
          <p:cNvGrpSpPr/>
          <p:nvPr/>
        </p:nvGrpSpPr>
        <p:grpSpPr>
          <a:xfrm>
            <a:off x="10208041" y="2264566"/>
            <a:ext cx="646260" cy="646260"/>
            <a:chOff x="9897614" y="3471418"/>
            <a:chExt cx="1414462" cy="1414463"/>
          </a:xfrm>
        </p:grpSpPr>
        <p:sp>
          <p:nvSpPr>
            <p:cNvPr id="98" name="Donut 67">
              <a:extLst>
                <a:ext uri="{FF2B5EF4-FFF2-40B4-BE49-F238E27FC236}">
                  <a16:creationId xmlns:a16="http://schemas.microsoft.com/office/drawing/2014/main" id="{8604918C-53D2-49C9-B240-66D96FED0321}"/>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43" name="Donut 67">
              <a:extLst>
                <a:ext uri="{FF2B5EF4-FFF2-40B4-BE49-F238E27FC236}">
                  <a16:creationId xmlns:a16="http://schemas.microsoft.com/office/drawing/2014/main" id="{0FCC1820-5197-49E3-AD85-3FF06C31275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4" name="Freeform 69">
              <a:extLst>
                <a:ext uri="{FF2B5EF4-FFF2-40B4-BE49-F238E27FC236}">
                  <a16:creationId xmlns:a16="http://schemas.microsoft.com/office/drawing/2014/main" id="{39EF95DD-3916-479D-8795-53F6DD50288A}"/>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45" name="Freeform: Shape 44">
              <a:extLst>
                <a:ext uri="{FF2B5EF4-FFF2-40B4-BE49-F238E27FC236}">
                  <a16:creationId xmlns:a16="http://schemas.microsoft.com/office/drawing/2014/main" id="{F1D69C27-5251-4AE8-8ADE-EA7048A1FA7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316FB76-F4EB-4FD7-94F5-3A6F507EF9DE}"/>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188DC95-75BC-45EA-9D70-86611B2F90B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BC6F298-B983-4B8F-8081-586EECCE8800}"/>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04751B0-BA3C-4ED3-8FA3-6CEBCCC7B0C8}"/>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89A99E9-9235-4D08-9ADD-2084730E47E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A893B079-6787-4D6D-BB9A-636DAE3544E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6125A0A5-0FF5-452A-AAD0-417BC4C8C760}"/>
              </a:ext>
            </a:extLst>
          </p:cNvPr>
          <p:cNvGrpSpPr/>
          <p:nvPr/>
        </p:nvGrpSpPr>
        <p:grpSpPr>
          <a:xfrm>
            <a:off x="1057501" y="2340616"/>
            <a:ext cx="485888" cy="564792"/>
            <a:chOff x="6185695" y="5061756"/>
            <a:chExt cx="742515" cy="863093"/>
          </a:xfrm>
          <a:solidFill>
            <a:schemeClr val="tx1"/>
          </a:solidFill>
        </p:grpSpPr>
        <p:sp>
          <p:nvSpPr>
            <p:cNvPr id="109" name="Oval 69">
              <a:extLst>
                <a:ext uri="{FF2B5EF4-FFF2-40B4-BE49-F238E27FC236}">
                  <a16:creationId xmlns:a16="http://schemas.microsoft.com/office/drawing/2014/main" id="{66A8287C-A701-4DBA-B765-4F1FD39ECA80}"/>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0" name="Freeform 70">
              <a:extLst>
                <a:ext uri="{FF2B5EF4-FFF2-40B4-BE49-F238E27FC236}">
                  <a16:creationId xmlns:a16="http://schemas.microsoft.com/office/drawing/2014/main" id="{75ACFE0D-BE58-4F74-A48B-0F08DB50A4F9}"/>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14" name="Straight Arrow Connector 113">
            <a:extLst>
              <a:ext uri="{FF2B5EF4-FFF2-40B4-BE49-F238E27FC236}">
                <a16:creationId xmlns:a16="http://schemas.microsoft.com/office/drawing/2014/main" id="{7B958F0C-C2B5-4806-B344-DCB53E1664A3}"/>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8F16185C-CC77-4665-9A49-111505EA0D2F}"/>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sp>
        <p:nvSpPr>
          <p:cNvPr id="48" name="TextBox 47">
            <a:extLst>
              <a:ext uri="{FF2B5EF4-FFF2-40B4-BE49-F238E27FC236}">
                <a16:creationId xmlns:a16="http://schemas.microsoft.com/office/drawing/2014/main" id="{BEDAA6FE-EB59-4775-B807-7F8A4289A073}"/>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49" name="TextBox 48">
            <a:extLst>
              <a:ext uri="{FF2B5EF4-FFF2-40B4-BE49-F238E27FC236}">
                <a16:creationId xmlns:a16="http://schemas.microsoft.com/office/drawing/2014/main" id="{BC7F907F-B6A5-4CC2-A3E2-E9CE70114DD3}"/>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46" name="TextBox 45">
            <a:extLst>
              <a:ext uri="{FF2B5EF4-FFF2-40B4-BE49-F238E27FC236}">
                <a16:creationId xmlns:a16="http://schemas.microsoft.com/office/drawing/2014/main" id="{18A497E2-320A-43A3-B6F9-B24D26ABAC63}"/>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62" name="TextBox 61">
            <a:extLst>
              <a:ext uri="{FF2B5EF4-FFF2-40B4-BE49-F238E27FC236}">
                <a16:creationId xmlns:a16="http://schemas.microsoft.com/office/drawing/2014/main" id="{C00A378C-D5CF-46D1-865B-DCFAA77041FC}"/>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65" name="Group 64">
            <a:extLst>
              <a:ext uri="{FF2B5EF4-FFF2-40B4-BE49-F238E27FC236}">
                <a16:creationId xmlns:a16="http://schemas.microsoft.com/office/drawing/2014/main" id="{DC91165E-64F2-4EED-9FBB-D40D69856D5D}"/>
              </a:ext>
            </a:extLst>
          </p:cNvPr>
          <p:cNvGrpSpPr/>
          <p:nvPr/>
        </p:nvGrpSpPr>
        <p:grpSpPr>
          <a:xfrm>
            <a:off x="1057501" y="4052851"/>
            <a:ext cx="485888" cy="564792"/>
            <a:chOff x="6185695" y="5061756"/>
            <a:chExt cx="742515" cy="863093"/>
          </a:xfrm>
        </p:grpSpPr>
        <p:sp>
          <p:nvSpPr>
            <p:cNvPr id="67" name="Oval 69">
              <a:extLst>
                <a:ext uri="{FF2B5EF4-FFF2-40B4-BE49-F238E27FC236}">
                  <a16:creationId xmlns:a16="http://schemas.microsoft.com/office/drawing/2014/main" id="{E7F7BDC9-B296-4C98-8F4B-C2A3DBE74BF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70">
              <a:extLst>
                <a:ext uri="{FF2B5EF4-FFF2-40B4-BE49-F238E27FC236}">
                  <a16:creationId xmlns:a16="http://schemas.microsoft.com/office/drawing/2014/main" id="{4D904C43-1289-41AC-992A-5B6F148EE91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1" name="Graphic 3" descr="Close">
            <a:extLst>
              <a:ext uri="{FF2B5EF4-FFF2-40B4-BE49-F238E27FC236}">
                <a16:creationId xmlns:a16="http://schemas.microsoft.com/office/drawing/2014/main" id="{C6EB5138-9647-4CE2-AD54-18001E5B7872}"/>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Graphic 3" descr="Close">
            <a:extLst>
              <a:ext uri="{FF2B5EF4-FFF2-40B4-BE49-F238E27FC236}">
                <a16:creationId xmlns:a16="http://schemas.microsoft.com/office/drawing/2014/main" id="{95D533B2-C656-473A-9F44-D81F2CBA62CD}"/>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Graphic 3" descr="Close">
            <a:extLst>
              <a:ext uri="{FF2B5EF4-FFF2-40B4-BE49-F238E27FC236}">
                <a16:creationId xmlns:a16="http://schemas.microsoft.com/office/drawing/2014/main" id="{E4E4F19A-25D9-4A22-924F-9988647765F6}"/>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Graphic 3" descr="Close">
            <a:extLst>
              <a:ext uri="{FF2B5EF4-FFF2-40B4-BE49-F238E27FC236}">
                <a16:creationId xmlns:a16="http://schemas.microsoft.com/office/drawing/2014/main" id="{4B55F808-7E43-4BF2-9F04-0A223E9B7968}"/>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78878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p14="http://schemas.microsoft.com/office/powerpoint/2010/main" xmlns:asvg="http://schemas.microsoft.com/office/drawing/2016/SVG/main" xmlns:a14="http://schemas.microsoft.com/office/drawing/2010/main" xmlns:a16="http://schemas.microsoft.com/office/drawing/2014/main"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CE6E774-0FA7-4A09-8EB5-EB272042E0E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Graphic 3" descr="Close">
            <a:extLst>
              <a:ext uri="{FF2B5EF4-FFF2-40B4-BE49-F238E27FC236}">
                <a16:creationId xmlns:a16="http://schemas.microsoft.com/office/drawing/2014/main" id="{93A8A935-6F9D-468D-988B-C1312BECEB7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Graphic 3" descr="Close">
            <a:extLst>
              <a:ext uri="{FF2B5EF4-FFF2-40B4-BE49-F238E27FC236}">
                <a16:creationId xmlns:a16="http://schemas.microsoft.com/office/drawing/2014/main" id="{4DA90143-55F6-49CF-BB76-316D549C1FC2}"/>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Graphic 3" descr="Close">
            <a:extLst>
              <a:ext uri="{FF2B5EF4-FFF2-40B4-BE49-F238E27FC236}">
                <a16:creationId xmlns:a16="http://schemas.microsoft.com/office/drawing/2014/main" id="{4D52EF19-2195-4A1E-B74F-54958280CBDF}"/>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Graphic 3" descr="Close">
            <a:extLst>
              <a:ext uri="{FF2B5EF4-FFF2-40B4-BE49-F238E27FC236}">
                <a16:creationId xmlns:a16="http://schemas.microsoft.com/office/drawing/2014/main" id="{1B52A582-B8F4-4245-8A68-F3D37DA5D206}"/>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7" name="Rectangle 6">
            <a:extLst>
              <a:ext uri="{FF2B5EF4-FFF2-40B4-BE49-F238E27FC236}">
                <a16:creationId xmlns:a16="http://schemas.microsoft.com/office/drawing/2014/main" id="{32C86D0D-770D-4687-81C0-0D1A188E67DE}"/>
              </a:ext>
            </a:extLst>
          </p:cNvPr>
          <p:cNvSpPr/>
          <p:nvPr/>
        </p:nvSpPr>
        <p:spPr>
          <a:xfrm>
            <a:off x="3933760" y="3511461"/>
            <a:ext cx="2071230"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Code, dataset, and environment versioning</a:t>
            </a:r>
          </a:p>
        </p:txBody>
      </p:sp>
      <p:pic>
        <p:nvPicPr>
          <p:cNvPr id="1026" name="Picture 2" descr="https://azure.microsoft.com/images/page/services/machine-learning-service/machine-learning-service.png">
            <a:extLst>
              <a:ext uri="{FF2B5EF4-FFF2-40B4-BE49-F238E27FC236}">
                <a16:creationId xmlns:a16="http://schemas.microsoft.com/office/drawing/2014/main" id="{0EFAEB33-4788-4F56-AEB3-D20E7D1F5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8446" y="3537034"/>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5858977-B61C-4FF9-B99A-6D5420624AC8}"/>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0" name="Graphic 49" descr="Checkmark">
            <a:extLst>
              <a:ext uri="{FF2B5EF4-FFF2-40B4-BE49-F238E27FC236}">
                <a16:creationId xmlns:a16="http://schemas.microsoft.com/office/drawing/2014/main" id="{1755F176-470F-41CC-BC2A-C6E79FC687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1" name="TextBox 50">
            <a:extLst>
              <a:ext uri="{FF2B5EF4-FFF2-40B4-BE49-F238E27FC236}">
                <a16:creationId xmlns:a16="http://schemas.microsoft.com/office/drawing/2014/main" id="{9CC7D2A1-45E5-477B-B74C-963A4B7B8D1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3" name="TextBox 52">
            <a:extLst>
              <a:ext uri="{FF2B5EF4-FFF2-40B4-BE49-F238E27FC236}">
                <a16:creationId xmlns:a16="http://schemas.microsoft.com/office/drawing/2014/main" id="{07ACEA88-F8A2-400B-931E-EDBE1D450608}"/>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55" name="TextBox 54">
            <a:extLst>
              <a:ext uri="{FF2B5EF4-FFF2-40B4-BE49-F238E27FC236}">
                <a16:creationId xmlns:a16="http://schemas.microsoft.com/office/drawing/2014/main" id="{ACE5773A-ECA8-40DA-8729-9A943DA38FE9}"/>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59" name="Rectangle 1">
            <a:extLst>
              <a:ext uri="{FF2B5EF4-FFF2-40B4-BE49-F238E27FC236}">
                <a16:creationId xmlns:a16="http://schemas.microsoft.com/office/drawing/2014/main" id="{7760BE38-A35C-4718-A2F2-13C623AAE79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8B21E021-4666-4926-AACD-058CDE73D41D}"/>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89" name="TextBox 88">
            <a:extLst>
              <a:ext uri="{FF2B5EF4-FFF2-40B4-BE49-F238E27FC236}">
                <a16:creationId xmlns:a16="http://schemas.microsoft.com/office/drawing/2014/main" id="{61419CC3-A006-4330-B51B-D667304CBB8F}"/>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94" name="TextBox 93">
            <a:extLst>
              <a:ext uri="{FF2B5EF4-FFF2-40B4-BE49-F238E27FC236}">
                <a16:creationId xmlns:a16="http://schemas.microsoft.com/office/drawing/2014/main" id="{88C997F4-46C3-4963-802B-6DE33187C6EF}"/>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06" name="TextBox 105">
            <a:extLst>
              <a:ext uri="{FF2B5EF4-FFF2-40B4-BE49-F238E27FC236}">
                <a16:creationId xmlns:a16="http://schemas.microsoft.com/office/drawing/2014/main" id="{4380F890-FAF3-424B-8FC4-D7E0AFF99EE0}"/>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07" name="TextBox 106">
            <a:extLst>
              <a:ext uri="{FF2B5EF4-FFF2-40B4-BE49-F238E27FC236}">
                <a16:creationId xmlns:a16="http://schemas.microsoft.com/office/drawing/2014/main" id="{4E46AA6E-1313-407E-9122-2B56B5915A81}"/>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08" name="Straight Arrow Connector 107">
            <a:extLst>
              <a:ext uri="{FF2B5EF4-FFF2-40B4-BE49-F238E27FC236}">
                <a16:creationId xmlns:a16="http://schemas.microsoft.com/office/drawing/2014/main" id="{95D09AA5-8F11-43D7-9242-1F85251B44B4}"/>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4FC0DFB-B45A-43C9-94D7-09B3C274185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3C2E16C-4957-44E9-8400-85324282BFC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A4EA2DD8-314C-4AAF-8B22-AA47AA9F0F64}"/>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3" name="Group 112">
            <a:extLst>
              <a:ext uri="{FF2B5EF4-FFF2-40B4-BE49-F238E27FC236}">
                <a16:creationId xmlns:a16="http://schemas.microsoft.com/office/drawing/2014/main" id="{ABF307AA-E8E0-4100-9079-53AA5DB7D10D}"/>
              </a:ext>
            </a:extLst>
          </p:cNvPr>
          <p:cNvGrpSpPr/>
          <p:nvPr/>
        </p:nvGrpSpPr>
        <p:grpSpPr>
          <a:xfrm>
            <a:off x="3034411" y="2271607"/>
            <a:ext cx="642716" cy="643947"/>
            <a:chOff x="3034411" y="2271607"/>
            <a:chExt cx="642716" cy="643947"/>
          </a:xfrm>
        </p:grpSpPr>
        <p:sp useBgFill="1">
          <p:nvSpPr>
            <p:cNvPr id="114" name="Freeform 5">
              <a:extLst>
                <a:ext uri="{FF2B5EF4-FFF2-40B4-BE49-F238E27FC236}">
                  <a16:creationId xmlns:a16="http://schemas.microsoft.com/office/drawing/2014/main" id="{29D9AE59-C668-433C-9A33-9556114F4508}"/>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15" name="Group 114">
              <a:extLst>
                <a:ext uri="{FF2B5EF4-FFF2-40B4-BE49-F238E27FC236}">
                  <a16:creationId xmlns:a16="http://schemas.microsoft.com/office/drawing/2014/main" id="{DEB84A9B-BC9A-4B33-9D4B-DC6BEF478BFF}"/>
                </a:ext>
              </a:extLst>
            </p:cNvPr>
            <p:cNvGrpSpPr>
              <a:grpSpLocks noChangeAspect="1"/>
            </p:cNvGrpSpPr>
            <p:nvPr/>
          </p:nvGrpSpPr>
          <p:grpSpPr bwMode="auto">
            <a:xfrm>
              <a:off x="3034411" y="2273421"/>
              <a:ext cx="642716" cy="628550"/>
              <a:chOff x="6634" y="3297"/>
              <a:chExt cx="2092" cy="2046"/>
            </a:xfrm>
            <a:solidFill>
              <a:schemeClr val="tx1"/>
            </a:solidFill>
          </p:grpSpPr>
          <p:sp>
            <p:nvSpPr>
              <p:cNvPr id="116" name="Freeform 5">
                <a:extLst>
                  <a:ext uri="{FF2B5EF4-FFF2-40B4-BE49-F238E27FC236}">
                    <a16:creationId xmlns:a16="http://schemas.microsoft.com/office/drawing/2014/main" id="{6B791EAA-8A4D-40BF-A348-264E908B0E33}"/>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6">
                <a:extLst>
                  <a:ext uri="{FF2B5EF4-FFF2-40B4-BE49-F238E27FC236}">
                    <a16:creationId xmlns:a16="http://schemas.microsoft.com/office/drawing/2014/main" id="{1118A2E2-8485-4F5D-8E2F-E560542E3A6B}"/>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8" name="Freeform 7">
                <a:extLst>
                  <a:ext uri="{FF2B5EF4-FFF2-40B4-BE49-F238E27FC236}">
                    <a16:creationId xmlns:a16="http://schemas.microsoft.com/office/drawing/2014/main" id="{2E95983A-E859-4474-BAE5-704A6ED87FC6}"/>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19" name="Freeform 8">
                <a:extLst>
                  <a:ext uri="{FF2B5EF4-FFF2-40B4-BE49-F238E27FC236}">
                    <a16:creationId xmlns:a16="http://schemas.microsoft.com/office/drawing/2014/main" id="{D7D34CE0-207A-4694-9F96-A209157E701B}"/>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0" name="Freeform 9">
                <a:extLst>
                  <a:ext uri="{FF2B5EF4-FFF2-40B4-BE49-F238E27FC236}">
                    <a16:creationId xmlns:a16="http://schemas.microsoft.com/office/drawing/2014/main" id="{287FE1DA-F675-4785-9F60-A34458A25564}"/>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1" name="Freeform 10">
                <a:extLst>
                  <a:ext uri="{FF2B5EF4-FFF2-40B4-BE49-F238E27FC236}">
                    <a16:creationId xmlns:a16="http://schemas.microsoft.com/office/drawing/2014/main" id="{CC9E1A4C-AF7E-4A01-BB29-0F2FE3057DC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2" name="Freeform 11">
                <a:extLst>
                  <a:ext uri="{FF2B5EF4-FFF2-40B4-BE49-F238E27FC236}">
                    <a16:creationId xmlns:a16="http://schemas.microsoft.com/office/drawing/2014/main" id="{1C3C711D-35D6-41A8-B5CC-FF7FD29D4FCB}"/>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23" name="Freeform 12">
                <a:extLst>
                  <a:ext uri="{FF2B5EF4-FFF2-40B4-BE49-F238E27FC236}">
                    <a16:creationId xmlns:a16="http://schemas.microsoft.com/office/drawing/2014/main" id="{10EC13D5-5CB9-4706-BFD0-541B8D1FD84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24" name="Picture 6">
            <a:extLst>
              <a:ext uri="{FF2B5EF4-FFF2-40B4-BE49-F238E27FC236}">
                <a16:creationId xmlns:a16="http://schemas.microsoft.com/office/drawing/2014/main" id="{320BFC98-9020-44CE-A05D-EB02D976CD9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25" name="Picture 12">
            <a:extLst>
              <a:ext uri="{FF2B5EF4-FFF2-40B4-BE49-F238E27FC236}">
                <a16:creationId xmlns:a16="http://schemas.microsoft.com/office/drawing/2014/main" id="{ACD8BEEF-FC6F-40CC-A51A-B3678A7E099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26" name="Graphic 125">
            <a:extLst>
              <a:ext uri="{FF2B5EF4-FFF2-40B4-BE49-F238E27FC236}">
                <a16:creationId xmlns:a16="http://schemas.microsoft.com/office/drawing/2014/main" id="{8AB2F78F-0AAA-4BA5-90DE-6ECD315390E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44" name="Straight Arrow Connector 143">
            <a:extLst>
              <a:ext uri="{FF2B5EF4-FFF2-40B4-BE49-F238E27FC236}">
                <a16:creationId xmlns:a16="http://schemas.microsoft.com/office/drawing/2014/main" id="{50794CBD-5D31-4A71-8EBB-927E9A19CF20}"/>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AA604511-320C-4AA3-BCA5-6A1F07688232}"/>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0" name="Group 69">
            <a:extLst>
              <a:ext uri="{FF2B5EF4-FFF2-40B4-BE49-F238E27FC236}">
                <a16:creationId xmlns:a16="http://schemas.microsoft.com/office/drawing/2014/main" id="{334A6CA7-9B51-45C3-B0A8-EB6031CBFD7A}"/>
              </a:ext>
            </a:extLst>
          </p:cNvPr>
          <p:cNvGrpSpPr/>
          <p:nvPr/>
        </p:nvGrpSpPr>
        <p:grpSpPr>
          <a:xfrm>
            <a:off x="1057501" y="2340616"/>
            <a:ext cx="485888" cy="564792"/>
            <a:chOff x="6185695" y="5061756"/>
            <a:chExt cx="742515" cy="863093"/>
          </a:xfrm>
          <a:solidFill>
            <a:schemeClr val="tx1"/>
          </a:solidFill>
        </p:grpSpPr>
        <p:sp>
          <p:nvSpPr>
            <p:cNvPr id="71" name="Oval 69">
              <a:extLst>
                <a:ext uri="{FF2B5EF4-FFF2-40B4-BE49-F238E27FC236}">
                  <a16:creationId xmlns:a16="http://schemas.microsoft.com/office/drawing/2014/main" id="{D8D4D87C-B0CF-4B1E-9CA3-B35769F994D8}"/>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70">
              <a:extLst>
                <a:ext uri="{FF2B5EF4-FFF2-40B4-BE49-F238E27FC236}">
                  <a16:creationId xmlns:a16="http://schemas.microsoft.com/office/drawing/2014/main" id="{80DC9AC5-E30E-43CA-8385-EAC6D86A250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3" name="TextBox 72">
            <a:extLst>
              <a:ext uri="{FF2B5EF4-FFF2-40B4-BE49-F238E27FC236}">
                <a16:creationId xmlns:a16="http://schemas.microsoft.com/office/drawing/2014/main" id="{476AEEDF-18BD-4336-BDC1-B1DE26C8F36C}"/>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74" name="Group 73">
            <a:extLst>
              <a:ext uri="{FF2B5EF4-FFF2-40B4-BE49-F238E27FC236}">
                <a16:creationId xmlns:a16="http://schemas.microsoft.com/office/drawing/2014/main" id="{1637F807-DF77-4296-B5C1-E1633D042169}"/>
              </a:ext>
            </a:extLst>
          </p:cNvPr>
          <p:cNvGrpSpPr/>
          <p:nvPr/>
        </p:nvGrpSpPr>
        <p:grpSpPr>
          <a:xfrm>
            <a:off x="1057501" y="4052851"/>
            <a:ext cx="485888" cy="564792"/>
            <a:chOff x="6185695" y="5061756"/>
            <a:chExt cx="742515" cy="863093"/>
          </a:xfrm>
        </p:grpSpPr>
        <p:sp>
          <p:nvSpPr>
            <p:cNvPr id="75" name="Oval 69">
              <a:extLst>
                <a:ext uri="{FF2B5EF4-FFF2-40B4-BE49-F238E27FC236}">
                  <a16:creationId xmlns:a16="http://schemas.microsoft.com/office/drawing/2014/main" id="{68E6694B-829A-460C-95BB-CBECDFB15EBD}"/>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70">
              <a:extLst>
                <a:ext uri="{FF2B5EF4-FFF2-40B4-BE49-F238E27FC236}">
                  <a16:creationId xmlns:a16="http://schemas.microsoft.com/office/drawing/2014/main" id="{65D94EE6-7E80-40FB-BF8F-74A6550AA807}"/>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7" name="Group 76">
            <a:extLst>
              <a:ext uri="{FF2B5EF4-FFF2-40B4-BE49-F238E27FC236}">
                <a16:creationId xmlns:a16="http://schemas.microsoft.com/office/drawing/2014/main" id="{C275385A-007F-4FE6-9549-DCE1CFF4CB8B}"/>
              </a:ext>
            </a:extLst>
          </p:cNvPr>
          <p:cNvGrpSpPr/>
          <p:nvPr/>
        </p:nvGrpSpPr>
        <p:grpSpPr>
          <a:xfrm>
            <a:off x="10208041" y="2264566"/>
            <a:ext cx="646260" cy="646260"/>
            <a:chOff x="9897614" y="3471418"/>
            <a:chExt cx="1414462" cy="1414463"/>
          </a:xfrm>
        </p:grpSpPr>
        <p:sp>
          <p:nvSpPr>
            <p:cNvPr id="78" name="Donut 67">
              <a:extLst>
                <a:ext uri="{FF2B5EF4-FFF2-40B4-BE49-F238E27FC236}">
                  <a16:creationId xmlns:a16="http://schemas.microsoft.com/office/drawing/2014/main" id="{34E83006-CAC8-4742-B540-77AEE20E3E38}"/>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9" name="Donut 67">
              <a:extLst>
                <a:ext uri="{FF2B5EF4-FFF2-40B4-BE49-F238E27FC236}">
                  <a16:creationId xmlns:a16="http://schemas.microsoft.com/office/drawing/2014/main" id="{495E0533-6916-4A10-8977-82E71C8253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0" name="Freeform 69">
              <a:extLst>
                <a:ext uri="{FF2B5EF4-FFF2-40B4-BE49-F238E27FC236}">
                  <a16:creationId xmlns:a16="http://schemas.microsoft.com/office/drawing/2014/main" id="{915191EC-9F31-4800-AB70-F2D087D7C96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4EAA6BB2-A814-461F-B559-986837E773B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67C3055B-CCA5-424C-A948-3F9A4A8C1D78}"/>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A322B7B7-4750-4568-AFDF-E5BC6D6392F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E439E629-05D2-48B0-BA89-21052371C1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FC13FDD1-2AD9-4865-ACA4-4CEDAC6F032E}"/>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4CA36675-ADC6-47B3-9819-0BD04DE71A75}"/>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5315E157-B2AA-4484-A09E-6F16BCED3461}"/>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86578196"/>
      </p:ext>
    </p:extLst>
  </p:cSld>
  <p:clrMapOvr>
    <a:masterClrMapping/>
  </p:clrMapOvr>
  <p:transition spd="slow">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AFC51FCC-2467-4DBB-A6A2-C32B9FD99A2F}"/>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Graphic 3" descr="Close">
            <a:extLst>
              <a:ext uri="{FF2B5EF4-FFF2-40B4-BE49-F238E27FC236}">
                <a16:creationId xmlns:a16="http://schemas.microsoft.com/office/drawing/2014/main" id="{A5F20DFC-B486-49DF-B5CD-F4AECDD4B27C}"/>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Graphic 3" descr="Close">
            <a:extLst>
              <a:ext uri="{FF2B5EF4-FFF2-40B4-BE49-F238E27FC236}">
                <a16:creationId xmlns:a16="http://schemas.microsoft.com/office/drawing/2014/main" id="{BAC80292-90F1-4F1E-944E-40B4F2FEA79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Graphic 3" descr="Close">
            <a:extLst>
              <a:ext uri="{FF2B5EF4-FFF2-40B4-BE49-F238E27FC236}">
                <a16:creationId xmlns:a16="http://schemas.microsoft.com/office/drawing/2014/main" id="{5A1F10FD-DEF9-4C79-8C80-6E327F4DF0EB}"/>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Graphic 3" descr="Close">
            <a:extLst>
              <a:ext uri="{FF2B5EF4-FFF2-40B4-BE49-F238E27FC236}">
                <a16:creationId xmlns:a16="http://schemas.microsoft.com/office/drawing/2014/main" id="{67E718C0-D96A-45D3-A5A4-D7E33BEE2EC5}"/>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12" name="Rectangle 111">
            <a:extLst>
              <a:ext uri="{FF2B5EF4-FFF2-40B4-BE49-F238E27FC236}">
                <a16:creationId xmlns:a16="http://schemas.microsoft.com/office/drawing/2014/main" id="{2834783D-1223-4D67-844F-B3A27B1C0734}"/>
              </a:ext>
            </a:extLst>
          </p:cNvPr>
          <p:cNvSpPr/>
          <p:nvPr/>
        </p:nvSpPr>
        <p:spPr>
          <a:xfrm>
            <a:off x="6229469" y="3772016"/>
            <a:ext cx="1531424"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da-DK"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validation &amp; profiling</a:t>
            </a:r>
          </a:p>
        </p:txBody>
      </p:sp>
      <p:pic>
        <p:nvPicPr>
          <p:cNvPr id="113" name="Picture 2" descr="https://azure.microsoft.com/images/page/services/machine-learning-service/machine-learning-service.png">
            <a:extLst>
              <a:ext uri="{FF2B5EF4-FFF2-40B4-BE49-F238E27FC236}">
                <a16:creationId xmlns:a16="http://schemas.microsoft.com/office/drawing/2014/main" id="{6EAD169A-6F37-48EE-BDDC-112A01DEF1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155" y="379758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E92FDBB-47A0-4226-B3AF-BBB4EEDD923E}"/>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4" name="Graphic 53">
            <a:extLst>
              <a:ext uri="{FF2B5EF4-FFF2-40B4-BE49-F238E27FC236}">
                <a16:creationId xmlns:a16="http://schemas.microsoft.com/office/drawing/2014/main" id="{D19B8E61-9970-471E-9A0B-C6E7ECFFC81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5" name="TextBox 54">
            <a:extLst>
              <a:ext uri="{FF2B5EF4-FFF2-40B4-BE49-F238E27FC236}">
                <a16:creationId xmlns:a16="http://schemas.microsoft.com/office/drawing/2014/main" id="{8DB18FE6-B7FA-46B9-A94C-8AE9CBF03720}"/>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7" name="TextBox 56">
            <a:extLst>
              <a:ext uri="{FF2B5EF4-FFF2-40B4-BE49-F238E27FC236}">
                <a16:creationId xmlns:a16="http://schemas.microsoft.com/office/drawing/2014/main" id="{BC8F4955-7AFB-41F5-B487-3D6651E483AA}"/>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59" name="TextBox 58">
            <a:extLst>
              <a:ext uri="{FF2B5EF4-FFF2-40B4-BE49-F238E27FC236}">
                <a16:creationId xmlns:a16="http://schemas.microsoft.com/office/drawing/2014/main" id="{F441C690-7013-442D-800B-6226D1D0B3A8}"/>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0" name="Graphic 59">
            <a:extLst>
              <a:ext uri="{FF2B5EF4-FFF2-40B4-BE49-F238E27FC236}">
                <a16:creationId xmlns:a16="http://schemas.microsoft.com/office/drawing/2014/main" id="{853CA445-9072-4C32-9648-A48E5B1C30E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163" name="Rectangle 1">
            <a:extLst>
              <a:ext uri="{FF2B5EF4-FFF2-40B4-BE49-F238E27FC236}">
                <a16:creationId xmlns:a16="http://schemas.microsoft.com/office/drawing/2014/main" id="{CC913717-B929-44AF-A024-ACB1335D7F24}"/>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TextBox 163">
            <a:extLst>
              <a:ext uri="{FF2B5EF4-FFF2-40B4-BE49-F238E27FC236}">
                <a16:creationId xmlns:a16="http://schemas.microsoft.com/office/drawing/2014/main" id="{58EF8E3B-571E-4D02-9728-D1464AF196BB}"/>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165" name="TextBox 164">
            <a:extLst>
              <a:ext uri="{FF2B5EF4-FFF2-40B4-BE49-F238E27FC236}">
                <a16:creationId xmlns:a16="http://schemas.microsoft.com/office/drawing/2014/main" id="{3A58FFDE-B189-4CDA-8E59-37F93FCF91A9}"/>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168" name="TextBox 167">
            <a:extLst>
              <a:ext uri="{FF2B5EF4-FFF2-40B4-BE49-F238E27FC236}">
                <a16:creationId xmlns:a16="http://schemas.microsoft.com/office/drawing/2014/main" id="{470A2EE4-2D1D-4CF4-9A74-8D4A3D3676AF}"/>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69" name="TextBox 168">
            <a:extLst>
              <a:ext uri="{FF2B5EF4-FFF2-40B4-BE49-F238E27FC236}">
                <a16:creationId xmlns:a16="http://schemas.microsoft.com/office/drawing/2014/main" id="{D72A3CEA-0A3A-49DB-BB16-7303EED3F5D5}"/>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70" name="TextBox 169">
            <a:extLst>
              <a:ext uri="{FF2B5EF4-FFF2-40B4-BE49-F238E27FC236}">
                <a16:creationId xmlns:a16="http://schemas.microsoft.com/office/drawing/2014/main" id="{1C9CFECC-EFE4-455C-8EF0-E89A9B83853A}"/>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71" name="TextBox 170">
            <a:extLst>
              <a:ext uri="{FF2B5EF4-FFF2-40B4-BE49-F238E27FC236}">
                <a16:creationId xmlns:a16="http://schemas.microsoft.com/office/drawing/2014/main" id="{7F32CF36-92D2-4166-9BC8-C5806684AFCC}"/>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72" name="TextBox 171">
            <a:extLst>
              <a:ext uri="{FF2B5EF4-FFF2-40B4-BE49-F238E27FC236}">
                <a16:creationId xmlns:a16="http://schemas.microsoft.com/office/drawing/2014/main" id="{911497D9-AC7A-436A-8877-11985FDCDC3B}"/>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73" name="Straight Arrow Connector 172">
            <a:extLst>
              <a:ext uri="{FF2B5EF4-FFF2-40B4-BE49-F238E27FC236}">
                <a16:creationId xmlns:a16="http://schemas.microsoft.com/office/drawing/2014/main" id="{36926983-ED4B-4213-B208-D7E45E3F7B6D}"/>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2C046BF-9804-43B7-AF12-2C10D5987103}"/>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E7566388-943D-401A-9916-3063C6D9C586}"/>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E633DB0-4564-407A-AD20-E5950956A5D0}"/>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5ACF2F0C-0683-4041-9B1E-85731121C4BD}"/>
              </a:ext>
            </a:extLst>
          </p:cNvPr>
          <p:cNvGrpSpPr/>
          <p:nvPr/>
        </p:nvGrpSpPr>
        <p:grpSpPr>
          <a:xfrm>
            <a:off x="3034411" y="2271607"/>
            <a:ext cx="642716" cy="643947"/>
            <a:chOff x="3034411" y="2271607"/>
            <a:chExt cx="642716" cy="643947"/>
          </a:xfrm>
        </p:grpSpPr>
        <p:sp useBgFill="1">
          <p:nvSpPr>
            <p:cNvPr id="179" name="Freeform 5">
              <a:extLst>
                <a:ext uri="{FF2B5EF4-FFF2-40B4-BE49-F238E27FC236}">
                  <a16:creationId xmlns:a16="http://schemas.microsoft.com/office/drawing/2014/main" id="{051C8A51-E35D-4A06-9D63-B40E988FB02A}"/>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80" name="Group 179">
              <a:extLst>
                <a:ext uri="{FF2B5EF4-FFF2-40B4-BE49-F238E27FC236}">
                  <a16:creationId xmlns:a16="http://schemas.microsoft.com/office/drawing/2014/main" id="{E10C7494-702B-4D4E-9C9E-E36DAC17306C}"/>
                </a:ext>
              </a:extLst>
            </p:cNvPr>
            <p:cNvGrpSpPr>
              <a:grpSpLocks noChangeAspect="1"/>
            </p:cNvGrpSpPr>
            <p:nvPr/>
          </p:nvGrpSpPr>
          <p:grpSpPr bwMode="auto">
            <a:xfrm>
              <a:off x="3034411" y="2273421"/>
              <a:ext cx="642716" cy="628550"/>
              <a:chOff x="6634" y="3297"/>
              <a:chExt cx="2092" cy="2046"/>
            </a:xfrm>
            <a:solidFill>
              <a:schemeClr val="tx1"/>
            </a:solidFill>
          </p:grpSpPr>
          <p:sp>
            <p:nvSpPr>
              <p:cNvPr id="181" name="Freeform 5">
                <a:extLst>
                  <a:ext uri="{FF2B5EF4-FFF2-40B4-BE49-F238E27FC236}">
                    <a16:creationId xmlns:a16="http://schemas.microsoft.com/office/drawing/2014/main" id="{4C1BDA49-0A58-47FC-B46D-ACF34EBDB7C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2" name="Freeform 6">
                <a:extLst>
                  <a:ext uri="{FF2B5EF4-FFF2-40B4-BE49-F238E27FC236}">
                    <a16:creationId xmlns:a16="http://schemas.microsoft.com/office/drawing/2014/main" id="{CD6D90F8-54AB-48A7-B752-B08EBF7BFC5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3" name="Freeform 7">
                <a:extLst>
                  <a:ext uri="{FF2B5EF4-FFF2-40B4-BE49-F238E27FC236}">
                    <a16:creationId xmlns:a16="http://schemas.microsoft.com/office/drawing/2014/main" id="{358CA338-8FDB-4A44-AACD-E47DAF94EDBC}"/>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4" name="Freeform 8">
                <a:extLst>
                  <a:ext uri="{FF2B5EF4-FFF2-40B4-BE49-F238E27FC236}">
                    <a16:creationId xmlns:a16="http://schemas.microsoft.com/office/drawing/2014/main" id="{A4A1606B-7677-4DC2-9AFC-195C4ADBEBF2}"/>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5" name="Freeform 9">
                <a:extLst>
                  <a:ext uri="{FF2B5EF4-FFF2-40B4-BE49-F238E27FC236}">
                    <a16:creationId xmlns:a16="http://schemas.microsoft.com/office/drawing/2014/main" id="{61A97F38-E738-457F-B80D-0D7F9DB404BF}"/>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6" name="Freeform 10">
                <a:extLst>
                  <a:ext uri="{FF2B5EF4-FFF2-40B4-BE49-F238E27FC236}">
                    <a16:creationId xmlns:a16="http://schemas.microsoft.com/office/drawing/2014/main" id="{DB410052-50DE-4EEA-A951-44D10AF8D8D1}"/>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7" name="Freeform 11">
                <a:extLst>
                  <a:ext uri="{FF2B5EF4-FFF2-40B4-BE49-F238E27FC236}">
                    <a16:creationId xmlns:a16="http://schemas.microsoft.com/office/drawing/2014/main" id="{39A5BE7E-30F0-4051-9FD6-0DD96C850AF9}"/>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88" name="Freeform 12">
                <a:extLst>
                  <a:ext uri="{FF2B5EF4-FFF2-40B4-BE49-F238E27FC236}">
                    <a16:creationId xmlns:a16="http://schemas.microsoft.com/office/drawing/2014/main" id="{EAFD7AC4-5F9E-48AF-AE37-8ADF239BF82C}"/>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89" name="Picture 6">
            <a:extLst>
              <a:ext uri="{FF2B5EF4-FFF2-40B4-BE49-F238E27FC236}">
                <a16:creationId xmlns:a16="http://schemas.microsoft.com/office/drawing/2014/main" id="{8324494B-EBF2-4BCE-A852-2F2F8827EF4C}"/>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90" name="Picture 12">
            <a:extLst>
              <a:ext uri="{FF2B5EF4-FFF2-40B4-BE49-F238E27FC236}">
                <a16:creationId xmlns:a16="http://schemas.microsoft.com/office/drawing/2014/main" id="{A1F97AD8-A973-455F-979B-F3CE34763C67}"/>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91" name="Graphic 190">
            <a:extLst>
              <a:ext uri="{FF2B5EF4-FFF2-40B4-BE49-F238E27FC236}">
                <a16:creationId xmlns:a16="http://schemas.microsoft.com/office/drawing/2014/main" id="{F9EE5D61-45D0-488B-9EC2-8EC47B2CD4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209" name="Straight Arrow Connector 208">
            <a:extLst>
              <a:ext uri="{FF2B5EF4-FFF2-40B4-BE49-F238E27FC236}">
                <a16:creationId xmlns:a16="http://schemas.microsoft.com/office/drawing/2014/main" id="{EF849FEB-D6C8-40C3-A8A8-50E72CBE0BC9}"/>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99C83A8-9F3E-4DF6-AA30-435182AE9337}"/>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1A926B78-D054-4863-9350-9BD61BA68462}"/>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EFDF893-7535-43AD-BD6B-550803ECF405}"/>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63" name="Group 62">
            <a:extLst>
              <a:ext uri="{FF2B5EF4-FFF2-40B4-BE49-F238E27FC236}">
                <a16:creationId xmlns:a16="http://schemas.microsoft.com/office/drawing/2014/main" id="{18EB30B0-4EE5-4E2B-A151-64B2BD729548}"/>
              </a:ext>
            </a:extLst>
          </p:cNvPr>
          <p:cNvGrpSpPr/>
          <p:nvPr/>
        </p:nvGrpSpPr>
        <p:grpSpPr>
          <a:xfrm>
            <a:off x="1057501" y="2340616"/>
            <a:ext cx="485888" cy="564792"/>
            <a:chOff x="6185695" y="5061756"/>
            <a:chExt cx="742515" cy="863093"/>
          </a:xfrm>
          <a:solidFill>
            <a:schemeClr val="tx1"/>
          </a:solidFill>
        </p:grpSpPr>
        <p:sp>
          <p:nvSpPr>
            <p:cNvPr id="64" name="Oval 69">
              <a:extLst>
                <a:ext uri="{FF2B5EF4-FFF2-40B4-BE49-F238E27FC236}">
                  <a16:creationId xmlns:a16="http://schemas.microsoft.com/office/drawing/2014/main" id="{73A6E105-F0DA-436C-A0CA-A7A98D6D9D5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70">
              <a:extLst>
                <a:ext uri="{FF2B5EF4-FFF2-40B4-BE49-F238E27FC236}">
                  <a16:creationId xmlns:a16="http://schemas.microsoft.com/office/drawing/2014/main" id="{C6E5FE10-26E2-4A18-913D-E5C9A3FC6A6A}"/>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8" name="TextBox 67">
            <a:extLst>
              <a:ext uri="{FF2B5EF4-FFF2-40B4-BE49-F238E27FC236}">
                <a16:creationId xmlns:a16="http://schemas.microsoft.com/office/drawing/2014/main" id="{2E7B1DFF-D8FD-4E97-A599-EBE1F4554253}"/>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69" name="Group 68">
            <a:extLst>
              <a:ext uri="{FF2B5EF4-FFF2-40B4-BE49-F238E27FC236}">
                <a16:creationId xmlns:a16="http://schemas.microsoft.com/office/drawing/2014/main" id="{E5E9C5A7-D486-4CE4-833A-1E6DE6E57CC2}"/>
              </a:ext>
            </a:extLst>
          </p:cNvPr>
          <p:cNvGrpSpPr/>
          <p:nvPr/>
        </p:nvGrpSpPr>
        <p:grpSpPr>
          <a:xfrm>
            <a:off x="1057501" y="4052851"/>
            <a:ext cx="485888" cy="564792"/>
            <a:chOff x="6185695" y="5061756"/>
            <a:chExt cx="742515" cy="863093"/>
          </a:xfrm>
        </p:grpSpPr>
        <p:sp>
          <p:nvSpPr>
            <p:cNvPr id="70" name="Oval 69">
              <a:extLst>
                <a:ext uri="{FF2B5EF4-FFF2-40B4-BE49-F238E27FC236}">
                  <a16:creationId xmlns:a16="http://schemas.microsoft.com/office/drawing/2014/main" id="{29DE2AAB-7D7F-49D5-8ED4-BBC86A5D9592}"/>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70">
              <a:extLst>
                <a:ext uri="{FF2B5EF4-FFF2-40B4-BE49-F238E27FC236}">
                  <a16:creationId xmlns:a16="http://schemas.microsoft.com/office/drawing/2014/main" id="{2710FA19-1FC8-4D5B-8D1D-8AE29F1296D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8FCD9341-3AF0-4BA6-970E-E527AB0EA522}"/>
              </a:ext>
            </a:extLst>
          </p:cNvPr>
          <p:cNvGrpSpPr/>
          <p:nvPr/>
        </p:nvGrpSpPr>
        <p:grpSpPr>
          <a:xfrm>
            <a:off x="10208041" y="2264566"/>
            <a:ext cx="646260" cy="646260"/>
            <a:chOff x="9897614" y="3471418"/>
            <a:chExt cx="1414462" cy="1414463"/>
          </a:xfrm>
        </p:grpSpPr>
        <p:sp>
          <p:nvSpPr>
            <p:cNvPr id="73" name="Donut 67">
              <a:extLst>
                <a:ext uri="{FF2B5EF4-FFF2-40B4-BE49-F238E27FC236}">
                  <a16:creationId xmlns:a16="http://schemas.microsoft.com/office/drawing/2014/main" id="{9E6448E1-6F03-4D8F-8949-6A6432E655B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4" name="Donut 67">
              <a:extLst>
                <a:ext uri="{FF2B5EF4-FFF2-40B4-BE49-F238E27FC236}">
                  <a16:creationId xmlns:a16="http://schemas.microsoft.com/office/drawing/2014/main" id="{6A143E21-07AB-4560-9ACE-ED75E02331C1}"/>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5" name="Freeform 69">
              <a:extLst>
                <a:ext uri="{FF2B5EF4-FFF2-40B4-BE49-F238E27FC236}">
                  <a16:creationId xmlns:a16="http://schemas.microsoft.com/office/drawing/2014/main" id="{BC0A5C93-D1FC-477F-A234-B860A188D5D4}"/>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6" name="Freeform: Shape 75">
              <a:extLst>
                <a:ext uri="{FF2B5EF4-FFF2-40B4-BE49-F238E27FC236}">
                  <a16:creationId xmlns:a16="http://schemas.microsoft.com/office/drawing/2014/main" id="{7164B414-F8F3-45C3-86FE-2D281360E41D}"/>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0E663FE6-FCE4-4396-82F0-F2E7BC2C305C}"/>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74990B7D-5670-4752-9B04-030F94AD1FFF}"/>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9EFEDB74-5CD9-4035-9305-D4D2F744056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40F1E087-D3F6-4425-9114-BF3537C0A6BC}"/>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FA9B7C44-60B0-4A36-AD41-87BCA271FF9B}"/>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0B91603-B77C-43AE-97FA-A3619589FB6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49471407"/>
      </p:ext>
    </p:extLst>
  </p:cSld>
  <p:clrMapOvr>
    <a:masterClrMapping/>
  </p:clrMapOvr>
  <p:transition spd="slow">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07546E10-388D-45D6-A103-A10FF6468AC5}"/>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Graphic 3" descr="Close">
            <a:extLst>
              <a:ext uri="{FF2B5EF4-FFF2-40B4-BE49-F238E27FC236}">
                <a16:creationId xmlns:a16="http://schemas.microsoft.com/office/drawing/2014/main" id="{DD3723A9-F6C5-421A-ABC9-D7130B01BF36}"/>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Graphic 3" descr="Close">
            <a:extLst>
              <a:ext uri="{FF2B5EF4-FFF2-40B4-BE49-F238E27FC236}">
                <a16:creationId xmlns:a16="http://schemas.microsoft.com/office/drawing/2014/main" id="{74D11143-F86C-468A-BA60-98400634D140}"/>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Graphic 3" descr="Close">
            <a:extLst>
              <a:ext uri="{FF2B5EF4-FFF2-40B4-BE49-F238E27FC236}">
                <a16:creationId xmlns:a16="http://schemas.microsoft.com/office/drawing/2014/main" id="{84F7C787-62B1-43ED-8807-C48523143CD0}"/>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Graphic 3" descr="Close">
            <a:extLst>
              <a:ext uri="{FF2B5EF4-FFF2-40B4-BE49-F238E27FC236}">
                <a16:creationId xmlns:a16="http://schemas.microsoft.com/office/drawing/2014/main" id="{0F4F062F-5828-4460-B77B-4B8F7A86E9F2}"/>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15" name="Rectangle 114">
            <a:extLst>
              <a:ext uri="{FF2B5EF4-FFF2-40B4-BE49-F238E27FC236}">
                <a16:creationId xmlns:a16="http://schemas.microsoft.com/office/drawing/2014/main" id="{6298F9B4-C6AA-4CCD-8FB0-D4F6C055F910}"/>
              </a:ext>
            </a:extLst>
          </p:cNvPr>
          <p:cNvSpPr/>
          <p:nvPr/>
        </p:nvSpPr>
        <p:spPr>
          <a:xfrm>
            <a:off x="8266500" y="3695996"/>
            <a:ext cx="2071230" cy="750975"/>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packaging</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Simple deployment across cloud and edge</a:t>
            </a:r>
          </a:p>
        </p:txBody>
      </p:sp>
      <p:pic>
        <p:nvPicPr>
          <p:cNvPr id="116" name="Picture 2" descr="https://azure.microsoft.com/images/page/services/machine-learning-service/machine-learning-service.png">
            <a:extLst>
              <a:ext uri="{FF2B5EF4-FFF2-40B4-BE49-F238E27FC236}">
                <a16:creationId xmlns:a16="http://schemas.microsoft.com/office/drawing/2014/main" id="{848E31BF-0093-4009-8D52-F776932781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186" y="372156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DFBBA66-F19F-4EC4-B113-68E6C0091EE0}"/>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56" name="Graphic 55">
            <a:extLst>
              <a:ext uri="{FF2B5EF4-FFF2-40B4-BE49-F238E27FC236}">
                <a16:creationId xmlns:a16="http://schemas.microsoft.com/office/drawing/2014/main" id="{437E6498-5A40-487A-B435-A28747FF59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57" name="TextBox 56">
            <a:extLst>
              <a:ext uri="{FF2B5EF4-FFF2-40B4-BE49-F238E27FC236}">
                <a16:creationId xmlns:a16="http://schemas.microsoft.com/office/drawing/2014/main" id="{1AC600E7-0265-40A7-B838-FFBCD29FE380}"/>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59" name="TextBox 58">
            <a:extLst>
              <a:ext uri="{FF2B5EF4-FFF2-40B4-BE49-F238E27FC236}">
                <a16:creationId xmlns:a16="http://schemas.microsoft.com/office/drawing/2014/main" id="{CAA36F42-E364-413D-9504-6DDE7F0649A1}"/>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0" name="Graphic 59">
            <a:extLst>
              <a:ext uri="{FF2B5EF4-FFF2-40B4-BE49-F238E27FC236}">
                <a16:creationId xmlns:a16="http://schemas.microsoft.com/office/drawing/2014/main" id="{06B0656C-552D-4D1E-B1B2-9325A4A5786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1" name="TextBox 60">
            <a:extLst>
              <a:ext uri="{FF2B5EF4-FFF2-40B4-BE49-F238E27FC236}">
                <a16:creationId xmlns:a16="http://schemas.microsoft.com/office/drawing/2014/main" id="{D1FAF924-F07D-450C-9290-B077DF0623CC}"/>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2" name="Graphic 61">
            <a:extLst>
              <a:ext uri="{FF2B5EF4-FFF2-40B4-BE49-F238E27FC236}">
                <a16:creationId xmlns:a16="http://schemas.microsoft.com/office/drawing/2014/main" id="{3EC9B4E5-F49E-42BD-B003-7E0B6B65665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9" name="Rectangle 1">
            <a:extLst>
              <a:ext uri="{FF2B5EF4-FFF2-40B4-BE49-F238E27FC236}">
                <a16:creationId xmlns:a16="http://schemas.microsoft.com/office/drawing/2014/main" id="{5C9703D1-6A5E-4E8C-94C7-1A254EB8F85D}"/>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87">
            <a:extLst>
              <a:ext uri="{FF2B5EF4-FFF2-40B4-BE49-F238E27FC236}">
                <a16:creationId xmlns:a16="http://schemas.microsoft.com/office/drawing/2014/main" id="{5C51E18E-6DE7-4E7F-A064-19D1D0703142}"/>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89" name="TextBox 88">
            <a:extLst>
              <a:ext uri="{FF2B5EF4-FFF2-40B4-BE49-F238E27FC236}">
                <a16:creationId xmlns:a16="http://schemas.microsoft.com/office/drawing/2014/main" id="{000B988D-0867-4789-809C-0402C2635572}"/>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91" name="TextBox 90">
            <a:extLst>
              <a:ext uri="{FF2B5EF4-FFF2-40B4-BE49-F238E27FC236}">
                <a16:creationId xmlns:a16="http://schemas.microsoft.com/office/drawing/2014/main" id="{657B3E06-129C-40C6-B77C-F0ED01178DA1}"/>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126" name="TextBox 125">
            <a:extLst>
              <a:ext uri="{FF2B5EF4-FFF2-40B4-BE49-F238E27FC236}">
                <a16:creationId xmlns:a16="http://schemas.microsoft.com/office/drawing/2014/main" id="{EFC7D29C-3A9E-4232-9EE4-34DCAACF2852}"/>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27" name="TextBox 126">
            <a:extLst>
              <a:ext uri="{FF2B5EF4-FFF2-40B4-BE49-F238E27FC236}">
                <a16:creationId xmlns:a16="http://schemas.microsoft.com/office/drawing/2014/main" id="{EE0A5AB4-9073-423F-99C0-C80103DE51AB}"/>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28" name="TextBox 127">
            <a:extLst>
              <a:ext uri="{FF2B5EF4-FFF2-40B4-BE49-F238E27FC236}">
                <a16:creationId xmlns:a16="http://schemas.microsoft.com/office/drawing/2014/main" id="{152A93FF-994D-49FE-BC44-F75B4926FB30}"/>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29" name="TextBox 128">
            <a:extLst>
              <a:ext uri="{FF2B5EF4-FFF2-40B4-BE49-F238E27FC236}">
                <a16:creationId xmlns:a16="http://schemas.microsoft.com/office/drawing/2014/main" id="{A1D48EA3-BFF1-4D2F-AB11-559EFE0394CB}"/>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0" name="TextBox 129">
            <a:extLst>
              <a:ext uri="{FF2B5EF4-FFF2-40B4-BE49-F238E27FC236}">
                <a16:creationId xmlns:a16="http://schemas.microsoft.com/office/drawing/2014/main" id="{972A9F71-0DC2-47D8-9392-0EA8012F8DE7}"/>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31" name="Straight Arrow Connector 130">
            <a:extLst>
              <a:ext uri="{FF2B5EF4-FFF2-40B4-BE49-F238E27FC236}">
                <a16:creationId xmlns:a16="http://schemas.microsoft.com/office/drawing/2014/main" id="{0A5D1AC0-E4FB-4B70-ABDC-B61E00429B5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E52A9259-5D2B-405F-AEA5-233B26928FD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0E40FF2E-AE02-4EE9-880A-DF5259485E3D}"/>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0B80087-B4DC-45BD-9324-3630908726A1}"/>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09E87BA4-B484-436F-9F62-1211F6DA47A3}"/>
              </a:ext>
            </a:extLst>
          </p:cNvPr>
          <p:cNvGrpSpPr/>
          <p:nvPr/>
        </p:nvGrpSpPr>
        <p:grpSpPr>
          <a:xfrm>
            <a:off x="3034411" y="2271607"/>
            <a:ext cx="642716" cy="643947"/>
            <a:chOff x="3034411" y="2271607"/>
            <a:chExt cx="642716" cy="643947"/>
          </a:xfrm>
        </p:grpSpPr>
        <p:sp useBgFill="1">
          <p:nvSpPr>
            <p:cNvPr id="137" name="Freeform 5">
              <a:extLst>
                <a:ext uri="{FF2B5EF4-FFF2-40B4-BE49-F238E27FC236}">
                  <a16:creationId xmlns:a16="http://schemas.microsoft.com/office/drawing/2014/main" id="{27C54B8C-49CA-4204-A422-2C66C17CFE51}"/>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38" name="Group 137">
              <a:extLst>
                <a:ext uri="{FF2B5EF4-FFF2-40B4-BE49-F238E27FC236}">
                  <a16:creationId xmlns:a16="http://schemas.microsoft.com/office/drawing/2014/main" id="{AC475807-7B21-469A-A3CE-1B7F612BCBF7}"/>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9" name="Freeform 5">
                <a:extLst>
                  <a:ext uri="{FF2B5EF4-FFF2-40B4-BE49-F238E27FC236}">
                    <a16:creationId xmlns:a16="http://schemas.microsoft.com/office/drawing/2014/main" id="{2B1291E7-7605-434C-8BB3-7B00CB0F4D3A}"/>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6">
                <a:extLst>
                  <a:ext uri="{FF2B5EF4-FFF2-40B4-BE49-F238E27FC236}">
                    <a16:creationId xmlns:a16="http://schemas.microsoft.com/office/drawing/2014/main" id="{2A141CE7-F828-4D24-811D-43FADD8FFF2A}"/>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7">
                <a:extLst>
                  <a:ext uri="{FF2B5EF4-FFF2-40B4-BE49-F238E27FC236}">
                    <a16:creationId xmlns:a16="http://schemas.microsoft.com/office/drawing/2014/main" id="{50E3DF97-1E21-4400-BE13-703F8B39AA81}"/>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8">
                <a:extLst>
                  <a:ext uri="{FF2B5EF4-FFF2-40B4-BE49-F238E27FC236}">
                    <a16:creationId xmlns:a16="http://schemas.microsoft.com/office/drawing/2014/main" id="{8B4C6119-548B-44D1-B6AD-D85D3392BB81}"/>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9">
                <a:extLst>
                  <a:ext uri="{FF2B5EF4-FFF2-40B4-BE49-F238E27FC236}">
                    <a16:creationId xmlns:a16="http://schemas.microsoft.com/office/drawing/2014/main" id="{E16016B9-566E-42DB-A17C-2399844B5283}"/>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0">
                <a:extLst>
                  <a:ext uri="{FF2B5EF4-FFF2-40B4-BE49-F238E27FC236}">
                    <a16:creationId xmlns:a16="http://schemas.microsoft.com/office/drawing/2014/main" id="{4D111662-C5B8-4154-992D-9D8621C2A3D0}"/>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5" name="Freeform 11">
                <a:extLst>
                  <a:ext uri="{FF2B5EF4-FFF2-40B4-BE49-F238E27FC236}">
                    <a16:creationId xmlns:a16="http://schemas.microsoft.com/office/drawing/2014/main" id="{84493954-5775-45CA-BF0F-C03AB850D58C}"/>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6" name="Freeform 12">
                <a:extLst>
                  <a:ext uri="{FF2B5EF4-FFF2-40B4-BE49-F238E27FC236}">
                    <a16:creationId xmlns:a16="http://schemas.microsoft.com/office/drawing/2014/main" id="{888E865B-9A3D-40B4-B69F-178378D4BEF2}"/>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7" name="Picture 6">
            <a:extLst>
              <a:ext uri="{FF2B5EF4-FFF2-40B4-BE49-F238E27FC236}">
                <a16:creationId xmlns:a16="http://schemas.microsoft.com/office/drawing/2014/main" id="{11C3DA42-0BD5-40F4-A316-0820DA84DE9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48" name="Picture 12">
            <a:extLst>
              <a:ext uri="{FF2B5EF4-FFF2-40B4-BE49-F238E27FC236}">
                <a16:creationId xmlns:a16="http://schemas.microsoft.com/office/drawing/2014/main" id="{D05F1399-8793-4658-8EEF-C7E550556EA8}"/>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49" name="Graphic 148">
            <a:extLst>
              <a:ext uri="{FF2B5EF4-FFF2-40B4-BE49-F238E27FC236}">
                <a16:creationId xmlns:a16="http://schemas.microsoft.com/office/drawing/2014/main" id="{B99C3512-8EF2-4DAB-92A7-DF767A6FED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67" name="Straight Arrow Connector 166">
            <a:extLst>
              <a:ext uri="{FF2B5EF4-FFF2-40B4-BE49-F238E27FC236}">
                <a16:creationId xmlns:a16="http://schemas.microsoft.com/office/drawing/2014/main" id="{571B0839-FF7B-4109-AC05-BC220D2149F7}"/>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750B1CC1-E054-41EE-90D9-017F55115D37}"/>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820AF7B9-097D-4A0E-8BC9-CC647CC9FA4A}"/>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76429402-0DF8-4200-8ACC-1CC29BC98075}"/>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C5C0B63-981B-48C5-81B1-B47AB1F0C381}"/>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65" name="Group 64">
            <a:extLst>
              <a:ext uri="{FF2B5EF4-FFF2-40B4-BE49-F238E27FC236}">
                <a16:creationId xmlns:a16="http://schemas.microsoft.com/office/drawing/2014/main" id="{ECBB1173-DC41-4A3A-A52C-18FE2729807A}"/>
              </a:ext>
            </a:extLst>
          </p:cNvPr>
          <p:cNvGrpSpPr/>
          <p:nvPr/>
        </p:nvGrpSpPr>
        <p:grpSpPr>
          <a:xfrm>
            <a:off x="1057501" y="2340616"/>
            <a:ext cx="485888" cy="564792"/>
            <a:chOff x="6185695" y="5061756"/>
            <a:chExt cx="742515" cy="863093"/>
          </a:xfrm>
          <a:solidFill>
            <a:schemeClr val="tx1"/>
          </a:solidFill>
        </p:grpSpPr>
        <p:sp>
          <p:nvSpPr>
            <p:cNvPr id="66" name="Oval 69">
              <a:extLst>
                <a:ext uri="{FF2B5EF4-FFF2-40B4-BE49-F238E27FC236}">
                  <a16:creationId xmlns:a16="http://schemas.microsoft.com/office/drawing/2014/main" id="{E255E4B0-1609-4338-9A8B-219344A6C8BD}"/>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70">
              <a:extLst>
                <a:ext uri="{FF2B5EF4-FFF2-40B4-BE49-F238E27FC236}">
                  <a16:creationId xmlns:a16="http://schemas.microsoft.com/office/drawing/2014/main" id="{8B77BEE8-335F-44A1-BA30-705CB6D2F49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0" name="TextBox 69">
            <a:extLst>
              <a:ext uri="{FF2B5EF4-FFF2-40B4-BE49-F238E27FC236}">
                <a16:creationId xmlns:a16="http://schemas.microsoft.com/office/drawing/2014/main" id="{64B12415-D449-4B00-AAD0-C4EF8F8C73C9}"/>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71" name="Group 70">
            <a:extLst>
              <a:ext uri="{FF2B5EF4-FFF2-40B4-BE49-F238E27FC236}">
                <a16:creationId xmlns:a16="http://schemas.microsoft.com/office/drawing/2014/main" id="{90C71C97-AFD4-4E8F-BBBB-0CDB2E182542}"/>
              </a:ext>
            </a:extLst>
          </p:cNvPr>
          <p:cNvGrpSpPr/>
          <p:nvPr/>
        </p:nvGrpSpPr>
        <p:grpSpPr>
          <a:xfrm>
            <a:off x="1057501" y="4052851"/>
            <a:ext cx="485888" cy="564792"/>
            <a:chOff x="6185695" y="5061756"/>
            <a:chExt cx="742515" cy="863093"/>
          </a:xfrm>
        </p:grpSpPr>
        <p:sp>
          <p:nvSpPr>
            <p:cNvPr id="72" name="Oval 69">
              <a:extLst>
                <a:ext uri="{FF2B5EF4-FFF2-40B4-BE49-F238E27FC236}">
                  <a16:creationId xmlns:a16="http://schemas.microsoft.com/office/drawing/2014/main" id="{5D62BC92-3AD3-407A-B489-437AF8A89ACE}"/>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70">
              <a:extLst>
                <a:ext uri="{FF2B5EF4-FFF2-40B4-BE49-F238E27FC236}">
                  <a16:creationId xmlns:a16="http://schemas.microsoft.com/office/drawing/2014/main" id="{6F4F9047-3AD2-4E4F-B98E-3F85000F4C05}"/>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7E3AA67F-5A02-468F-8AFD-6A5F9184F639}"/>
              </a:ext>
            </a:extLst>
          </p:cNvPr>
          <p:cNvGrpSpPr/>
          <p:nvPr/>
        </p:nvGrpSpPr>
        <p:grpSpPr>
          <a:xfrm>
            <a:off x="10208041" y="2264566"/>
            <a:ext cx="646260" cy="646260"/>
            <a:chOff x="9897614" y="3471418"/>
            <a:chExt cx="1414462" cy="1414463"/>
          </a:xfrm>
        </p:grpSpPr>
        <p:sp>
          <p:nvSpPr>
            <p:cNvPr id="75" name="Donut 67">
              <a:extLst>
                <a:ext uri="{FF2B5EF4-FFF2-40B4-BE49-F238E27FC236}">
                  <a16:creationId xmlns:a16="http://schemas.microsoft.com/office/drawing/2014/main" id="{25BF86F9-EB42-4840-AA8B-56A2A96DCB44}"/>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6" name="Donut 67">
              <a:extLst>
                <a:ext uri="{FF2B5EF4-FFF2-40B4-BE49-F238E27FC236}">
                  <a16:creationId xmlns:a16="http://schemas.microsoft.com/office/drawing/2014/main" id="{193F2A40-2BD1-4AB9-8AB4-70F940512500}"/>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7" name="Freeform 69">
              <a:extLst>
                <a:ext uri="{FF2B5EF4-FFF2-40B4-BE49-F238E27FC236}">
                  <a16:creationId xmlns:a16="http://schemas.microsoft.com/office/drawing/2014/main" id="{CAFC282D-460B-4CA9-8E9C-D512BD6893B8}"/>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8" name="Freeform: Shape 77">
              <a:extLst>
                <a:ext uri="{FF2B5EF4-FFF2-40B4-BE49-F238E27FC236}">
                  <a16:creationId xmlns:a16="http://schemas.microsoft.com/office/drawing/2014/main" id="{F603A9C1-B8FA-4D34-A002-EFD9703C5110}"/>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FE511099-7674-4B73-A318-7319AB50553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39C9EC-757D-4FEE-A267-3397728A731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96427901-8E5C-43EF-8AF6-364235B14446}"/>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37BF99B0-1332-4CA3-B3B7-2176EABDA8AA}"/>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46FDF75C-E49D-4C29-BEB3-0F7C1D42623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1D36056-A3BC-4F0B-B0CD-2C37332CF767}"/>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746759678"/>
      </p:ext>
    </p:extLst>
  </p:cSld>
  <p:clrMapOvr>
    <a:masterClrMapping/>
  </p:clrMapOvr>
  <p:transition spd="slow">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Graphic 3" descr="Close">
            <a:extLst>
              <a:ext uri="{FF2B5EF4-FFF2-40B4-BE49-F238E27FC236}">
                <a16:creationId xmlns:a16="http://schemas.microsoft.com/office/drawing/2014/main" id="{A932781B-A5CA-4B57-A030-8C3E5D8149F7}"/>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Graphic 3" descr="Close">
            <a:extLst>
              <a:ext uri="{FF2B5EF4-FFF2-40B4-BE49-F238E27FC236}">
                <a16:creationId xmlns:a16="http://schemas.microsoft.com/office/drawing/2014/main" id="{72E2A073-813B-4230-8625-72144C4E9912}"/>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2E31CD87-4D0B-42C5-AF15-53451713209D}"/>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45BA88B9-BF18-4917-8EDD-17F42BA26CAC}"/>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24" name="Rectangle 123">
            <a:extLst>
              <a:ext uri="{FF2B5EF4-FFF2-40B4-BE49-F238E27FC236}">
                <a16:creationId xmlns:a16="http://schemas.microsoft.com/office/drawing/2014/main" id="{0E7C0878-9D64-46B0-8EDA-D296D83F01D7}"/>
              </a:ext>
            </a:extLst>
          </p:cNvPr>
          <p:cNvSpPr/>
          <p:nvPr/>
        </p:nvSpPr>
        <p:spPr>
          <a:xfrm>
            <a:off x="10036051" y="3575282"/>
            <a:ext cx="1344880" cy="6740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management &amp; monitoring</a:t>
            </a:r>
          </a:p>
        </p:txBody>
      </p:sp>
      <p:pic>
        <p:nvPicPr>
          <p:cNvPr id="125" name="Picture 2" descr="https://azure.microsoft.com/images/page/services/machine-learning-service/machine-learning-service.png">
            <a:extLst>
              <a:ext uri="{FF2B5EF4-FFF2-40B4-BE49-F238E27FC236}">
                <a16:creationId xmlns:a16="http://schemas.microsoft.com/office/drawing/2014/main" id="{63E94C22-0F94-41BD-AB5B-D2F50F63D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0737" y="3600855"/>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E42C38BA-2075-419E-A2EE-F4871D4D6815}"/>
              </a:ext>
            </a:extLst>
          </p:cNvPr>
          <p:cNvSpPr/>
          <p:nvPr/>
        </p:nvSpPr>
        <p:spPr>
          <a:xfrm>
            <a:off x="7072819" y="5084604"/>
            <a:ext cx="1933491" cy="480131"/>
          </a:xfrm>
          <a:prstGeom prst="rect">
            <a:avLst/>
          </a:prstGeom>
        </p:spPr>
        <p:txBody>
          <a:bodyPr wrap="squar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Model performance analysis</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673" y="5088673"/>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B5D6D793-0823-4247-88FC-DBEC7E762809}"/>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D4FAF9DF-4027-4DD1-A5C2-39320AD84E23}"/>
              </a:ext>
            </a:extLst>
          </p:cNvPr>
          <p:cNvGrpSpPr/>
          <p:nvPr/>
        </p:nvGrpSpPr>
        <p:grpSpPr>
          <a:xfrm>
            <a:off x="1057501" y="2340616"/>
            <a:ext cx="485888" cy="564792"/>
            <a:chOff x="6185695" y="5061756"/>
            <a:chExt cx="742515" cy="863093"/>
          </a:xfrm>
          <a:solidFill>
            <a:schemeClr val="tx1"/>
          </a:solidFill>
        </p:grpSpPr>
        <p:sp>
          <p:nvSpPr>
            <p:cNvPr id="77" name="Oval 69">
              <a:extLst>
                <a:ext uri="{FF2B5EF4-FFF2-40B4-BE49-F238E27FC236}">
                  <a16:creationId xmlns:a16="http://schemas.microsoft.com/office/drawing/2014/main" id="{12F29A09-7A1D-4009-88D1-0C189C46C6FF}"/>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60C790DF-E063-4876-84C5-EB5A015DB252}"/>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E580BE00-EA60-42EC-BFE4-9B4D7CFA1256}"/>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772300CD-799C-4012-9C74-5274CDA3E0D7}"/>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D675A02E-1CE5-4EBE-BDA5-BCC998B8B153}"/>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EE47AA69-0D66-456B-A031-2F7DF7CEF55E}"/>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A7D079E2-68D6-4423-88C2-EDD5341AC1B4}"/>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4847EC4D-EA4C-42FB-B3C4-97083358E003}"/>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9CB2B39C-AC4E-4A93-B2A4-71FBD0DAFEDD}"/>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8FAC345E-DBB7-4E92-AB9D-A98D182A09C7}"/>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45527A6-9D02-403F-9F39-051CAD35DA79}"/>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5DE1CB9-1739-45CD-93D4-02418A2D1350}"/>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6B97908-AB1B-43EF-87BB-B770AD6E1B95}"/>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61026EDA-83C0-45DB-B12F-167DB2F6FD21}"/>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66A39D9F-8DB6-4504-8214-A5EED0E4B4D1}"/>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B0217FB6-14ED-4522-8F33-445521ACBDB2}"/>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DA4A4DB6-A96E-48CE-891C-3210261EB06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22480759"/>
      </p:ext>
    </p:extLst>
  </p:cSld>
  <p:clrMapOvr>
    <a:masterClrMapping/>
  </p:clrMapOvr>
  <p:transition spd="slow">
    <p:strips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9F488CA1-60ED-4474-8B21-1FAD76BAC5B7}"/>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8" name="Graphic 3" descr="Close">
            <a:extLst>
              <a:ext uri="{FF2B5EF4-FFF2-40B4-BE49-F238E27FC236}">
                <a16:creationId xmlns:a16="http://schemas.microsoft.com/office/drawing/2014/main" id="{8B88BD54-47C6-40F9-9B61-A60E3EE0D299}"/>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Graphic 3" descr="Close">
            <a:extLst>
              <a:ext uri="{FF2B5EF4-FFF2-40B4-BE49-F238E27FC236}">
                <a16:creationId xmlns:a16="http://schemas.microsoft.com/office/drawing/2014/main" id="{65E299DC-9065-4604-8D3E-FD75659FE887}"/>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Graphic 3" descr="Close">
            <a:extLst>
              <a:ext uri="{FF2B5EF4-FFF2-40B4-BE49-F238E27FC236}">
                <a16:creationId xmlns:a16="http://schemas.microsoft.com/office/drawing/2014/main" id="{275F5D33-B4AA-4DE8-AB87-880222A04BEE}"/>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Graphic 3" descr="Close">
            <a:extLst>
              <a:ext uri="{FF2B5EF4-FFF2-40B4-BE49-F238E27FC236}">
                <a16:creationId xmlns:a16="http://schemas.microsoft.com/office/drawing/2014/main" id="{2FD57A09-C778-497C-ADF3-DC7FB7AC5850}"/>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sp>
        <p:nvSpPr>
          <p:cNvPr id="120" name="Rectangle 1">
            <a:extLst>
              <a:ext uri="{FF2B5EF4-FFF2-40B4-BE49-F238E27FC236}">
                <a16:creationId xmlns:a16="http://schemas.microsoft.com/office/drawing/2014/main" id="{5721EC71-E2C6-4484-8FD3-521365FB1B09}"/>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TextBox 122">
            <a:extLst>
              <a:ext uri="{FF2B5EF4-FFF2-40B4-BE49-F238E27FC236}">
                <a16:creationId xmlns:a16="http://schemas.microsoft.com/office/drawing/2014/main" id="{8533CC89-9EE9-44FB-A83F-FE64599BA958}"/>
              </a:ext>
            </a:extLst>
          </p:cNvPr>
          <p:cNvSpPr txBox="1"/>
          <p:nvPr/>
        </p:nvSpPr>
        <p:spPr>
          <a:xfrm>
            <a:off x="4299279" y="3033672"/>
            <a:ext cx="1533616"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126" name="TextBox 125">
            <a:extLst>
              <a:ext uri="{FF2B5EF4-FFF2-40B4-BE49-F238E27FC236}">
                <a16:creationId xmlns:a16="http://schemas.microsoft.com/office/drawing/2014/main" id="{601B19E7-077F-4BFE-8380-5D5B0416834B}"/>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127" name="TextBox 126">
            <a:extLst>
              <a:ext uri="{FF2B5EF4-FFF2-40B4-BE49-F238E27FC236}">
                <a16:creationId xmlns:a16="http://schemas.microsoft.com/office/drawing/2014/main" id="{C0A48AE4-117C-4E6B-8A1D-33B339102E5A}"/>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129" name="TextBox 128">
            <a:extLst>
              <a:ext uri="{FF2B5EF4-FFF2-40B4-BE49-F238E27FC236}">
                <a16:creationId xmlns:a16="http://schemas.microsoft.com/office/drawing/2014/main" id="{16A8BE78-B440-43A5-9C22-D2E3BD1EB8EA}"/>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130" name="TextBox 129">
            <a:extLst>
              <a:ext uri="{FF2B5EF4-FFF2-40B4-BE49-F238E27FC236}">
                <a16:creationId xmlns:a16="http://schemas.microsoft.com/office/drawing/2014/main" id="{586DE5AC-2D33-4695-AFA3-664726769F23}"/>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131" name="Connector: Elbow 130">
            <a:extLst>
              <a:ext uri="{FF2B5EF4-FFF2-40B4-BE49-F238E27FC236}">
                <a16:creationId xmlns:a16="http://schemas.microsoft.com/office/drawing/2014/main" id="{35BF22DB-42FD-4656-A99A-80E9362F3B4C}"/>
              </a:ext>
            </a:extLst>
          </p:cNvPr>
          <p:cNvCxnSpPr>
            <a:cxnSpLocks/>
            <a:stCxn id="130" idx="1"/>
            <a:endCxn id="123"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98F1A9F1-0053-4A22-A2C3-E5EBA02BACD7}"/>
              </a:ext>
            </a:extLst>
          </p:cNvPr>
          <p:cNvCxnSpPr>
            <a:cxnSpLocks/>
            <a:endCxn id="130"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303D8084-AEEE-47C2-80CB-4CBC4A224CF8}"/>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1" name="Graphic 60">
            <a:extLst>
              <a:ext uri="{FF2B5EF4-FFF2-40B4-BE49-F238E27FC236}">
                <a16:creationId xmlns:a16="http://schemas.microsoft.com/office/drawing/2014/main" id="{5C86D512-5177-40BC-ABCE-CCBCD11A3F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217" y="6217408"/>
            <a:ext cx="305548" cy="305548"/>
          </a:xfrm>
          <a:prstGeom prst="rect">
            <a:avLst/>
          </a:prstGeom>
        </p:spPr>
      </p:pic>
      <p:sp>
        <p:nvSpPr>
          <p:cNvPr id="62" name="TextBox 61">
            <a:extLst>
              <a:ext uri="{FF2B5EF4-FFF2-40B4-BE49-F238E27FC236}">
                <a16:creationId xmlns:a16="http://schemas.microsoft.com/office/drawing/2014/main" id="{5C6FC070-714D-48CB-9C9D-2D0A74D7C353}"/>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3" name="Graphic 62">
            <a:extLst>
              <a:ext uri="{FF2B5EF4-FFF2-40B4-BE49-F238E27FC236}">
                <a16:creationId xmlns:a16="http://schemas.microsoft.com/office/drawing/2014/main" id="{3689EC24-30D5-4D1D-B09B-78991ECFB5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4181" y="6217408"/>
            <a:ext cx="305548" cy="305548"/>
          </a:xfrm>
          <a:prstGeom prst="rect">
            <a:avLst/>
          </a:prstGeom>
        </p:spPr>
      </p:pic>
      <p:sp>
        <p:nvSpPr>
          <p:cNvPr id="64" name="TextBox 63">
            <a:extLst>
              <a:ext uri="{FF2B5EF4-FFF2-40B4-BE49-F238E27FC236}">
                <a16:creationId xmlns:a16="http://schemas.microsoft.com/office/drawing/2014/main" id="{58133FEB-92B6-4E2A-B416-EC52BA9D5883}"/>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5" name="Graphic 64">
            <a:extLst>
              <a:ext uri="{FF2B5EF4-FFF2-40B4-BE49-F238E27FC236}">
                <a16:creationId xmlns:a16="http://schemas.microsoft.com/office/drawing/2014/main" id="{34EB3D1F-8E0F-41CE-AEDB-77BA35A8F7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70899" y="6217408"/>
            <a:ext cx="305548" cy="305548"/>
          </a:xfrm>
          <a:prstGeom prst="rect">
            <a:avLst/>
          </a:prstGeom>
        </p:spPr>
      </p:pic>
      <p:sp>
        <p:nvSpPr>
          <p:cNvPr id="66" name="TextBox 65">
            <a:extLst>
              <a:ext uri="{FF2B5EF4-FFF2-40B4-BE49-F238E27FC236}">
                <a16:creationId xmlns:a16="http://schemas.microsoft.com/office/drawing/2014/main" id="{A788D78B-08AE-4680-AFCC-B251770477FE}"/>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67" name="Graphic 66">
            <a:extLst>
              <a:ext uri="{FF2B5EF4-FFF2-40B4-BE49-F238E27FC236}">
                <a16:creationId xmlns:a16="http://schemas.microsoft.com/office/drawing/2014/main" id="{3735B293-B1AA-4A79-9F30-5070803A5C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42668" y="6217408"/>
            <a:ext cx="305548" cy="305548"/>
          </a:xfrm>
          <a:prstGeom prst="rect">
            <a:avLst/>
          </a:prstGeom>
        </p:spPr>
      </p:pic>
      <p:sp>
        <p:nvSpPr>
          <p:cNvPr id="69" name="TextBox 68">
            <a:extLst>
              <a:ext uri="{FF2B5EF4-FFF2-40B4-BE49-F238E27FC236}">
                <a16:creationId xmlns:a16="http://schemas.microsoft.com/office/drawing/2014/main" id="{3C63CE9D-6985-418A-A9D7-52C8EE432DFF}"/>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70" name="TextBox 69">
            <a:extLst>
              <a:ext uri="{FF2B5EF4-FFF2-40B4-BE49-F238E27FC236}">
                <a16:creationId xmlns:a16="http://schemas.microsoft.com/office/drawing/2014/main" id="{0D257F49-8C2B-4315-B924-2C4AA2E78031}"/>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74" name="TextBox 73">
            <a:extLst>
              <a:ext uri="{FF2B5EF4-FFF2-40B4-BE49-F238E27FC236}">
                <a16:creationId xmlns:a16="http://schemas.microsoft.com/office/drawing/2014/main" id="{EFE98600-6942-4E76-9F67-10D84337F15B}"/>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78" name="TextBox 77">
            <a:extLst>
              <a:ext uri="{FF2B5EF4-FFF2-40B4-BE49-F238E27FC236}">
                <a16:creationId xmlns:a16="http://schemas.microsoft.com/office/drawing/2014/main" id="{CC0B0601-9D5E-4A3C-B877-31FDA56A7688}"/>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79" name="TextBox 78">
            <a:extLst>
              <a:ext uri="{FF2B5EF4-FFF2-40B4-BE49-F238E27FC236}">
                <a16:creationId xmlns:a16="http://schemas.microsoft.com/office/drawing/2014/main" id="{B6224EAC-9DC8-4536-BE36-D44936FBC7C7}"/>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88" name="Straight Arrow Connector 87">
            <a:extLst>
              <a:ext uri="{FF2B5EF4-FFF2-40B4-BE49-F238E27FC236}">
                <a16:creationId xmlns:a16="http://schemas.microsoft.com/office/drawing/2014/main" id="{9F8CC9B6-CD80-44B5-A00D-6E6B2DF41FB0}"/>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7777547-6F5B-4E7F-9F74-7C0DA7EBCA14}"/>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E080853-900A-4E4A-940A-FF217BCEC2F3}"/>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70016CB5-7407-4255-9D57-707E1EAC58FD}"/>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1" name="Group 120">
            <a:extLst>
              <a:ext uri="{FF2B5EF4-FFF2-40B4-BE49-F238E27FC236}">
                <a16:creationId xmlns:a16="http://schemas.microsoft.com/office/drawing/2014/main" id="{75247F05-0B8D-4D31-95A4-8217CB0FEB86}"/>
              </a:ext>
            </a:extLst>
          </p:cNvPr>
          <p:cNvGrpSpPr/>
          <p:nvPr/>
        </p:nvGrpSpPr>
        <p:grpSpPr>
          <a:xfrm>
            <a:off x="3034411" y="2271607"/>
            <a:ext cx="642716" cy="643947"/>
            <a:chOff x="3034411" y="2271607"/>
            <a:chExt cx="642716" cy="643947"/>
          </a:xfrm>
        </p:grpSpPr>
        <p:sp useBgFill="1">
          <p:nvSpPr>
            <p:cNvPr id="122" name="Freeform 5">
              <a:extLst>
                <a:ext uri="{FF2B5EF4-FFF2-40B4-BE49-F238E27FC236}">
                  <a16:creationId xmlns:a16="http://schemas.microsoft.com/office/drawing/2014/main" id="{3269ABA8-20AD-4FF9-A18D-8D28183C68A3}"/>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34" name="Group 133">
              <a:extLst>
                <a:ext uri="{FF2B5EF4-FFF2-40B4-BE49-F238E27FC236}">
                  <a16:creationId xmlns:a16="http://schemas.microsoft.com/office/drawing/2014/main" id="{FCEC32FB-C1B2-4501-9C1F-B73A899971D3}"/>
                </a:ext>
              </a:extLst>
            </p:cNvPr>
            <p:cNvGrpSpPr>
              <a:grpSpLocks noChangeAspect="1"/>
            </p:cNvGrpSpPr>
            <p:nvPr/>
          </p:nvGrpSpPr>
          <p:grpSpPr bwMode="auto">
            <a:xfrm>
              <a:off x="3034411" y="2273421"/>
              <a:ext cx="642716" cy="628550"/>
              <a:chOff x="6634" y="3297"/>
              <a:chExt cx="2092" cy="2046"/>
            </a:xfrm>
            <a:solidFill>
              <a:schemeClr val="tx1"/>
            </a:solidFill>
          </p:grpSpPr>
          <p:sp>
            <p:nvSpPr>
              <p:cNvPr id="135" name="Freeform 5">
                <a:extLst>
                  <a:ext uri="{FF2B5EF4-FFF2-40B4-BE49-F238E27FC236}">
                    <a16:creationId xmlns:a16="http://schemas.microsoft.com/office/drawing/2014/main" id="{92F779B2-B441-446F-99B9-086269AAE90E}"/>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38" name="Freeform 6">
                <a:extLst>
                  <a:ext uri="{FF2B5EF4-FFF2-40B4-BE49-F238E27FC236}">
                    <a16:creationId xmlns:a16="http://schemas.microsoft.com/office/drawing/2014/main" id="{826F2D9E-A645-4EFB-AFD7-18242F3A7B7C}"/>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39" name="Freeform 7">
                <a:extLst>
                  <a:ext uri="{FF2B5EF4-FFF2-40B4-BE49-F238E27FC236}">
                    <a16:creationId xmlns:a16="http://schemas.microsoft.com/office/drawing/2014/main" id="{BA476DB6-20BC-4B68-902A-FD88CB27BC59}"/>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0" name="Freeform 8">
                <a:extLst>
                  <a:ext uri="{FF2B5EF4-FFF2-40B4-BE49-F238E27FC236}">
                    <a16:creationId xmlns:a16="http://schemas.microsoft.com/office/drawing/2014/main" id="{0AB6E998-99BD-4A52-8423-F5F64DFBE39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1" name="Freeform 9">
                <a:extLst>
                  <a:ext uri="{FF2B5EF4-FFF2-40B4-BE49-F238E27FC236}">
                    <a16:creationId xmlns:a16="http://schemas.microsoft.com/office/drawing/2014/main" id="{68BBD377-5A76-4917-9A58-60DE7EACA731}"/>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2" name="Freeform 10">
                <a:extLst>
                  <a:ext uri="{FF2B5EF4-FFF2-40B4-BE49-F238E27FC236}">
                    <a16:creationId xmlns:a16="http://schemas.microsoft.com/office/drawing/2014/main" id="{508BB4E7-6427-4DDB-AB40-DBB9B3ADDC9D}"/>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1196623D-3BB1-4F8E-BFE1-0BBC29750EB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4" name="Freeform 12">
                <a:extLst>
                  <a:ext uri="{FF2B5EF4-FFF2-40B4-BE49-F238E27FC236}">
                    <a16:creationId xmlns:a16="http://schemas.microsoft.com/office/drawing/2014/main" id="{0F77ACBC-B6DC-475F-90D1-7335E0EA481F}"/>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45" name="Picture 6">
            <a:extLst>
              <a:ext uri="{FF2B5EF4-FFF2-40B4-BE49-F238E27FC236}">
                <a16:creationId xmlns:a16="http://schemas.microsoft.com/office/drawing/2014/main" id="{762038F4-CFEA-4C9C-918D-DDB8CCF2650F}"/>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6" name="Picture 12">
            <a:extLst>
              <a:ext uri="{FF2B5EF4-FFF2-40B4-BE49-F238E27FC236}">
                <a16:creationId xmlns:a16="http://schemas.microsoft.com/office/drawing/2014/main" id="{35EA54DD-4B8B-4BAA-BAEE-80533F3913E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47" name="Graphic 146">
            <a:extLst>
              <a:ext uri="{FF2B5EF4-FFF2-40B4-BE49-F238E27FC236}">
                <a16:creationId xmlns:a16="http://schemas.microsoft.com/office/drawing/2014/main" id="{C1B84FE7-7E3F-4BCB-B107-B4CD5A12F0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grpSp>
        <p:nvGrpSpPr>
          <p:cNvPr id="148" name="Group 147">
            <a:extLst>
              <a:ext uri="{FF2B5EF4-FFF2-40B4-BE49-F238E27FC236}">
                <a16:creationId xmlns:a16="http://schemas.microsoft.com/office/drawing/2014/main" id="{7A6250DA-9FE3-444A-B7BD-A654CA307903}"/>
              </a:ext>
            </a:extLst>
          </p:cNvPr>
          <p:cNvGrpSpPr/>
          <p:nvPr/>
        </p:nvGrpSpPr>
        <p:grpSpPr>
          <a:xfrm>
            <a:off x="10208041" y="2264566"/>
            <a:ext cx="646260" cy="646260"/>
            <a:chOff x="9897614" y="3471418"/>
            <a:chExt cx="1414462" cy="1414463"/>
          </a:xfrm>
        </p:grpSpPr>
        <p:sp>
          <p:nvSpPr>
            <p:cNvPr id="149" name="Donut 67">
              <a:extLst>
                <a:ext uri="{FF2B5EF4-FFF2-40B4-BE49-F238E27FC236}">
                  <a16:creationId xmlns:a16="http://schemas.microsoft.com/office/drawing/2014/main" id="{C16C6DF3-4632-4AFB-94E6-6B8CDC7FC2E0}"/>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150" name="Donut 67">
              <a:extLst>
                <a:ext uri="{FF2B5EF4-FFF2-40B4-BE49-F238E27FC236}">
                  <a16:creationId xmlns:a16="http://schemas.microsoft.com/office/drawing/2014/main" id="{D7A7849B-35AF-47EA-802A-CDF1A28A43F2}"/>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51" name="Freeform 69">
              <a:extLst>
                <a:ext uri="{FF2B5EF4-FFF2-40B4-BE49-F238E27FC236}">
                  <a16:creationId xmlns:a16="http://schemas.microsoft.com/office/drawing/2014/main" id="{4F409B5B-5CAF-4E01-AF52-A081D99D1BBC}"/>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152" name="Freeform: Shape 151">
              <a:extLst>
                <a:ext uri="{FF2B5EF4-FFF2-40B4-BE49-F238E27FC236}">
                  <a16:creationId xmlns:a16="http://schemas.microsoft.com/office/drawing/2014/main" id="{5B052968-713D-4ADC-AC5E-06A2A2A02163}"/>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3B118078-A876-410C-B0ED-37464B16140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5CAE3B12-F486-4EC2-A4FE-0C9B77CF939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99E3DA2-9F7A-4F5A-BCF7-D357BF2B3937}"/>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F5BFE9B6-DBB3-476E-80B1-6125AD165036}"/>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B675580-3C88-4D91-AB72-775AFED5242A}"/>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3C13AF9-19DE-41A1-B7BD-7D5170C88118}"/>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5" name="Straight Arrow Connector 164">
            <a:extLst>
              <a:ext uri="{FF2B5EF4-FFF2-40B4-BE49-F238E27FC236}">
                <a16:creationId xmlns:a16="http://schemas.microsoft.com/office/drawing/2014/main" id="{B9BAF884-25DD-418A-8DC4-2644B1F4A397}"/>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CF11F397-7FB2-4897-9C33-58DC65AF8F41}"/>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0F1137A0-0A9F-4286-AF7C-37F173FB8DAE}"/>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2FFA1A00-8311-46F7-B166-AFF0FF6E4499}"/>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7F7A00D-359B-47CF-AA8C-DC587D2E9CFE}"/>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3B5CF862-B653-4E46-BEFB-A3491E576FA8}"/>
              </a:ext>
            </a:extLst>
          </p:cNvPr>
          <p:cNvCxnSpPr>
            <a:cxnSpLocks/>
            <a:stCxn id="130" idx="1"/>
            <a:endCxn id="123" idx="2"/>
          </p:cNvCxnSpPr>
          <p:nvPr/>
        </p:nvCxnSpPr>
        <p:spPr>
          <a:xfrm rot="10800000">
            <a:off x="5066088" y="3347604"/>
            <a:ext cx="1932319" cy="1455250"/>
          </a:xfrm>
          <a:prstGeom prst="bentConnector2">
            <a:avLst/>
          </a:prstGeom>
          <a:ln w="76200">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7C7AF0DC-3CF5-43F9-9BC5-075CD29F79FC}"/>
              </a:ext>
            </a:extLst>
          </p:cNvPr>
          <p:cNvCxnSpPr>
            <a:cxnSpLocks/>
          </p:cNvCxnSpPr>
          <p:nvPr/>
        </p:nvCxnSpPr>
        <p:spPr>
          <a:xfrm rot="10800000" flipV="1">
            <a:off x="8598854" y="2596586"/>
            <a:ext cx="2373946" cy="2209182"/>
          </a:xfrm>
          <a:prstGeom prst="bentConnector3">
            <a:avLst>
              <a:gd name="adj1" fmla="val -25814"/>
            </a:avLst>
          </a:prstGeom>
          <a:ln w="76200">
            <a:solidFill>
              <a:schemeClr val="accent2"/>
            </a:solidFill>
            <a:miter lim="8000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3" name="Picture 6">
            <a:extLst>
              <a:ext uri="{FF2B5EF4-FFF2-40B4-BE49-F238E27FC236}">
                <a16:creationId xmlns:a16="http://schemas.microsoft.com/office/drawing/2014/main" id="{A47FA14F-7858-4160-968F-120C1DA1DF0A}"/>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glow rad="139700">
              <a:schemeClr val="accent2">
                <a:satMod val="175000"/>
                <a:alpha val="40000"/>
              </a:schemeClr>
            </a:glow>
            <a:softEdge rad="7620"/>
          </a:effectLst>
        </p:spPr>
      </p:pic>
      <p:pic>
        <p:nvPicPr>
          <p:cNvPr id="75" name="Picture 12">
            <a:extLst>
              <a:ext uri="{FF2B5EF4-FFF2-40B4-BE49-F238E27FC236}">
                <a16:creationId xmlns:a16="http://schemas.microsoft.com/office/drawing/2014/main" id="{CCA25FE2-86B8-4A81-BC86-DD419012D39F}"/>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glow rad="139700">
              <a:schemeClr val="accent2">
                <a:satMod val="175000"/>
                <a:alpha val="40000"/>
              </a:schemeClr>
            </a:glow>
            <a:softEdge rad="8890"/>
          </a:effectLst>
        </p:spPr>
      </p:pic>
      <p:pic>
        <p:nvPicPr>
          <p:cNvPr id="76" name="Graphic 75">
            <a:extLst>
              <a:ext uri="{FF2B5EF4-FFF2-40B4-BE49-F238E27FC236}">
                <a16:creationId xmlns:a16="http://schemas.microsoft.com/office/drawing/2014/main" id="{769B6422-B902-4CB0-A091-3F067CC48D3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797814" y="2315809"/>
            <a:ext cx="536546" cy="536546"/>
          </a:xfrm>
          <a:prstGeom prst="rect">
            <a:avLst/>
          </a:prstGeom>
          <a:effectLst>
            <a:glow rad="139700">
              <a:schemeClr val="accent2">
                <a:satMod val="175000"/>
                <a:alpha val="40000"/>
              </a:schemeClr>
            </a:glow>
          </a:effectLst>
        </p:spPr>
      </p:pic>
      <p:grpSp>
        <p:nvGrpSpPr>
          <p:cNvPr id="77" name="Group 76">
            <a:extLst>
              <a:ext uri="{FF2B5EF4-FFF2-40B4-BE49-F238E27FC236}">
                <a16:creationId xmlns:a16="http://schemas.microsoft.com/office/drawing/2014/main" id="{0A6574AA-DEC1-4B24-ABE2-E6A4ADB3393F}"/>
              </a:ext>
            </a:extLst>
          </p:cNvPr>
          <p:cNvGrpSpPr/>
          <p:nvPr/>
        </p:nvGrpSpPr>
        <p:grpSpPr>
          <a:xfrm>
            <a:off x="10208041" y="2264566"/>
            <a:ext cx="646260" cy="646260"/>
            <a:chOff x="9897614" y="3471418"/>
            <a:chExt cx="1414462" cy="1414463"/>
          </a:xfrm>
          <a:effectLst>
            <a:glow rad="139700">
              <a:schemeClr val="accent2">
                <a:satMod val="175000"/>
                <a:alpha val="40000"/>
              </a:schemeClr>
            </a:glow>
          </a:effectLst>
        </p:grpSpPr>
        <p:sp>
          <p:nvSpPr>
            <p:cNvPr id="80" name="Donut 67">
              <a:extLst>
                <a:ext uri="{FF2B5EF4-FFF2-40B4-BE49-F238E27FC236}">
                  <a16:creationId xmlns:a16="http://schemas.microsoft.com/office/drawing/2014/main" id="{C44C28DF-B34C-4154-B530-B85772D40A12}"/>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81" name="Donut 67">
              <a:extLst>
                <a:ext uri="{FF2B5EF4-FFF2-40B4-BE49-F238E27FC236}">
                  <a16:creationId xmlns:a16="http://schemas.microsoft.com/office/drawing/2014/main" id="{FFA9318A-B3F9-47D1-99BE-16F67BC820BA}"/>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2" name="Freeform 69">
              <a:extLst>
                <a:ext uri="{FF2B5EF4-FFF2-40B4-BE49-F238E27FC236}">
                  <a16:creationId xmlns:a16="http://schemas.microsoft.com/office/drawing/2014/main" id="{3D0543DB-A16F-499D-A397-15D859711DC0}"/>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96A68D74-F95B-42BA-99FC-27AFD8F82BD8}"/>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7EA69408-2CFE-4004-B34A-2EC4B4D6FF7B}"/>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4FA3BEF-BF1A-47A5-81A7-C5A16B476E5D}"/>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CF99952-3044-47FA-8B60-9F6B4295698C}"/>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6AF7F740-5E01-49DE-AFDF-36A7EBB0AAF3}"/>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69FD36FE-78AD-4DC3-87EB-24934C2C9AD4}"/>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6A7C17D9-C75B-464A-A6B2-9411D2C7EEBB}"/>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96" name="Picture 2" descr="https://azure.microsoft.com/images/page/services/machine-learning-service/machine-learning-service.png">
            <a:extLst>
              <a:ext uri="{FF2B5EF4-FFF2-40B4-BE49-F238E27FC236}">
                <a16:creationId xmlns:a16="http://schemas.microsoft.com/office/drawing/2014/main" id="{5678F0F1-F86C-450C-B931-D7ACD5E06D1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27288" y="3792024"/>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F595E37A-3DDF-4573-ACD0-123EA48FCB0E}"/>
              </a:ext>
            </a:extLst>
          </p:cNvPr>
          <p:cNvSpPr/>
          <p:nvPr/>
        </p:nvSpPr>
        <p:spPr>
          <a:xfrm>
            <a:off x="6686310" y="3861879"/>
            <a:ext cx="4357218"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Azure Machine Learning extension for Azure DevOps</a:t>
            </a:r>
          </a:p>
        </p:txBody>
      </p:sp>
      <p:pic>
        <p:nvPicPr>
          <p:cNvPr id="2050" name="Picture 2" descr="Image result for azure devops logo">
            <a:extLst>
              <a:ext uri="{FF2B5EF4-FFF2-40B4-BE49-F238E27FC236}">
                <a16:creationId xmlns:a16="http://schemas.microsoft.com/office/drawing/2014/main" id="{FDDC4450-1D86-4DBD-9539-FB0971E546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07355" y="3689199"/>
            <a:ext cx="795830" cy="621697"/>
          </a:xfrm>
          <a:prstGeom prst="rect">
            <a:avLst/>
          </a:prstGeom>
          <a:noFill/>
          <a:extLst>
            <a:ext uri="{909E8E84-426E-40DD-AFC4-6F175D3DCCD1}">
              <a14:hiddenFill xmlns:a14="http://schemas.microsoft.com/office/drawing/2010/main">
                <a:solidFill>
                  <a:srgbClr val="FFFFFF"/>
                </a:solidFill>
              </a14:hiddenFill>
            </a:ext>
          </a:extLst>
        </p:spPr>
      </p:pic>
      <p:sp>
        <p:nvSpPr>
          <p:cNvPr id="93" name="TextBox 92">
            <a:extLst>
              <a:ext uri="{FF2B5EF4-FFF2-40B4-BE49-F238E27FC236}">
                <a16:creationId xmlns:a16="http://schemas.microsoft.com/office/drawing/2014/main" id="{35841104-7A73-448C-8C4D-E5E2B400D1CB}"/>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94" name="Group 93">
            <a:extLst>
              <a:ext uri="{FF2B5EF4-FFF2-40B4-BE49-F238E27FC236}">
                <a16:creationId xmlns:a16="http://schemas.microsoft.com/office/drawing/2014/main" id="{CD017A5B-2F92-457A-9498-DF6A710AAFDE}"/>
              </a:ext>
            </a:extLst>
          </p:cNvPr>
          <p:cNvGrpSpPr/>
          <p:nvPr/>
        </p:nvGrpSpPr>
        <p:grpSpPr>
          <a:xfrm>
            <a:off x="1057501" y="2340616"/>
            <a:ext cx="485888" cy="564792"/>
            <a:chOff x="6185695" y="5061756"/>
            <a:chExt cx="742515" cy="863093"/>
          </a:xfrm>
          <a:solidFill>
            <a:schemeClr val="tx1"/>
          </a:solidFill>
        </p:grpSpPr>
        <p:sp>
          <p:nvSpPr>
            <p:cNvPr id="95" name="Oval 69">
              <a:extLst>
                <a:ext uri="{FF2B5EF4-FFF2-40B4-BE49-F238E27FC236}">
                  <a16:creationId xmlns:a16="http://schemas.microsoft.com/office/drawing/2014/main" id="{16273199-9E9C-42BB-A059-4815C73F5A06}"/>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70">
              <a:extLst>
                <a:ext uri="{FF2B5EF4-FFF2-40B4-BE49-F238E27FC236}">
                  <a16:creationId xmlns:a16="http://schemas.microsoft.com/office/drawing/2014/main" id="{B7DD35F0-CE99-49D1-B75F-D91DD50BEC56}"/>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01" name="TextBox 100">
            <a:extLst>
              <a:ext uri="{FF2B5EF4-FFF2-40B4-BE49-F238E27FC236}">
                <a16:creationId xmlns:a16="http://schemas.microsoft.com/office/drawing/2014/main" id="{987F75FC-6E9C-4103-8B28-01225ABABD2D}"/>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102" name="Group 101">
            <a:extLst>
              <a:ext uri="{FF2B5EF4-FFF2-40B4-BE49-F238E27FC236}">
                <a16:creationId xmlns:a16="http://schemas.microsoft.com/office/drawing/2014/main" id="{E1AA011E-6302-4FB5-9402-46521CF8A15F}"/>
              </a:ext>
            </a:extLst>
          </p:cNvPr>
          <p:cNvGrpSpPr/>
          <p:nvPr/>
        </p:nvGrpSpPr>
        <p:grpSpPr>
          <a:xfrm>
            <a:off x="1057501" y="4052851"/>
            <a:ext cx="485888" cy="564792"/>
            <a:chOff x="6185695" y="5061756"/>
            <a:chExt cx="742515" cy="863093"/>
          </a:xfrm>
        </p:grpSpPr>
        <p:sp>
          <p:nvSpPr>
            <p:cNvPr id="103" name="Oval 69">
              <a:extLst>
                <a:ext uri="{FF2B5EF4-FFF2-40B4-BE49-F238E27FC236}">
                  <a16:creationId xmlns:a16="http://schemas.microsoft.com/office/drawing/2014/main" id="{98C5ECBC-E8C3-4CB4-8F56-7BA5680D9E2C}"/>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3450F4D6-1E43-4EC5-9D3C-4B46A83DAD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3" name="Recorded Sound">
            <a:hlinkClick r:id="" action="ppaction://media"/>
            <a:extLst>
              <a:ext uri="{FF2B5EF4-FFF2-40B4-BE49-F238E27FC236}">
                <a16:creationId xmlns:a16="http://schemas.microsoft.com/office/drawing/2014/main" id="{8CFD29FE-6464-4FA1-8487-9E826885B476}"/>
              </a:ext>
            </a:extLst>
          </p:cNvPr>
          <p:cNvPicPr>
            <a:picLocks noChangeAspect="1"/>
          </p:cNvPicPr>
          <p:nvPr>
            <a:audioFile r:link="rId1"/>
            <p:extLst>
              <p:ext uri="{DAA4B4D4-6D71-4841-9C94-3DE7FCFB9230}">
                <p14:media xmlns:p14="http://schemas.microsoft.com/office/powerpoint/2010/main" r:embed="rId2">
                  <p14:trim end="629.229"/>
                  <p14:bmkLst>
                    <p14:bmk name="Bookmark 1" time="0"/>
                  </p14:bmkLst>
                </p14:media>
              </p:ext>
            </p:extLst>
          </p:nvPr>
        </p:nvPicPr>
        <p:blipFill>
          <a:blip r:embed="rId13"/>
          <a:stretch>
            <a:fillRect/>
          </a:stretch>
        </p:blipFill>
        <p:spPr>
          <a:xfrm>
            <a:off x="12343025" y="3301437"/>
            <a:ext cx="347663" cy="347663"/>
          </a:xfrm>
          <a:prstGeom prst="rect">
            <a:avLst/>
          </a:prstGeom>
        </p:spPr>
      </p:pic>
    </p:spTree>
    <p:extLst>
      <p:ext uri="{BB962C8B-B14F-4D97-AF65-F5344CB8AC3E}">
        <p14:creationId xmlns:p14="http://schemas.microsoft.com/office/powerpoint/2010/main" val="350299623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MediaBookmark" delay="0">
                        <p:tgtEl>
                          <p14:bmkTgt spid="3" bmkName="Bookmark 1"/>
                        </p:tgtEl>
                      </p:cond>
                    </p:stCondLst>
                    <p:endSync evt="end" delay="0">
                      <p:rtn val="all"/>
                    </p:endSync>
                    <p:childTnLst>
                      <p:par>
                        <p:cTn id="9" fill="hold">
                          <p:stCondLst>
                            <p:cond delay="0"/>
                          </p:stCondLst>
                          <p:childTnLst>
                            <p:par>
                              <p:cTn id="10" fill="hold">
                                <p:stCondLst>
                                  <p:cond delay="0"/>
                                </p:stCondLst>
                                <p:childTnLst>
                                  <p:par>
                                    <p:cTn id="11" presetID="21" presetClass="entr" presetSubtype="1"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wheel(1)">
                                          <p:cBhvr>
                                            <p:cTn id="13" dur="1250"/>
                                            <p:tgtEl>
                                              <p:spTgt spid="72"/>
                                            </p:tgtEl>
                                          </p:cBhvr>
                                        </p:animEffect>
                                      </p:childTnLst>
                                    </p:cTn>
                                  </p:par>
                                  <p:par>
                                    <p:cTn id="14" presetID="21" presetClass="entr" presetSubtype="1" fill="hold"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heel(1)">
                                          <p:cBhvr>
                                            <p:cTn id="16" dur="1250"/>
                                            <p:tgtEl>
                                              <p:spTgt spid="71"/>
                                            </p:tgtEl>
                                          </p:cBhvr>
                                        </p:animEffect>
                                      </p:childTnLst>
                                    </p:cTn>
                                  </p:par>
                                </p:childTnLst>
                              </p:cTn>
                            </p:par>
                            <p:par>
                              <p:cTn id="17" fill="hold">
                                <p:stCondLst>
                                  <p:cond delay="1250"/>
                                </p:stCondLst>
                                <p:childTnLst>
                                  <p:par>
                                    <p:cTn id="18" presetID="10" presetClass="entr" presetSubtype="0" fill="hold"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fade">
                                          <p:cBhvr>
                                            <p:cTn id="20" dur="250"/>
                                            <p:tgtEl>
                                              <p:spTgt spid="76"/>
                                            </p:tgtEl>
                                          </p:cBhvr>
                                        </p:animEffect>
                                      </p:childTnLst>
                                    </p:cTn>
                                  </p:par>
                                  <p:par>
                                    <p:cTn id="21" presetID="3" presetClass="emph" presetSubtype="2" fill="hold" grpId="0" nodeType="withEffect">
                                      <p:stCondLst>
                                        <p:cond delay="0"/>
                                      </p:stCondLst>
                                      <p:childTnLst>
                                        <p:animClr clrSpc="rgb" dir="cw">
                                          <p:cBhvr override="childStyle">
                                            <p:cTn id="22" dur="150" fill="hold"/>
                                            <p:tgtEl>
                                              <p:spTgt spid="69">
                                                <p:txEl>
                                                  <p:pRg st="0" end="0"/>
                                                </p:txEl>
                                              </p:spTgt>
                                            </p:tgtEl>
                                            <p:attrNameLst>
                                              <p:attrName>style.color</p:attrName>
                                            </p:attrNameLst>
                                          </p:cBhvr>
                                          <p:to>
                                            <a:schemeClr val="accent2"/>
                                          </p:to>
                                        </p:animClr>
                                      </p:childTnLst>
                                    </p:cTn>
                                  </p:par>
                                  <p:par>
                                    <p:cTn id="23" presetID="10" presetClass="exit" presetSubtype="0" fill="hold" nodeType="withEffect">
                                      <p:stCondLst>
                                        <p:cond delay="250"/>
                                      </p:stCondLst>
                                      <p:childTnLst>
                                        <p:animEffect transition="out" filter="fade">
                                          <p:cBhvr>
                                            <p:cTn id="24" dur="500"/>
                                            <p:tgtEl>
                                              <p:spTgt spid="76"/>
                                            </p:tgtEl>
                                          </p:cBhvr>
                                        </p:animEffect>
                                        <p:set>
                                          <p:cBhvr>
                                            <p:cTn id="25" dur="1" fill="hold">
                                              <p:stCondLst>
                                                <p:cond delay="499"/>
                                              </p:stCondLst>
                                            </p:cTn>
                                            <p:tgtEl>
                                              <p:spTgt spid="76"/>
                                            </p:tgtEl>
                                            <p:attrNameLst>
                                              <p:attrName>style.visibility</p:attrName>
                                            </p:attrNameLst>
                                          </p:cBhvr>
                                          <p:to>
                                            <p:strVal val="hidden"/>
                                          </p:to>
                                        </p:se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75"/>
                                            </p:tgtEl>
                                            <p:attrNameLst>
                                              <p:attrName>style.visibility</p:attrName>
                                            </p:attrNameLst>
                                          </p:cBhvr>
                                          <p:to>
                                            <p:strVal val="visible"/>
                                          </p:to>
                                        </p:set>
                                        <p:animEffect transition="in" filter="fade">
                                          <p:cBhvr>
                                            <p:cTn id="29" dur="250"/>
                                            <p:tgtEl>
                                              <p:spTgt spid="75"/>
                                            </p:tgtEl>
                                          </p:cBhvr>
                                        </p:animEffect>
                                      </p:childTnLst>
                                    </p:cTn>
                                  </p:par>
                                  <p:par>
                                    <p:cTn id="30" presetID="3" presetClass="emph" presetSubtype="2" fill="hold" grpId="0" nodeType="withEffect">
                                      <p:stCondLst>
                                        <p:cond delay="0"/>
                                      </p:stCondLst>
                                      <p:childTnLst>
                                        <p:animClr clrSpc="rgb" dir="cw">
                                          <p:cBhvr override="childStyle">
                                            <p:cTn id="31" dur="150" fill="hold"/>
                                            <p:tgtEl>
                                              <p:spTgt spid="74">
                                                <p:txEl>
                                                  <p:pRg st="0" end="0"/>
                                                </p:txEl>
                                              </p:spTgt>
                                            </p:tgtEl>
                                            <p:attrNameLst>
                                              <p:attrName>style.color</p:attrName>
                                            </p:attrNameLst>
                                          </p:cBhvr>
                                          <p:to>
                                            <a:schemeClr val="accent2"/>
                                          </p:to>
                                        </p:animClr>
                                      </p:childTnLst>
                                    </p:cTn>
                                  </p:par>
                                  <p:par>
                                    <p:cTn id="32" presetID="10" presetClass="exit" presetSubtype="0" fill="hold" nodeType="withEffect">
                                      <p:stCondLst>
                                        <p:cond delay="250"/>
                                      </p:stCondLst>
                                      <p:childTnLst>
                                        <p:animEffect transition="out" filter="fade">
                                          <p:cBhvr>
                                            <p:cTn id="33" dur="500"/>
                                            <p:tgtEl>
                                              <p:spTgt spid="75"/>
                                            </p:tgtEl>
                                          </p:cBhvr>
                                        </p:animEffect>
                                        <p:set>
                                          <p:cBhvr>
                                            <p:cTn id="34" dur="1" fill="hold">
                                              <p:stCondLst>
                                                <p:cond delay="499"/>
                                              </p:stCondLst>
                                            </p:cTn>
                                            <p:tgtEl>
                                              <p:spTgt spid="75"/>
                                            </p:tgtEl>
                                            <p:attrNameLst>
                                              <p:attrName>style.visibility</p:attrName>
                                            </p:attrNameLst>
                                          </p:cBhvr>
                                          <p:to>
                                            <p:strVal val="hidden"/>
                                          </p:to>
                                        </p:set>
                                      </p:childTnLst>
                                    </p:cTn>
                                  </p:par>
                                </p:childTnLst>
                              </p:cTn>
                            </p:par>
                            <p:par>
                              <p:cTn id="35" fill="hold">
                                <p:stCondLst>
                                  <p:cond delay="2750"/>
                                </p:stCondLst>
                                <p:childTnLst>
                                  <p:par>
                                    <p:cTn id="36" presetID="10" presetClass="entr" presetSubtype="0" fill="hold" nodeType="after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fade">
                                          <p:cBhvr>
                                            <p:cTn id="38" dur="250"/>
                                            <p:tgtEl>
                                              <p:spTgt spid="73"/>
                                            </p:tgtEl>
                                          </p:cBhvr>
                                        </p:animEffect>
                                      </p:childTnLst>
                                    </p:cTn>
                                  </p:par>
                                  <p:par>
                                    <p:cTn id="39" presetID="3" presetClass="emph" presetSubtype="2" fill="hold" grpId="0" nodeType="withEffect">
                                      <p:stCondLst>
                                        <p:cond delay="0"/>
                                      </p:stCondLst>
                                      <p:childTnLst>
                                        <p:animClr clrSpc="rgb" dir="cw">
                                          <p:cBhvr override="childStyle">
                                            <p:cTn id="40" dur="150" fill="hold"/>
                                            <p:tgtEl>
                                              <p:spTgt spid="78">
                                                <p:txEl>
                                                  <p:pRg st="0" end="0"/>
                                                </p:txEl>
                                              </p:spTgt>
                                            </p:tgtEl>
                                            <p:attrNameLst>
                                              <p:attrName>style.color</p:attrName>
                                            </p:attrNameLst>
                                          </p:cBhvr>
                                          <p:to>
                                            <a:schemeClr val="accent2"/>
                                          </p:to>
                                        </p:animClr>
                                      </p:childTnLst>
                                    </p:cTn>
                                  </p:par>
                                  <p:par>
                                    <p:cTn id="41" presetID="10" presetClass="exit" presetSubtype="0" fill="hold" nodeType="withEffect">
                                      <p:stCondLst>
                                        <p:cond delay="250"/>
                                      </p:stCondLst>
                                      <p:childTnLst>
                                        <p:animEffect transition="out" filter="fade">
                                          <p:cBhvr>
                                            <p:cTn id="42" dur="500"/>
                                            <p:tgtEl>
                                              <p:spTgt spid="73"/>
                                            </p:tgtEl>
                                          </p:cBhvr>
                                        </p:animEffect>
                                        <p:set>
                                          <p:cBhvr>
                                            <p:cTn id="43" dur="1" fill="hold">
                                              <p:stCondLst>
                                                <p:cond delay="499"/>
                                              </p:stCondLst>
                                            </p:cTn>
                                            <p:tgtEl>
                                              <p:spTgt spid="73"/>
                                            </p:tgtEl>
                                            <p:attrNameLst>
                                              <p:attrName>style.visibility</p:attrName>
                                            </p:attrNameLst>
                                          </p:cBhvr>
                                          <p:to>
                                            <p:strVal val="hidden"/>
                                          </p:to>
                                        </p:se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250"/>
                                            <p:tgtEl>
                                              <p:spTgt spid="77"/>
                                            </p:tgtEl>
                                          </p:cBhvr>
                                        </p:animEffect>
                                      </p:childTnLst>
                                    </p:cTn>
                                  </p:par>
                                  <p:par>
                                    <p:cTn id="48" presetID="3" presetClass="emph" presetSubtype="2" fill="hold" grpId="0" nodeType="withEffect">
                                      <p:stCondLst>
                                        <p:cond delay="0"/>
                                      </p:stCondLst>
                                      <p:childTnLst>
                                        <p:animClr clrSpc="rgb" dir="cw">
                                          <p:cBhvr override="childStyle">
                                            <p:cTn id="49" dur="150" fill="hold"/>
                                            <p:tgtEl>
                                              <p:spTgt spid="79">
                                                <p:txEl>
                                                  <p:pRg st="0" end="0"/>
                                                </p:txEl>
                                              </p:spTgt>
                                            </p:tgtEl>
                                            <p:attrNameLst>
                                              <p:attrName>style.color</p:attrName>
                                            </p:attrNameLst>
                                          </p:cBhvr>
                                          <p:to>
                                            <a:schemeClr val="accent2"/>
                                          </p:to>
                                        </p:animClr>
                                      </p:childTnLst>
                                    </p:cTn>
                                  </p:par>
                                  <p:par>
                                    <p:cTn id="50" presetID="10" presetClass="exit" presetSubtype="0" fill="hold" nodeType="withEffect">
                                      <p:stCondLst>
                                        <p:cond delay="250"/>
                                      </p:stCondLst>
                                      <p:childTnLst>
                                        <p:animEffect transition="out" filter="fad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childTnLst>
                              </p:cTn>
                            </p:par>
                            <p:par>
                              <p:cTn id="53" fill="hold">
                                <p:stCondLst>
                                  <p:cond delay="4250"/>
                                </p:stCondLst>
                                <p:childTnLst>
                                  <p:par>
                                    <p:cTn id="54" presetID="3" presetClass="emph" presetSubtype="2" fill="hold" grpId="1" nodeType="afterEffect">
                                      <p:stCondLst>
                                        <p:cond delay="0"/>
                                      </p:stCondLst>
                                      <p:childTnLst>
                                        <p:animClr clrSpc="rgb" dir="cw">
                                          <p:cBhvr override="childStyle">
                                            <p:cTn id="55" dur="250" fill="hold"/>
                                            <p:tgtEl>
                                              <p:spTgt spid="69">
                                                <p:txEl>
                                                  <p:pRg st="0" end="0"/>
                                                </p:txEl>
                                              </p:spTgt>
                                            </p:tgtEl>
                                            <p:attrNameLst>
                                              <p:attrName>style.color</p:attrName>
                                            </p:attrNameLst>
                                          </p:cBhvr>
                                          <p:to>
                                            <a:srgbClr val="FFFFFF"/>
                                          </p:to>
                                        </p:animClr>
                                      </p:childTnLst>
                                    </p:cTn>
                                  </p:par>
                                  <p:par>
                                    <p:cTn id="56" presetID="3" presetClass="emph" presetSubtype="2" fill="hold" grpId="1" nodeType="withEffect">
                                      <p:stCondLst>
                                        <p:cond delay="0"/>
                                      </p:stCondLst>
                                      <p:childTnLst>
                                        <p:animClr clrSpc="rgb" dir="cw">
                                          <p:cBhvr override="childStyle">
                                            <p:cTn id="57" dur="250" fill="hold"/>
                                            <p:tgtEl>
                                              <p:spTgt spid="74">
                                                <p:txEl>
                                                  <p:pRg st="0" end="0"/>
                                                </p:txEl>
                                              </p:spTgt>
                                            </p:tgtEl>
                                            <p:attrNameLst>
                                              <p:attrName>style.color</p:attrName>
                                            </p:attrNameLst>
                                          </p:cBhvr>
                                          <p:to>
                                            <a:srgbClr val="FFFFFF"/>
                                          </p:to>
                                        </p:animClr>
                                      </p:childTnLst>
                                    </p:cTn>
                                  </p:par>
                                  <p:par>
                                    <p:cTn id="58" presetID="3" presetClass="emph" presetSubtype="2" fill="hold" grpId="1" nodeType="withEffect">
                                      <p:stCondLst>
                                        <p:cond delay="0"/>
                                      </p:stCondLst>
                                      <p:childTnLst>
                                        <p:animClr clrSpc="rgb" dir="cw">
                                          <p:cBhvr override="childStyle">
                                            <p:cTn id="59" dur="250" fill="hold"/>
                                            <p:tgtEl>
                                              <p:spTgt spid="78">
                                                <p:txEl>
                                                  <p:pRg st="0" end="0"/>
                                                </p:txEl>
                                              </p:spTgt>
                                            </p:tgtEl>
                                            <p:attrNameLst>
                                              <p:attrName>style.color</p:attrName>
                                            </p:attrNameLst>
                                          </p:cBhvr>
                                          <p:to>
                                            <a:srgbClr val="FFFFFF"/>
                                          </p:to>
                                        </p:animClr>
                                      </p:childTnLst>
                                    </p:cTn>
                                  </p:par>
                                  <p:par>
                                    <p:cTn id="60" presetID="3" presetClass="emph" presetSubtype="2" fill="hold" grpId="1" nodeType="withEffect">
                                      <p:stCondLst>
                                        <p:cond delay="0"/>
                                      </p:stCondLst>
                                      <p:childTnLst>
                                        <p:animClr clrSpc="rgb" dir="cw">
                                          <p:cBhvr override="childStyle">
                                            <p:cTn id="61" dur="250" fill="hold"/>
                                            <p:tgtEl>
                                              <p:spTgt spid="79">
                                                <p:txEl>
                                                  <p:pRg st="0" end="0"/>
                                                </p:txEl>
                                              </p:spTgt>
                                            </p:tgtEl>
                                            <p:attrNameLst>
                                              <p:attrName>style.color</p:attrName>
                                            </p:attrNameLst>
                                          </p:cBhvr>
                                          <p:to>
                                            <a:srgbClr val="FFFFFF"/>
                                          </p:to>
                                        </p:animClr>
                                      </p:childTnLst>
                                    </p:cTn>
                                  </p:par>
                                  <p:par>
                                    <p:cTn id="62" presetID="10" presetClass="exit" presetSubtype="0" fill="hold" nodeType="withEffect">
                                      <p:stCondLst>
                                        <p:cond delay="0"/>
                                      </p:stCondLst>
                                      <p:childTnLst>
                                        <p:animEffect transition="out" filter="fade">
                                          <p:cBhvr>
                                            <p:cTn id="63" dur="500"/>
                                            <p:tgtEl>
                                              <p:spTgt spid="72"/>
                                            </p:tgtEl>
                                          </p:cBhvr>
                                        </p:animEffect>
                                        <p:set>
                                          <p:cBhvr>
                                            <p:cTn id="64" dur="1" fill="hold">
                                              <p:stCondLst>
                                                <p:cond delay="499"/>
                                              </p:stCondLst>
                                            </p:cTn>
                                            <p:tgtEl>
                                              <p:spTgt spid="72"/>
                                            </p:tgtEl>
                                            <p:attrNameLst>
                                              <p:attrName>style.visibility</p:attrName>
                                            </p:attrNameLst>
                                          </p:cBhvr>
                                          <p:to>
                                            <p:strVal val="hidden"/>
                                          </p:to>
                                        </p:set>
                                      </p:childTnLst>
                                    </p:cTn>
                                  </p:par>
                                  <p:par>
                                    <p:cTn id="65" presetID="10" presetClass="exit" presetSubtype="0" fill="hold" nodeType="withEffect">
                                      <p:stCondLst>
                                        <p:cond delay="0"/>
                                      </p:stCondLst>
                                      <p:childTnLst>
                                        <p:animEffect transition="out" filter="fade">
                                          <p:cBhvr>
                                            <p:cTn id="66" dur="500"/>
                                            <p:tgtEl>
                                              <p:spTgt spid="71"/>
                                            </p:tgtEl>
                                          </p:cBhvr>
                                        </p:animEffect>
                                        <p:set>
                                          <p:cBhvr>
                                            <p:cTn id="67" dur="1" fill="hold">
                                              <p:stCondLst>
                                                <p:cond delay="499"/>
                                              </p:stCondLst>
                                            </p:cTn>
                                            <p:tgtEl>
                                              <p:spTgt spid="71"/>
                                            </p:tgtEl>
                                            <p:attrNameLst>
                                              <p:attrName>style.visibility</p:attrName>
                                            </p:attrNameLst>
                                          </p:cBhvr>
                                          <p:to>
                                            <p:strVal val="hidden"/>
                                          </p:to>
                                        </p:set>
                                      </p:childTnLst>
                                    </p:cTn>
                                  </p:par>
                                </p:childTnLst>
                              </p:cTn>
                            </p:par>
                          </p:childTnLst>
                        </p:cTn>
                      </p:par>
                    </p:childTnLst>
                  </p:cTn>
                  <p:nextCondLst>
                    <p:cond evt="onMediaBookmark" delay="0">
                      <p:tgtEl>
                        <p14:bmkTgt spid="3" bmkName="Bookmark 1"/>
                      </p:tgtEl>
                    </p:cond>
                  </p:nextCondLst>
                </p:seq>
              </p:childTnLst>
            </p:cTn>
          </p:par>
        </p:tnLst>
        <p:bldLst>
          <p:bldP spid="69" grpId="0" build="p"/>
          <p:bldP spid="69" grpId="1" build="allAtOnce"/>
          <p:bldP spid="74" grpId="0" build="p"/>
          <p:bldP spid="74" grpId="1" build="allAtOnce"/>
          <p:bldP spid="78" grpId="0" build="p"/>
          <p:bldP spid="78" grpId="1" build="allAtOnce"/>
          <p:bldP spid="79" grpId="0" build="p"/>
          <p:bldP spid="79" grpId="1" build="allAtOnce"/>
        </p:bldLst>
      </p:timing>
    </mc:Choice>
    <mc:Fallback xmlns:asvg="http://schemas.microsoft.com/office/drawing/2016/SVG/main" xmlns:a14="http://schemas.microsoft.com/office/drawing/2010/main" xmlns:a16="http://schemas.microsoft.com/office/drawing/2014/main"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mute="1" showWhenStopped="0">
                    <p:cTn id="7" repeatCount="indefinite" fill="hold" display="0">
                      <p:stCondLst>
                        <p:cond delay="indefinite"/>
                      </p:stCondLst>
                      <p:endCondLst>
                        <p:cond evt="onStopAudio" delay="0">
                          <p:tgtEl>
                            <p:sldTgt/>
                          </p:tgtEl>
                        </p:cond>
                      </p:endCondLst>
                    </p:cTn>
                    <p:tgtEl>
                      <p:spTgt spid="3"/>
                    </p:tgtEl>
                  </p:cMediaNode>
                </p:audio>
              </p:childTnLst>
            </p:cTn>
          </p:par>
        </p:tn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CF468115-6C2A-4446-A8EF-085038849D9D}"/>
              </a:ext>
            </a:extLst>
          </p:cNvPr>
          <p:cNvSpPr/>
          <p:nvPr/>
        </p:nvSpPr>
        <p:spPr bwMode="auto">
          <a:xfrm>
            <a:off x="0" y="5882365"/>
            <a:ext cx="12192000" cy="9756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Graphic 3" descr="Close">
            <a:extLst>
              <a:ext uri="{FF2B5EF4-FFF2-40B4-BE49-F238E27FC236}">
                <a16:creationId xmlns:a16="http://schemas.microsoft.com/office/drawing/2014/main" id="{2696C382-B2E4-4F00-B59B-5C7243978FED}"/>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Graphic 3" descr="Close">
            <a:extLst>
              <a:ext uri="{FF2B5EF4-FFF2-40B4-BE49-F238E27FC236}">
                <a16:creationId xmlns:a16="http://schemas.microsoft.com/office/drawing/2014/main" id="{7A892154-A5CB-4885-8857-CCA98A539AA6}"/>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Graphic 3" descr="Close">
            <a:extLst>
              <a:ext uri="{FF2B5EF4-FFF2-40B4-BE49-F238E27FC236}">
                <a16:creationId xmlns:a16="http://schemas.microsoft.com/office/drawing/2014/main" id="{81BE7537-0685-4142-912A-3197ADAB721C}"/>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Graphic 3" descr="Close">
            <a:extLst>
              <a:ext uri="{FF2B5EF4-FFF2-40B4-BE49-F238E27FC236}">
                <a16:creationId xmlns:a16="http://schemas.microsoft.com/office/drawing/2014/main" id="{02DDBC3B-7972-4BCA-83E0-1C316C75CF34}"/>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075" name="Title 3074">
            <a:extLst>
              <a:ext uri="{FF2B5EF4-FFF2-40B4-BE49-F238E27FC236}">
                <a16:creationId xmlns:a16="http://schemas.microsoft.com/office/drawing/2014/main" id="{69E5604F-0BB1-46A9-8D37-73FE212B907B}"/>
              </a:ext>
            </a:extLst>
          </p:cNvPr>
          <p:cNvSpPr>
            <a:spLocks noGrp="1"/>
          </p:cNvSpPr>
          <p:nvPr>
            <p:ph type="title"/>
          </p:nvPr>
        </p:nvSpPr>
        <p:spPr/>
        <p:txBody>
          <a:bodyPr/>
          <a:lstStyle/>
          <a:p>
            <a:r>
              <a:rPr lang="en-US" err="1"/>
              <a:t>MLOps</a:t>
            </a:r>
            <a:r>
              <a:rPr lang="en-US"/>
              <a:t> with Azure Machine Learning</a:t>
            </a:r>
          </a:p>
        </p:txBody>
      </p:sp>
      <p:pic>
        <p:nvPicPr>
          <p:cNvPr id="136" name="Picture 2" descr="https://azure.microsoft.com/images/page/services/machine-learning-service/machine-learning-service.png">
            <a:extLst>
              <a:ext uri="{FF2B5EF4-FFF2-40B4-BE49-F238E27FC236}">
                <a16:creationId xmlns:a16="http://schemas.microsoft.com/office/drawing/2014/main" id="{1E7FEC84-EA17-40F8-B110-108A1A5DAE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9872" y="3783059"/>
            <a:ext cx="428985" cy="428985"/>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A92847D6-F910-4E06-85E3-4768FAE983A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pic>
        <p:nvPicPr>
          <p:cNvPr id="64" name="Graphic 63">
            <a:extLst>
              <a:ext uri="{FF2B5EF4-FFF2-40B4-BE49-F238E27FC236}">
                <a16:creationId xmlns:a16="http://schemas.microsoft.com/office/drawing/2014/main" id="{94912D25-EF4E-4ECE-94B5-995B153FA5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217" y="6217408"/>
            <a:ext cx="305548" cy="305548"/>
          </a:xfrm>
          <a:prstGeom prst="rect">
            <a:avLst/>
          </a:prstGeom>
        </p:spPr>
      </p:pic>
      <p:sp>
        <p:nvSpPr>
          <p:cNvPr id="65" name="TextBox 64">
            <a:extLst>
              <a:ext uri="{FF2B5EF4-FFF2-40B4-BE49-F238E27FC236}">
                <a16:creationId xmlns:a16="http://schemas.microsoft.com/office/drawing/2014/main" id="{D4AC7499-CEEF-481D-BC86-3404313F455C}"/>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pic>
        <p:nvPicPr>
          <p:cNvPr id="66" name="Graphic 65">
            <a:extLst>
              <a:ext uri="{FF2B5EF4-FFF2-40B4-BE49-F238E27FC236}">
                <a16:creationId xmlns:a16="http://schemas.microsoft.com/office/drawing/2014/main" id="{5344E861-EC3A-4AB5-ACE5-BE950BB897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4181" y="6217408"/>
            <a:ext cx="305548" cy="305548"/>
          </a:xfrm>
          <a:prstGeom prst="rect">
            <a:avLst/>
          </a:prstGeom>
        </p:spPr>
      </p:pic>
      <p:sp>
        <p:nvSpPr>
          <p:cNvPr id="67" name="TextBox 66">
            <a:extLst>
              <a:ext uri="{FF2B5EF4-FFF2-40B4-BE49-F238E27FC236}">
                <a16:creationId xmlns:a16="http://schemas.microsoft.com/office/drawing/2014/main" id="{0B156B4F-6F62-4ACF-98BD-33A5385E4FEB}"/>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pic>
        <p:nvPicPr>
          <p:cNvPr id="68" name="Graphic 67">
            <a:extLst>
              <a:ext uri="{FF2B5EF4-FFF2-40B4-BE49-F238E27FC236}">
                <a16:creationId xmlns:a16="http://schemas.microsoft.com/office/drawing/2014/main" id="{DF091433-A0C8-4C8D-BD1D-8512D2458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0899" y="6217408"/>
            <a:ext cx="305548" cy="305548"/>
          </a:xfrm>
          <a:prstGeom prst="rect">
            <a:avLst/>
          </a:prstGeom>
        </p:spPr>
      </p:pic>
      <p:sp>
        <p:nvSpPr>
          <p:cNvPr id="69" name="TextBox 68">
            <a:extLst>
              <a:ext uri="{FF2B5EF4-FFF2-40B4-BE49-F238E27FC236}">
                <a16:creationId xmlns:a16="http://schemas.microsoft.com/office/drawing/2014/main" id="{D5C7D103-DFCD-4C35-A5A2-765AE1E79BE7}"/>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pic>
        <p:nvPicPr>
          <p:cNvPr id="70" name="Graphic 69">
            <a:extLst>
              <a:ext uri="{FF2B5EF4-FFF2-40B4-BE49-F238E27FC236}">
                <a16:creationId xmlns:a16="http://schemas.microsoft.com/office/drawing/2014/main" id="{B070D9BE-E513-4506-92E1-896B6D05F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2668" y="6217408"/>
            <a:ext cx="305548" cy="305548"/>
          </a:xfrm>
          <a:prstGeom prst="rect">
            <a:avLst/>
          </a:prstGeom>
        </p:spPr>
      </p:pic>
      <p:sp>
        <p:nvSpPr>
          <p:cNvPr id="71" name="Rectangle 1">
            <a:extLst>
              <a:ext uri="{FF2B5EF4-FFF2-40B4-BE49-F238E27FC236}">
                <a16:creationId xmlns:a16="http://schemas.microsoft.com/office/drawing/2014/main" id="{DD1B91A0-3831-455A-93B4-BC715CA72122}"/>
              </a:ext>
            </a:extLst>
          </p:cNvPr>
          <p:cNvSpPr/>
          <p:nvPr/>
        </p:nvSpPr>
        <p:spPr bwMode="auto">
          <a:xfrm>
            <a:off x="1750229" y="3100477"/>
            <a:ext cx="1602571" cy="1201454"/>
          </a:xfrm>
          <a:custGeom>
            <a:avLst/>
            <a:gdLst>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0 w 1471327"/>
              <a:gd name="connsiteY4" fmla="*/ 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4" fmla="*/ 91440 w 1471327"/>
              <a:gd name="connsiteY4" fmla="*/ 91440 h 1520291"/>
              <a:gd name="connsiteX0" fmla="*/ 0 w 1471327"/>
              <a:gd name="connsiteY0" fmla="*/ 0 h 1520291"/>
              <a:gd name="connsiteX1" fmla="*/ 1471327 w 1471327"/>
              <a:gd name="connsiteY1" fmla="*/ 0 h 1520291"/>
              <a:gd name="connsiteX2" fmla="*/ 1471327 w 1471327"/>
              <a:gd name="connsiteY2" fmla="*/ 1520291 h 1520291"/>
              <a:gd name="connsiteX3" fmla="*/ 0 w 1471327"/>
              <a:gd name="connsiteY3" fmla="*/ 1520291 h 1520291"/>
              <a:gd name="connsiteX0" fmla="*/ 1471327 w 1471327"/>
              <a:gd name="connsiteY0" fmla="*/ 0 h 1520291"/>
              <a:gd name="connsiteX1" fmla="*/ 1471327 w 1471327"/>
              <a:gd name="connsiteY1" fmla="*/ 1520291 h 1520291"/>
              <a:gd name="connsiteX2" fmla="*/ 0 w 1471327"/>
              <a:gd name="connsiteY2" fmla="*/ 1520291 h 1520291"/>
            </a:gdLst>
            <a:ahLst/>
            <a:cxnLst>
              <a:cxn ang="0">
                <a:pos x="connsiteX0" y="connsiteY0"/>
              </a:cxn>
              <a:cxn ang="0">
                <a:pos x="connsiteX1" y="connsiteY1"/>
              </a:cxn>
              <a:cxn ang="0">
                <a:pos x="connsiteX2" y="connsiteY2"/>
              </a:cxn>
            </a:cxnLst>
            <a:rect l="l" t="t" r="r" b="b"/>
            <a:pathLst>
              <a:path w="1471327" h="1520291">
                <a:moveTo>
                  <a:pt x="1471327" y="0"/>
                </a:moveTo>
                <a:lnTo>
                  <a:pt x="1471327" y="1520291"/>
                </a:lnTo>
                <a:lnTo>
                  <a:pt x="0" y="1520291"/>
                </a:lnTo>
              </a:path>
            </a:pathLst>
          </a:custGeom>
          <a:ln w="1905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3EC019FA-33D0-4610-96D5-9E942874A18A}"/>
              </a:ext>
            </a:extLst>
          </p:cNvPr>
          <p:cNvSpPr txBox="1"/>
          <p:nvPr/>
        </p:nvSpPr>
        <p:spPr>
          <a:xfrm>
            <a:off x="4393647" y="3033672"/>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Train model</a:t>
            </a:r>
          </a:p>
        </p:txBody>
      </p:sp>
      <p:sp>
        <p:nvSpPr>
          <p:cNvPr id="73" name="TextBox 72">
            <a:extLst>
              <a:ext uri="{FF2B5EF4-FFF2-40B4-BE49-F238E27FC236}">
                <a16:creationId xmlns:a16="http://schemas.microsoft.com/office/drawing/2014/main" id="{741D903D-DE26-4589-A4DE-8C21FA6970E8}"/>
              </a:ext>
            </a:extLst>
          </p:cNvPr>
          <p:cNvSpPr txBox="1"/>
          <p:nvPr/>
        </p:nvSpPr>
        <p:spPr>
          <a:xfrm>
            <a:off x="6063706" y="3033672"/>
            <a:ext cx="1531424"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Validate model</a:t>
            </a:r>
          </a:p>
        </p:txBody>
      </p:sp>
      <p:sp>
        <p:nvSpPr>
          <p:cNvPr id="74" name="TextBox 73">
            <a:extLst>
              <a:ext uri="{FF2B5EF4-FFF2-40B4-BE49-F238E27FC236}">
                <a16:creationId xmlns:a16="http://schemas.microsoft.com/office/drawing/2014/main" id="{640BF6DE-D222-4654-A0C3-4B6F8A42FCFD}"/>
              </a:ext>
            </a:extLst>
          </p:cNvPr>
          <p:cNvSpPr txBox="1"/>
          <p:nvPr/>
        </p:nvSpPr>
        <p:spPr>
          <a:xfrm>
            <a:off x="8067398" y="3033672"/>
            <a:ext cx="1344880" cy="535531"/>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Deploy model</a:t>
            </a:r>
          </a:p>
        </p:txBody>
      </p:sp>
      <p:sp>
        <p:nvSpPr>
          <p:cNvPr id="78" name="TextBox 77">
            <a:extLst>
              <a:ext uri="{FF2B5EF4-FFF2-40B4-BE49-F238E27FC236}">
                <a16:creationId xmlns:a16="http://schemas.microsoft.com/office/drawing/2014/main" id="{F926CDFA-A54E-4BFC-AE07-6D5EB60E4691}"/>
              </a:ext>
            </a:extLst>
          </p:cNvPr>
          <p:cNvSpPr txBox="1"/>
          <p:nvPr/>
        </p:nvSpPr>
        <p:spPr>
          <a:xfrm>
            <a:off x="9858731" y="3033672"/>
            <a:ext cx="1344880" cy="535531"/>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Monitor model</a:t>
            </a:r>
          </a:p>
        </p:txBody>
      </p:sp>
      <p:sp>
        <p:nvSpPr>
          <p:cNvPr id="79" name="TextBox 78">
            <a:extLst>
              <a:ext uri="{FF2B5EF4-FFF2-40B4-BE49-F238E27FC236}">
                <a16:creationId xmlns:a16="http://schemas.microsoft.com/office/drawing/2014/main" id="{608068AA-2507-4555-8F99-EF1FDC75F940}"/>
              </a:ext>
            </a:extLst>
          </p:cNvPr>
          <p:cNvSpPr txBox="1"/>
          <p:nvPr/>
        </p:nvSpPr>
        <p:spPr>
          <a:xfrm>
            <a:off x="6998406" y="4645888"/>
            <a:ext cx="1600448" cy="3139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50E6FF"/>
                </a:solidFill>
                <a:effectLst/>
                <a:uLnTx/>
                <a:uFillTx/>
                <a:latin typeface="Segoe UI Semibold"/>
                <a:ea typeface="+mn-ea"/>
                <a:cs typeface="Courier New" panose="02070309020205020404" pitchFamily="49" charset="0"/>
              </a:rPr>
              <a:t>Retrain model</a:t>
            </a:r>
          </a:p>
        </p:txBody>
      </p:sp>
      <p:cxnSp>
        <p:nvCxnSpPr>
          <p:cNvPr id="88" name="Connector: Elbow 87">
            <a:extLst>
              <a:ext uri="{FF2B5EF4-FFF2-40B4-BE49-F238E27FC236}">
                <a16:creationId xmlns:a16="http://schemas.microsoft.com/office/drawing/2014/main" id="{0DA33A84-2D0F-4F79-8C18-666998EF69A4}"/>
              </a:ext>
            </a:extLst>
          </p:cNvPr>
          <p:cNvCxnSpPr>
            <a:cxnSpLocks/>
            <a:stCxn id="79" idx="1"/>
            <a:endCxn id="72" idx="2"/>
          </p:cNvCxnSpPr>
          <p:nvPr/>
        </p:nvCxnSpPr>
        <p:spPr>
          <a:xfrm rot="10800000">
            <a:off x="5066088" y="3347604"/>
            <a:ext cx="1932319" cy="1455250"/>
          </a:xfrm>
          <a:prstGeom prst="bentConnector2">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4B863298-C701-47C3-A1AD-164893665175}"/>
              </a:ext>
            </a:extLst>
          </p:cNvPr>
          <p:cNvCxnSpPr>
            <a:cxnSpLocks/>
            <a:endCxn id="79" idx="3"/>
          </p:cNvCxnSpPr>
          <p:nvPr/>
        </p:nvCxnSpPr>
        <p:spPr>
          <a:xfrm rot="10800000" flipV="1">
            <a:off x="8598854" y="2593672"/>
            <a:ext cx="2373946" cy="2209182"/>
          </a:xfrm>
          <a:prstGeom prst="bentConnector3">
            <a:avLst>
              <a:gd name="adj1" fmla="val -25814"/>
            </a:avLst>
          </a:prstGeom>
          <a:ln w="1905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5995D1D4-A916-498E-ABD4-A5AF95C07FA8}"/>
              </a:ext>
            </a:extLst>
          </p:cNvPr>
          <p:cNvSpPr txBox="1"/>
          <p:nvPr/>
        </p:nvSpPr>
        <p:spPr>
          <a:xfrm>
            <a:off x="4393647"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Build app</a:t>
            </a:r>
          </a:p>
        </p:txBody>
      </p:sp>
      <p:sp>
        <p:nvSpPr>
          <p:cNvPr id="106" name="TextBox 105">
            <a:extLst>
              <a:ext uri="{FF2B5EF4-FFF2-40B4-BE49-F238E27FC236}">
                <a16:creationId xmlns:a16="http://schemas.microsoft.com/office/drawing/2014/main" id="{FA816544-D9CB-49D6-A620-4B0C65BFCC06}"/>
              </a:ext>
            </a:extLst>
          </p:cNvPr>
          <p:cNvSpPr txBox="1"/>
          <p:nvPr/>
        </p:nvSpPr>
        <p:spPr>
          <a:xfrm>
            <a:off x="2683329"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Collaborate</a:t>
            </a:r>
          </a:p>
        </p:txBody>
      </p:sp>
      <p:sp>
        <p:nvSpPr>
          <p:cNvPr id="137" name="TextBox 136">
            <a:extLst>
              <a:ext uri="{FF2B5EF4-FFF2-40B4-BE49-F238E27FC236}">
                <a16:creationId xmlns:a16="http://schemas.microsoft.com/office/drawing/2014/main" id="{FD5FBBC9-AF29-4E1F-8A22-F9EBDD1EF2A4}"/>
              </a:ext>
            </a:extLst>
          </p:cNvPr>
          <p:cNvSpPr txBox="1"/>
          <p:nvPr/>
        </p:nvSpPr>
        <p:spPr>
          <a:xfrm>
            <a:off x="615697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Test app</a:t>
            </a:r>
          </a:p>
        </p:txBody>
      </p:sp>
      <p:sp>
        <p:nvSpPr>
          <p:cNvPr id="138" name="TextBox 137">
            <a:extLst>
              <a:ext uri="{FF2B5EF4-FFF2-40B4-BE49-F238E27FC236}">
                <a16:creationId xmlns:a16="http://schemas.microsoft.com/office/drawing/2014/main" id="{1D358304-49D3-4C5D-9133-D543EBA4EB4F}"/>
              </a:ext>
            </a:extLst>
          </p:cNvPr>
          <p:cNvSpPr txBox="1"/>
          <p:nvPr/>
        </p:nvSpPr>
        <p:spPr>
          <a:xfrm>
            <a:off x="8067398"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Release app</a:t>
            </a:r>
          </a:p>
        </p:txBody>
      </p:sp>
      <p:sp>
        <p:nvSpPr>
          <p:cNvPr id="139" name="TextBox 138">
            <a:extLst>
              <a:ext uri="{FF2B5EF4-FFF2-40B4-BE49-F238E27FC236}">
                <a16:creationId xmlns:a16="http://schemas.microsoft.com/office/drawing/2014/main" id="{8CB482E7-CC34-46B5-B9B1-BF269389FAE8}"/>
              </a:ext>
            </a:extLst>
          </p:cNvPr>
          <p:cNvSpPr txBox="1"/>
          <p:nvPr/>
        </p:nvSpPr>
        <p:spPr>
          <a:xfrm>
            <a:off x="9858731" y="1832444"/>
            <a:ext cx="1344880" cy="313932"/>
          </a:xfrm>
          <a:prstGeom prst="rect">
            <a:avLst/>
          </a:prstGeom>
          <a:no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Monitor app</a:t>
            </a:r>
          </a:p>
        </p:txBody>
      </p:sp>
      <p:cxnSp>
        <p:nvCxnSpPr>
          <p:cNvPr id="140" name="Straight Arrow Connector 139">
            <a:extLst>
              <a:ext uri="{FF2B5EF4-FFF2-40B4-BE49-F238E27FC236}">
                <a16:creationId xmlns:a16="http://schemas.microsoft.com/office/drawing/2014/main" id="{BFAAC287-A2A7-4218-9A5C-359D1D884A4B}"/>
              </a:ext>
            </a:extLst>
          </p:cNvPr>
          <p:cNvCxnSpPr>
            <a:cxnSpLocks/>
          </p:cNvCxnSpPr>
          <p:nvPr/>
        </p:nvCxnSpPr>
        <p:spPr>
          <a:xfrm flipV="1">
            <a:off x="3850223" y="2520242"/>
            <a:ext cx="774497"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E1EA355-4B1F-4EF6-B072-B297C7D36958}"/>
              </a:ext>
            </a:extLst>
          </p:cNvPr>
          <p:cNvCxnSpPr>
            <a:cxnSpLocks/>
          </p:cNvCxnSpPr>
          <p:nvPr/>
        </p:nvCxnSpPr>
        <p:spPr>
          <a:xfrm>
            <a:off x="5570644" y="2520242"/>
            <a:ext cx="94628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8A56E93C-395A-45EE-940A-983CFDE92635}"/>
              </a:ext>
            </a:extLst>
          </p:cNvPr>
          <p:cNvCxnSpPr>
            <a:cxnSpLocks/>
          </p:cNvCxnSpPr>
          <p:nvPr/>
        </p:nvCxnSpPr>
        <p:spPr>
          <a:xfrm>
            <a:off x="7196682" y="2520242"/>
            <a:ext cx="109930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495DE396-7C45-49E8-8D9E-F6C003404DD5}"/>
              </a:ext>
            </a:extLst>
          </p:cNvPr>
          <p:cNvCxnSpPr>
            <a:cxnSpLocks/>
          </p:cNvCxnSpPr>
          <p:nvPr/>
        </p:nvCxnSpPr>
        <p:spPr>
          <a:xfrm>
            <a:off x="9112622" y="2520242"/>
            <a:ext cx="9626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5" name="Group 144">
            <a:extLst>
              <a:ext uri="{FF2B5EF4-FFF2-40B4-BE49-F238E27FC236}">
                <a16:creationId xmlns:a16="http://schemas.microsoft.com/office/drawing/2014/main" id="{9B6FC9CD-2D6B-4794-BF51-E9B88796FF2B}"/>
              </a:ext>
            </a:extLst>
          </p:cNvPr>
          <p:cNvGrpSpPr/>
          <p:nvPr/>
        </p:nvGrpSpPr>
        <p:grpSpPr>
          <a:xfrm>
            <a:off x="3034411" y="2271607"/>
            <a:ext cx="642716" cy="643947"/>
            <a:chOff x="3034411" y="2271607"/>
            <a:chExt cx="642716" cy="643947"/>
          </a:xfrm>
        </p:grpSpPr>
        <p:sp useBgFill="1">
          <p:nvSpPr>
            <p:cNvPr id="146" name="Freeform 5">
              <a:extLst>
                <a:ext uri="{FF2B5EF4-FFF2-40B4-BE49-F238E27FC236}">
                  <a16:creationId xmlns:a16="http://schemas.microsoft.com/office/drawing/2014/main" id="{2C70C977-B900-43A7-A552-A57AF62891A0}"/>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147" name="Group 146">
              <a:extLst>
                <a:ext uri="{FF2B5EF4-FFF2-40B4-BE49-F238E27FC236}">
                  <a16:creationId xmlns:a16="http://schemas.microsoft.com/office/drawing/2014/main" id="{63BF0961-D24F-459B-9E41-7790125E171A}"/>
                </a:ext>
              </a:extLst>
            </p:cNvPr>
            <p:cNvGrpSpPr>
              <a:grpSpLocks noChangeAspect="1"/>
            </p:cNvGrpSpPr>
            <p:nvPr/>
          </p:nvGrpSpPr>
          <p:grpSpPr bwMode="auto">
            <a:xfrm>
              <a:off x="3034411" y="2273421"/>
              <a:ext cx="642716" cy="628550"/>
              <a:chOff x="6634" y="3297"/>
              <a:chExt cx="2092" cy="2046"/>
            </a:xfrm>
            <a:solidFill>
              <a:schemeClr val="tx1"/>
            </a:solidFill>
          </p:grpSpPr>
          <p:sp>
            <p:nvSpPr>
              <p:cNvPr id="148" name="Freeform 5">
                <a:extLst>
                  <a:ext uri="{FF2B5EF4-FFF2-40B4-BE49-F238E27FC236}">
                    <a16:creationId xmlns:a16="http://schemas.microsoft.com/office/drawing/2014/main" id="{92CD9963-5797-4ABC-AE2B-42F964834A64}"/>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49" name="Freeform 6">
                <a:extLst>
                  <a:ext uri="{FF2B5EF4-FFF2-40B4-BE49-F238E27FC236}">
                    <a16:creationId xmlns:a16="http://schemas.microsoft.com/office/drawing/2014/main" id="{231576D0-24C4-49FF-84F3-A57F89E64AC4}"/>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0" name="Freeform 7">
                <a:extLst>
                  <a:ext uri="{FF2B5EF4-FFF2-40B4-BE49-F238E27FC236}">
                    <a16:creationId xmlns:a16="http://schemas.microsoft.com/office/drawing/2014/main" id="{733648A1-0A6E-4307-BE8E-58A8CFD8879F}"/>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1" name="Freeform 8">
                <a:extLst>
                  <a:ext uri="{FF2B5EF4-FFF2-40B4-BE49-F238E27FC236}">
                    <a16:creationId xmlns:a16="http://schemas.microsoft.com/office/drawing/2014/main" id="{354B0740-FB15-4B10-A311-B50533F1611E}"/>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2" name="Freeform 9">
                <a:extLst>
                  <a:ext uri="{FF2B5EF4-FFF2-40B4-BE49-F238E27FC236}">
                    <a16:creationId xmlns:a16="http://schemas.microsoft.com/office/drawing/2014/main" id="{126FCC2D-66B9-4FA6-ACCC-AA68194D7608}"/>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3" name="Freeform 10">
                <a:extLst>
                  <a:ext uri="{FF2B5EF4-FFF2-40B4-BE49-F238E27FC236}">
                    <a16:creationId xmlns:a16="http://schemas.microsoft.com/office/drawing/2014/main" id="{C7D066FF-E060-4B09-A2F9-2D099B46DB84}"/>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4" name="Freeform 11">
                <a:extLst>
                  <a:ext uri="{FF2B5EF4-FFF2-40B4-BE49-F238E27FC236}">
                    <a16:creationId xmlns:a16="http://schemas.microsoft.com/office/drawing/2014/main" id="{47E159B4-90D6-45B7-9F4F-0EFC39731210}"/>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155" name="Freeform 12">
                <a:extLst>
                  <a:ext uri="{FF2B5EF4-FFF2-40B4-BE49-F238E27FC236}">
                    <a16:creationId xmlns:a16="http://schemas.microsoft.com/office/drawing/2014/main" id="{6311F244-6C6A-4496-BF18-B0F21A9428AE}"/>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156" name="Picture 6">
            <a:extLst>
              <a:ext uri="{FF2B5EF4-FFF2-40B4-BE49-F238E27FC236}">
                <a16:creationId xmlns:a16="http://schemas.microsoft.com/office/drawing/2014/main" id="{4AC7510A-6CE4-4315-8197-4CB4E3940C24}"/>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73366" y="2319423"/>
            <a:ext cx="532944" cy="5365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7" name="Picture 12">
            <a:extLst>
              <a:ext uri="{FF2B5EF4-FFF2-40B4-BE49-F238E27FC236}">
                <a16:creationId xmlns:a16="http://schemas.microsoft.com/office/drawing/2014/main" id="{8772450E-8BAA-46B6-9A5E-3D579AF59EB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564245"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effectLst>
        </p:spPr>
      </p:pic>
      <p:pic>
        <p:nvPicPr>
          <p:cNvPr id="158" name="Graphic 157">
            <a:extLst>
              <a:ext uri="{FF2B5EF4-FFF2-40B4-BE49-F238E27FC236}">
                <a16:creationId xmlns:a16="http://schemas.microsoft.com/office/drawing/2014/main" id="{341DDEC5-C980-44C9-91DB-59859F6AD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97814" y="2315809"/>
            <a:ext cx="536546" cy="536546"/>
          </a:xfrm>
          <a:prstGeom prst="rect">
            <a:avLst/>
          </a:prstGeom>
          <a:effectLst>
            <a:outerShdw blurRad="190500" dist="38100" dir="2700000" algn="ctr" rotWithShape="0">
              <a:prstClr val="black">
                <a:alpha val="25000"/>
              </a:prstClr>
            </a:outerShdw>
          </a:effectLst>
        </p:spPr>
      </p:pic>
      <p:cxnSp>
        <p:nvCxnSpPr>
          <p:cNvPr id="176" name="Straight Arrow Connector 175">
            <a:extLst>
              <a:ext uri="{FF2B5EF4-FFF2-40B4-BE49-F238E27FC236}">
                <a16:creationId xmlns:a16="http://schemas.microsoft.com/office/drawing/2014/main" id="{95398597-8FD4-457A-A6A8-3AA58E948548}"/>
              </a:ext>
            </a:extLst>
          </p:cNvPr>
          <p:cNvCxnSpPr>
            <a:cxnSpLocks/>
          </p:cNvCxnSpPr>
          <p:nvPr/>
        </p:nvCxnSpPr>
        <p:spPr>
          <a:xfrm>
            <a:off x="1810055" y="2520242"/>
            <a:ext cx="110556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A2A861-BA92-4191-95FD-1A388E968F94}"/>
              </a:ext>
            </a:extLst>
          </p:cNvPr>
          <p:cNvCxnSpPr>
            <a:cxnSpLocks/>
          </p:cNvCxnSpPr>
          <p:nvPr/>
        </p:nvCxnSpPr>
        <p:spPr>
          <a:xfrm flipV="1">
            <a:off x="3850223" y="2664541"/>
            <a:ext cx="774497"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D5A322C-0A20-429E-A877-D10915E6415C}"/>
              </a:ext>
            </a:extLst>
          </p:cNvPr>
          <p:cNvCxnSpPr>
            <a:cxnSpLocks/>
          </p:cNvCxnSpPr>
          <p:nvPr/>
        </p:nvCxnSpPr>
        <p:spPr>
          <a:xfrm>
            <a:off x="5570644" y="2664541"/>
            <a:ext cx="946286"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30D44AA-D08C-4C3E-B0FF-D715F8868162}"/>
              </a:ext>
            </a:extLst>
          </p:cNvPr>
          <p:cNvCxnSpPr>
            <a:cxnSpLocks/>
          </p:cNvCxnSpPr>
          <p:nvPr/>
        </p:nvCxnSpPr>
        <p:spPr>
          <a:xfrm>
            <a:off x="7196682" y="2664541"/>
            <a:ext cx="1099302"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5C18A7A0-2ADC-406B-9B82-71C55DEA7B2A}"/>
              </a:ext>
            </a:extLst>
          </p:cNvPr>
          <p:cNvCxnSpPr>
            <a:cxnSpLocks/>
          </p:cNvCxnSpPr>
          <p:nvPr/>
        </p:nvCxnSpPr>
        <p:spPr>
          <a:xfrm>
            <a:off x="9112622" y="2664541"/>
            <a:ext cx="962699"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C75986B3-9578-4A72-B1BF-3A4F30A523B9}"/>
              </a:ext>
            </a:extLst>
          </p:cNvPr>
          <p:cNvSpPr/>
          <p:nvPr/>
        </p:nvSpPr>
        <p:spPr>
          <a:xfrm>
            <a:off x="6418894" y="3852914"/>
            <a:ext cx="4167551" cy="2862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a:ea typeface="+mn-ea"/>
                <a:cs typeface="Courier New" panose="02070309020205020404" pitchFamily="49" charset="0"/>
              </a:rPr>
              <a:t>Audit trail management and model interpretability</a:t>
            </a:r>
          </a:p>
        </p:txBody>
      </p:sp>
      <p:sp>
        <p:nvSpPr>
          <p:cNvPr id="75" name="TextBox 74">
            <a:extLst>
              <a:ext uri="{FF2B5EF4-FFF2-40B4-BE49-F238E27FC236}">
                <a16:creationId xmlns:a16="http://schemas.microsoft.com/office/drawing/2014/main" id="{913A2C01-2470-43B6-ACE7-0BA54F0B7B60}"/>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using Azure DevOps </a:t>
            </a:r>
          </a:p>
        </p:txBody>
      </p:sp>
      <p:grpSp>
        <p:nvGrpSpPr>
          <p:cNvPr id="76" name="Group 75">
            <a:extLst>
              <a:ext uri="{FF2B5EF4-FFF2-40B4-BE49-F238E27FC236}">
                <a16:creationId xmlns:a16="http://schemas.microsoft.com/office/drawing/2014/main" id="{FA997715-9AE9-4185-A159-FFAA9BB9C936}"/>
              </a:ext>
            </a:extLst>
          </p:cNvPr>
          <p:cNvGrpSpPr/>
          <p:nvPr/>
        </p:nvGrpSpPr>
        <p:grpSpPr>
          <a:xfrm>
            <a:off x="1057501" y="2340616"/>
            <a:ext cx="485888" cy="564792"/>
            <a:chOff x="6185695" y="5061756"/>
            <a:chExt cx="742515" cy="863093"/>
          </a:xfrm>
          <a:solidFill>
            <a:schemeClr val="tx1"/>
          </a:solidFill>
        </p:grpSpPr>
        <p:sp>
          <p:nvSpPr>
            <p:cNvPr id="81" name="Oval 69">
              <a:extLst>
                <a:ext uri="{FF2B5EF4-FFF2-40B4-BE49-F238E27FC236}">
                  <a16:creationId xmlns:a16="http://schemas.microsoft.com/office/drawing/2014/main" id="{0FB2CE48-3C34-4288-AC15-C5275B025135}"/>
                </a:ext>
              </a:extLst>
            </p:cNvPr>
            <p:cNvSpPr>
              <a:spLocks noChangeArrowheads="1"/>
            </p:cNvSpPr>
            <p:nvPr/>
          </p:nvSpPr>
          <p:spPr bwMode="auto">
            <a:xfrm>
              <a:off x="6369737" y="5061756"/>
              <a:ext cx="368084" cy="36808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70">
              <a:extLst>
                <a:ext uri="{FF2B5EF4-FFF2-40B4-BE49-F238E27FC236}">
                  <a16:creationId xmlns:a16="http://schemas.microsoft.com/office/drawing/2014/main" id="{B640E4BD-19A9-4B56-B284-ED832BD86A74}"/>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83" name="TextBox 82">
            <a:extLst>
              <a:ext uri="{FF2B5EF4-FFF2-40B4-BE49-F238E27FC236}">
                <a16:creationId xmlns:a16="http://schemas.microsoft.com/office/drawing/2014/main" id="{8EE43C41-02FB-4193-B6D3-208E85A456A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84" name="Group 83">
            <a:extLst>
              <a:ext uri="{FF2B5EF4-FFF2-40B4-BE49-F238E27FC236}">
                <a16:creationId xmlns:a16="http://schemas.microsoft.com/office/drawing/2014/main" id="{602D5255-3C88-4D0D-BAB5-38E7665572A1}"/>
              </a:ext>
            </a:extLst>
          </p:cNvPr>
          <p:cNvGrpSpPr/>
          <p:nvPr/>
        </p:nvGrpSpPr>
        <p:grpSpPr>
          <a:xfrm>
            <a:off x="1057501" y="4052851"/>
            <a:ext cx="485888" cy="564792"/>
            <a:chOff x="6185695" y="5061756"/>
            <a:chExt cx="742515" cy="863093"/>
          </a:xfrm>
        </p:grpSpPr>
        <p:sp>
          <p:nvSpPr>
            <p:cNvPr id="85" name="Oval 69">
              <a:extLst>
                <a:ext uri="{FF2B5EF4-FFF2-40B4-BE49-F238E27FC236}">
                  <a16:creationId xmlns:a16="http://schemas.microsoft.com/office/drawing/2014/main" id="{9727B6A7-71BD-4B76-93A0-D008778A8CA7}"/>
                </a:ext>
              </a:extLst>
            </p:cNvPr>
            <p:cNvSpPr>
              <a:spLocks noChangeArrowheads="1"/>
            </p:cNvSpPr>
            <p:nvPr/>
          </p:nvSpPr>
          <p:spPr bwMode="auto">
            <a:xfrm>
              <a:off x="6369737" y="5061756"/>
              <a:ext cx="368084" cy="36808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Freeform 70">
              <a:extLst>
                <a:ext uri="{FF2B5EF4-FFF2-40B4-BE49-F238E27FC236}">
                  <a16:creationId xmlns:a16="http://schemas.microsoft.com/office/drawing/2014/main" id="{CBA714C2-3B37-44FC-8386-A1052D5648ED}"/>
                </a:ext>
              </a:extLst>
            </p:cNvPr>
            <p:cNvSpPr>
              <a:spLocks/>
            </p:cNvSpPr>
            <p:nvPr/>
          </p:nvSpPr>
          <p:spPr bwMode="auto">
            <a:xfrm>
              <a:off x="6185695" y="5556765"/>
              <a:ext cx="742515" cy="368084"/>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E3744F2B-07F6-4FDD-8CCC-1188C49E1953}"/>
              </a:ext>
            </a:extLst>
          </p:cNvPr>
          <p:cNvGrpSpPr/>
          <p:nvPr/>
        </p:nvGrpSpPr>
        <p:grpSpPr>
          <a:xfrm>
            <a:off x="10208041" y="2264566"/>
            <a:ext cx="646260" cy="646260"/>
            <a:chOff x="9897614" y="3471418"/>
            <a:chExt cx="1414462" cy="1414463"/>
          </a:xfrm>
        </p:grpSpPr>
        <p:sp>
          <p:nvSpPr>
            <p:cNvPr id="90" name="Donut 67">
              <a:extLst>
                <a:ext uri="{FF2B5EF4-FFF2-40B4-BE49-F238E27FC236}">
                  <a16:creationId xmlns:a16="http://schemas.microsoft.com/office/drawing/2014/main" id="{65B9FA79-3E2B-43C2-9B6D-917A6BF4AF0B}"/>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91" name="Donut 67">
              <a:extLst>
                <a:ext uri="{FF2B5EF4-FFF2-40B4-BE49-F238E27FC236}">
                  <a16:creationId xmlns:a16="http://schemas.microsoft.com/office/drawing/2014/main" id="{26101128-D917-4DD5-B95A-DDFC6A1EF75C}"/>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2" name="Freeform 69">
              <a:extLst>
                <a:ext uri="{FF2B5EF4-FFF2-40B4-BE49-F238E27FC236}">
                  <a16:creationId xmlns:a16="http://schemas.microsoft.com/office/drawing/2014/main" id="{B6044FE9-3572-4EE9-AFEF-0DD13D1185F6}"/>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1A696DDA-D745-42FE-84E3-83653EF0795A}"/>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1A5FE6F9-163E-4531-9215-907A8B537E49}"/>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503B5ABD-3FC4-49F9-907B-4EB15B000B8C}"/>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3A90295-77AC-44F9-988C-ABEEE0A9D833}"/>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123F0CA-5E03-49AC-B1E8-CDCB7D33D2C2}"/>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85B54B8-92C6-4D36-84F9-10D8CB5461FC}"/>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30FC170-D6B1-4A3C-A4B7-543448BE1EE6}"/>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072530584"/>
      </p:ext>
    </p:extLst>
  </p:cSld>
  <p:clrMapOvr>
    <a:masterClrMapping/>
  </p:clrMapOvr>
  <p:transition spd="slow">
    <p:strips dir="l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06D89-7A7D-4799-A0C0-DB517D09CAE7}"/>
              </a:ext>
            </a:extLst>
          </p:cNvPr>
          <p:cNvSpPr>
            <a:spLocks noGrp="1"/>
          </p:cNvSpPr>
          <p:nvPr>
            <p:ph type="title"/>
          </p:nvPr>
        </p:nvSpPr>
        <p:spPr/>
        <p:txBody>
          <a:bodyPr/>
          <a:lstStyle/>
          <a:p>
            <a:r>
              <a:rPr lang="en-US" dirty="0"/>
              <a:t>Deploy machine learning models at scale </a:t>
            </a:r>
          </a:p>
        </p:txBody>
      </p:sp>
      <p:grpSp>
        <p:nvGrpSpPr>
          <p:cNvPr id="8" name="Group 7">
            <a:extLst>
              <a:ext uri="{FF2B5EF4-FFF2-40B4-BE49-F238E27FC236}">
                <a16:creationId xmlns:a16="http://schemas.microsoft.com/office/drawing/2014/main" id="{2705294C-4F38-9A48-925D-0DF05CBFB020}"/>
              </a:ext>
            </a:extLst>
          </p:cNvPr>
          <p:cNvGrpSpPr/>
          <p:nvPr/>
        </p:nvGrpSpPr>
        <p:grpSpPr>
          <a:xfrm>
            <a:off x="2241783" y="1784162"/>
            <a:ext cx="9365000" cy="3108350"/>
            <a:chOff x="2400510" y="1129116"/>
            <a:chExt cx="9552788" cy="4423833"/>
          </a:xfrm>
        </p:grpSpPr>
        <p:sp>
          <p:nvSpPr>
            <p:cNvPr id="3" name="Rectangle 2">
              <a:extLst>
                <a:ext uri="{FF2B5EF4-FFF2-40B4-BE49-F238E27FC236}">
                  <a16:creationId xmlns:a16="http://schemas.microsoft.com/office/drawing/2014/main" id="{DFD9FDCD-10D2-4415-B74A-DEB77B857915}"/>
                </a:ext>
              </a:extLst>
            </p:cNvPr>
            <p:cNvSpPr/>
            <p:nvPr/>
          </p:nvSpPr>
          <p:spPr bwMode="auto">
            <a:xfrm>
              <a:off x="2400510" y="2034958"/>
              <a:ext cx="9552788" cy="3517991"/>
            </a:xfrm>
            <a:prstGeom prst="rect">
              <a:avLst/>
            </a:prstGeom>
            <a:noFill/>
            <a:ln w="19050">
              <a:solidFill>
                <a:schemeClr val="accent5"/>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9903361F-EC5F-4977-AC14-181D9F1DC475}"/>
                </a:ext>
              </a:extLst>
            </p:cNvPr>
            <p:cNvSpPr txBox="1"/>
            <p:nvPr/>
          </p:nvSpPr>
          <p:spPr>
            <a:xfrm>
              <a:off x="4411493" y="1129116"/>
              <a:ext cx="5410200" cy="394228"/>
            </a:xfrm>
            <a:prstGeom prst="rect">
              <a:avLst/>
            </a:prstGeom>
          </p:spPr>
          <p:txBody>
            <a:bodyPr vert="horz" wrap="square" lIns="0" tIns="0" rIns="0" bIns="0" rtlCol="0" anchor="t">
              <a:spAutoFit/>
            </a:bodyPr>
            <a:lstStyle>
              <a:defPPr>
                <a:defRPr lang="en-US"/>
              </a:defPPr>
              <a:lvl1pPr algn="ctr" defTabSz="932742">
                <a:spcBef>
                  <a:spcPct val="0"/>
                </a:spcBef>
                <a:defRPr>
                  <a:solidFill>
                    <a:schemeClr val="accent2"/>
                  </a:solidFill>
                  <a:latin typeface="Segoe UI Semibold"/>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Semibold"/>
                  <a:ea typeface="+mn-ea"/>
                  <a:cs typeface="+mn-cs"/>
                </a:rPr>
                <a:t>Azure Machine Learning service </a:t>
              </a:r>
            </a:p>
          </p:txBody>
        </p:sp>
      </p:grpSp>
      <p:sp>
        <p:nvSpPr>
          <p:cNvPr id="44" name="TextBox 43">
            <a:extLst>
              <a:ext uri="{FF2B5EF4-FFF2-40B4-BE49-F238E27FC236}">
                <a16:creationId xmlns:a16="http://schemas.microsoft.com/office/drawing/2014/main" id="{9BC5F863-783D-584C-BF08-EC14C4A34BD6}"/>
              </a:ext>
            </a:extLst>
          </p:cNvPr>
          <p:cNvSpPr txBox="1"/>
          <p:nvPr/>
        </p:nvSpPr>
        <p:spPr>
          <a:xfrm>
            <a:off x="2492945" y="2647547"/>
            <a:ext cx="1490957" cy="4247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Build and Train Models</a:t>
            </a:r>
          </a:p>
        </p:txBody>
      </p:sp>
      <p:sp>
        <p:nvSpPr>
          <p:cNvPr id="45" name="TextBox 44">
            <a:extLst>
              <a:ext uri="{FF2B5EF4-FFF2-40B4-BE49-F238E27FC236}">
                <a16:creationId xmlns:a16="http://schemas.microsoft.com/office/drawing/2014/main" id="{41D524F0-88F6-2A4C-9299-BDCE5CB9ABBB}"/>
              </a:ext>
            </a:extLst>
          </p:cNvPr>
          <p:cNvSpPr txBox="1"/>
          <p:nvPr/>
        </p:nvSpPr>
        <p:spPr>
          <a:xfrm>
            <a:off x="2496045" y="4385968"/>
            <a:ext cx="1484756" cy="2585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Automated ML</a:t>
            </a:r>
          </a:p>
        </p:txBody>
      </p:sp>
      <p:sp>
        <p:nvSpPr>
          <p:cNvPr id="61" name="TextBox 60">
            <a:extLst>
              <a:ext uri="{FF2B5EF4-FFF2-40B4-BE49-F238E27FC236}">
                <a16:creationId xmlns:a16="http://schemas.microsoft.com/office/drawing/2014/main" id="{6AFD5DBC-A632-EF4E-92E9-E5C2A26AFB4B}"/>
              </a:ext>
            </a:extLst>
          </p:cNvPr>
          <p:cNvSpPr txBox="1"/>
          <p:nvPr/>
        </p:nvSpPr>
        <p:spPr>
          <a:xfrm>
            <a:off x="6266259" y="2653123"/>
            <a:ext cx="1404348" cy="2585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Validate</a:t>
            </a:r>
          </a:p>
        </p:txBody>
      </p:sp>
      <p:sp>
        <p:nvSpPr>
          <p:cNvPr id="62" name="TextBox 61">
            <a:extLst>
              <a:ext uri="{FF2B5EF4-FFF2-40B4-BE49-F238E27FC236}">
                <a16:creationId xmlns:a16="http://schemas.microsoft.com/office/drawing/2014/main" id="{9516BF40-CFE2-A541-95C5-5ACA01424598}"/>
              </a:ext>
            </a:extLst>
          </p:cNvPr>
          <p:cNvSpPr txBox="1"/>
          <p:nvPr/>
        </p:nvSpPr>
        <p:spPr>
          <a:xfrm>
            <a:off x="6176697" y="4243429"/>
            <a:ext cx="1583472" cy="590931"/>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Containerize and test on Azure Container Instance</a:t>
            </a:r>
          </a:p>
        </p:txBody>
      </p:sp>
      <p:sp>
        <p:nvSpPr>
          <p:cNvPr id="54" name="TextBox 53">
            <a:extLst>
              <a:ext uri="{FF2B5EF4-FFF2-40B4-BE49-F238E27FC236}">
                <a16:creationId xmlns:a16="http://schemas.microsoft.com/office/drawing/2014/main" id="{9E063BB0-6214-6849-B11A-BE44572C2AAC}"/>
              </a:ext>
            </a:extLst>
          </p:cNvPr>
          <p:cNvSpPr txBox="1"/>
          <p:nvPr/>
        </p:nvSpPr>
        <p:spPr>
          <a:xfrm>
            <a:off x="4404845" y="2647546"/>
            <a:ext cx="1404348" cy="2585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Train Models</a:t>
            </a:r>
          </a:p>
        </p:txBody>
      </p:sp>
      <p:sp>
        <p:nvSpPr>
          <p:cNvPr id="55" name="TextBox 54">
            <a:extLst>
              <a:ext uri="{FF2B5EF4-FFF2-40B4-BE49-F238E27FC236}">
                <a16:creationId xmlns:a16="http://schemas.microsoft.com/office/drawing/2014/main" id="{678E796D-37D7-9748-9748-3CD07B70ADE5}"/>
              </a:ext>
            </a:extLst>
          </p:cNvPr>
          <p:cNvSpPr txBox="1"/>
          <p:nvPr/>
        </p:nvSpPr>
        <p:spPr>
          <a:xfrm>
            <a:off x="4407765" y="4385968"/>
            <a:ext cx="1398508" cy="4247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Azure ML Compute</a:t>
            </a:r>
          </a:p>
        </p:txBody>
      </p:sp>
      <p:sp>
        <p:nvSpPr>
          <p:cNvPr id="67" name="TextBox 66">
            <a:extLst>
              <a:ext uri="{FF2B5EF4-FFF2-40B4-BE49-F238E27FC236}">
                <a16:creationId xmlns:a16="http://schemas.microsoft.com/office/drawing/2014/main" id="{C78244BD-2414-1B48-81F2-A9CC0F26EBE0}"/>
              </a:ext>
            </a:extLst>
          </p:cNvPr>
          <p:cNvSpPr txBox="1"/>
          <p:nvPr/>
        </p:nvSpPr>
        <p:spPr>
          <a:xfrm>
            <a:off x="9976919" y="2651132"/>
            <a:ext cx="1404348" cy="2585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Monitor</a:t>
            </a:r>
          </a:p>
        </p:txBody>
      </p:sp>
      <p:sp>
        <p:nvSpPr>
          <p:cNvPr id="68" name="TextBox 67">
            <a:extLst>
              <a:ext uri="{FF2B5EF4-FFF2-40B4-BE49-F238E27FC236}">
                <a16:creationId xmlns:a16="http://schemas.microsoft.com/office/drawing/2014/main" id="{9D32A4B9-71F2-5D43-97E2-B72877091E6B}"/>
              </a:ext>
            </a:extLst>
          </p:cNvPr>
          <p:cNvSpPr txBox="1"/>
          <p:nvPr/>
        </p:nvSpPr>
        <p:spPr>
          <a:xfrm>
            <a:off x="10023074" y="4314699"/>
            <a:ext cx="1312040" cy="4247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10" normalizeH="0" baseline="0" noProof="0">
                <a:ln>
                  <a:noFill/>
                </a:ln>
                <a:solidFill>
                  <a:prstClr val="white"/>
                </a:solidFill>
                <a:effectLst/>
                <a:uLnTx/>
                <a:uFillTx/>
                <a:latin typeface="Segoe UI"/>
                <a:ea typeface="+mn-ea"/>
                <a:cs typeface="+mn-cs"/>
              </a:rPr>
              <a:t>Monitor models with Azure ML</a:t>
            </a:r>
          </a:p>
        </p:txBody>
      </p:sp>
      <p:grpSp>
        <p:nvGrpSpPr>
          <p:cNvPr id="7" name="Group 6">
            <a:extLst>
              <a:ext uri="{FF2B5EF4-FFF2-40B4-BE49-F238E27FC236}">
                <a16:creationId xmlns:a16="http://schemas.microsoft.com/office/drawing/2014/main" id="{CCB10599-7CBA-7542-958E-70E55354D169}"/>
              </a:ext>
            </a:extLst>
          </p:cNvPr>
          <p:cNvGrpSpPr/>
          <p:nvPr/>
        </p:nvGrpSpPr>
        <p:grpSpPr>
          <a:xfrm>
            <a:off x="1590198" y="2293935"/>
            <a:ext cx="1011376" cy="2702832"/>
            <a:chOff x="1859083" y="2339433"/>
            <a:chExt cx="1031656" cy="3486866"/>
          </a:xfrm>
        </p:grpSpPr>
        <p:sp>
          <p:nvSpPr>
            <p:cNvPr id="150" name="Right Bracket 149">
              <a:extLst>
                <a:ext uri="{FF2B5EF4-FFF2-40B4-BE49-F238E27FC236}">
                  <a16:creationId xmlns:a16="http://schemas.microsoft.com/office/drawing/2014/main" id="{FF53469C-FE82-4F49-AA8C-4FB79C521CDF}"/>
                </a:ext>
              </a:extLst>
            </p:cNvPr>
            <p:cNvSpPr/>
            <p:nvPr/>
          </p:nvSpPr>
          <p:spPr>
            <a:xfrm>
              <a:off x="1859083" y="2339433"/>
              <a:ext cx="152328" cy="3486866"/>
            </a:xfrm>
            <a:prstGeom prst="rightBracket">
              <a:avLst>
                <a:gd name="adj" fmla="val 0"/>
              </a:avLst>
            </a:prstGeom>
            <a:ln w="15875">
              <a:solidFill>
                <a:schemeClr val="tx2"/>
              </a:solidFill>
              <a:prstDash val="soli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52" name="Straight Arrow Connector 151">
              <a:extLst>
                <a:ext uri="{FF2B5EF4-FFF2-40B4-BE49-F238E27FC236}">
                  <a16:creationId xmlns:a16="http://schemas.microsoft.com/office/drawing/2014/main" id="{2E44C8EC-4994-A741-8CA0-E9ED60BE7D2D}"/>
                </a:ext>
              </a:extLst>
            </p:cNvPr>
            <p:cNvCxnSpPr>
              <a:cxnSpLocks/>
            </p:cNvCxnSpPr>
            <p:nvPr/>
          </p:nvCxnSpPr>
          <p:spPr>
            <a:xfrm>
              <a:off x="2011411" y="4023869"/>
              <a:ext cx="879328" cy="0"/>
            </a:xfrm>
            <a:prstGeom prst="straightConnector1">
              <a:avLst/>
            </a:prstGeom>
            <a:ln w="15875">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F090B47A-F626-524A-99F9-192660801934}"/>
              </a:ext>
            </a:extLst>
          </p:cNvPr>
          <p:cNvCxnSpPr/>
          <p:nvPr/>
        </p:nvCxnSpPr>
        <p:spPr>
          <a:xfrm>
            <a:off x="4179749" y="3442049"/>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4D1D7C13-8E88-5B47-9934-ECD893A0AAC9}"/>
              </a:ext>
            </a:extLst>
          </p:cNvPr>
          <p:cNvCxnSpPr>
            <a:cxnSpLocks/>
          </p:cNvCxnSpPr>
          <p:nvPr/>
        </p:nvCxnSpPr>
        <p:spPr>
          <a:xfrm rot="16200000" flipV="1">
            <a:off x="4179749" y="3442049"/>
            <a:ext cx="0" cy="314928"/>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E386594D-A9C8-404D-95E0-98A9772E7D8C}"/>
              </a:ext>
            </a:extLst>
          </p:cNvPr>
          <p:cNvCxnSpPr>
            <a:cxnSpLocks/>
          </p:cNvCxnSpPr>
          <p:nvPr/>
        </p:nvCxnSpPr>
        <p:spPr>
          <a:xfrm>
            <a:off x="5823008" y="3599513"/>
            <a:ext cx="62222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143" name="TextBox 142">
            <a:extLst>
              <a:ext uri="{FF2B5EF4-FFF2-40B4-BE49-F238E27FC236}">
                <a16:creationId xmlns:a16="http://schemas.microsoft.com/office/drawing/2014/main" id="{E03F80B8-19C7-994F-8703-C999CCE3D213}"/>
              </a:ext>
            </a:extLst>
          </p:cNvPr>
          <p:cNvSpPr txBox="1"/>
          <p:nvPr/>
        </p:nvSpPr>
        <p:spPr>
          <a:xfrm>
            <a:off x="8082189" y="2671413"/>
            <a:ext cx="1404348" cy="2585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mn-ea"/>
                <a:cs typeface="+mn-cs"/>
              </a:rPr>
              <a:t>Deploy Models</a:t>
            </a:r>
          </a:p>
        </p:txBody>
      </p:sp>
      <p:sp>
        <p:nvSpPr>
          <p:cNvPr id="144" name="TextBox 143">
            <a:extLst>
              <a:ext uri="{FF2B5EF4-FFF2-40B4-BE49-F238E27FC236}">
                <a16:creationId xmlns:a16="http://schemas.microsoft.com/office/drawing/2014/main" id="{C9BE1798-3784-1E43-A968-B0B0F9786687}"/>
              </a:ext>
            </a:extLst>
          </p:cNvPr>
          <p:cNvSpPr txBox="1"/>
          <p:nvPr/>
        </p:nvSpPr>
        <p:spPr>
          <a:xfrm>
            <a:off x="7992519" y="4314699"/>
            <a:ext cx="1583688" cy="424732"/>
          </a:xfrm>
          <a:prstGeom prst="rect">
            <a:avLst/>
          </a:prstGeom>
          <a:noFill/>
        </p:spPr>
        <p:txBody>
          <a:bodyPr wrap="square" lIns="91440" tIns="45720" rIns="91440" bIns="45720"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10" normalizeH="0" baseline="0" noProof="0">
                <a:ln>
                  <a:noFill/>
                </a:ln>
                <a:solidFill>
                  <a:prstClr val="white"/>
                </a:solidFill>
                <a:effectLst/>
                <a:uLnTx/>
                <a:uFillTx/>
                <a:latin typeface="Segoe UI"/>
                <a:ea typeface="+mn-ea"/>
                <a:cs typeface="+mn-cs"/>
              </a:rPr>
              <a:t>Scale with Azure Kubernetes Service</a:t>
            </a:r>
          </a:p>
        </p:txBody>
      </p:sp>
      <p:cxnSp>
        <p:nvCxnSpPr>
          <p:cNvPr id="151" name="Straight Arrow Connector 150">
            <a:extLst>
              <a:ext uri="{FF2B5EF4-FFF2-40B4-BE49-F238E27FC236}">
                <a16:creationId xmlns:a16="http://schemas.microsoft.com/office/drawing/2014/main" id="{F5BD7C1A-9F06-5D41-B81F-6803E2E1656F}"/>
              </a:ext>
            </a:extLst>
          </p:cNvPr>
          <p:cNvCxnSpPr>
            <a:cxnSpLocks/>
          </p:cNvCxnSpPr>
          <p:nvPr/>
        </p:nvCxnSpPr>
        <p:spPr>
          <a:xfrm>
            <a:off x="7493149" y="3599513"/>
            <a:ext cx="62222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C9E399D-042F-DF46-A088-C9A90F5628D2}"/>
              </a:ext>
            </a:extLst>
          </p:cNvPr>
          <p:cNvCxnSpPr>
            <a:cxnSpLocks/>
          </p:cNvCxnSpPr>
          <p:nvPr/>
        </p:nvCxnSpPr>
        <p:spPr>
          <a:xfrm>
            <a:off x="9347723" y="3599513"/>
            <a:ext cx="622221" cy="0"/>
          </a:xfrm>
          <a:prstGeom prst="straightConnector1">
            <a:avLst/>
          </a:prstGeom>
          <a:ln w="12700">
            <a:solidFill>
              <a:schemeClr val="tx2"/>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A7EA80DD-1349-CE42-930F-CA097783FE9A}"/>
              </a:ext>
            </a:extLst>
          </p:cNvPr>
          <p:cNvGrpSpPr/>
          <p:nvPr/>
        </p:nvGrpSpPr>
        <p:grpSpPr>
          <a:xfrm>
            <a:off x="4621379" y="3296038"/>
            <a:ext cx="971280" cy="774933"/>
            <a:chOff x="4211713" y="2341498"/>
            <a:chExt cx="1197761" cy="955644"/>
          </a:xfrm>
        </p:grpSpPr>
        <p:grpSp>
          <p:nvGrpSpPr>
            <p:cNvPr id="183" name="Group 182">
              <a:extLst>
                <a:ext uri="{FF2B5EF4-FFF2-40B4-BE49-F238E27FC236}">
                  <a16:creationId xmlns:a16="http://schemas.microsoft.com/office/drawing/2014/main" id="{44A25F46-C77F-6840-8627-A0DD7F108FB2}"/>
                </a:ext>
              </a:extLst>
            </p:cNvPr>
            <p:cNvGrpSpPr/>
            <p:nvPr/>
          </p:nvGrpSpPr>
          <p:grpSpPr>
            <a:xfrm>
              <a:off x="4273533" y="2402426"/>
              <a:ext cx="1079495" cy="840319"/>
              <a:chOff x="4273550" y="2402418"/>
              <a:chExt cx="1079500" cy="840315"/>
            </a:xfrm>
          </p:grpSpPr>
          <p:cxnSp>
            <p:nvCxnSpPr>
              <p:cNvPr id="192" name="Straight Connector 191">
                <a:extLst>
                  <a:ext uri="{FF2B5EF4-FFF2-40B4-BE49-F238E27FC236}">
                    <a16:creationId xmlns:a16="http://schemas.microsoft.com/office/drawing/2014/main" id="{EF9D1C09-1627-C944-BE57-080289F9C3C7}"/>
                  </a:ext>
                </a:extLst>
              </p:cNvPr>
              <p:cNvCxnSpPr>
                <a:cxnSpLocks/>
              </p:cNvCxnSpPr>
              <p:nvPr/>
            </p:nvCxnSpPr>
            <p:spPr>
              <a:xfrm>
                <a:off x="4997450" y="2413000"/>
                <a:ext cx="355600" cy="23283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3" name="Straight Connector 192">
                <a:extLst>
                  <a:ext uri="{FF2B5EF4-FFF2-40B4-BE49-F238E27FC236}">
                    <a16:creationId xmlns:a16="http://schemas.microsoft.com/office/drawing/2014/main" id="{EA242366-DF6D-064B-A074-8B4B9B13C127}"/>
                  </a:ext>
                </a:extLst>
              </p:cNvPr>
              <p:cNvCxnSpPr>
                <a:cxnSpLocks/>
              </p:cNvCxnSpPr>
              <p:nvPr/>
            </p:nvCxnSpPr>
            <p:spPr>
              <a:xfrm>
                <a:off x="4997450" y="2413000"/>
                <a:ext cx="296333" cy="72178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4" name="Straight Connector 193">
                <a:extLst>
                  <a:ext uri="{FF2B5EF4-FFF2-40B4-BE49-F238E27FC236}">
                    <a16:creationId xmlns:a16="http://schemas.microsoft.com/office/drawing/2014/main" id="{CA678449-A5DF-9649-A21D-6DD3F0E41DF9}"/>
                  </a:ext>
                </a:extLst>
              </p:cNvPr>
              <p:cNvCxnSpPr>
                <a:cxnSpLocks/>
              </p:cNvCxnSpPr>
              <p:nvPr/>
            </p:nvCxnSpPr>
            <p:spPr>
              <a:xfrm flipV="1">
                <a:off x="4762500" y="3143250"/>
                <a:ext cx="520700" cy="8678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5" name="Straight Connector 194">
                <a:extLst>
                  <a:ext uri="{FF2B5EF4-FFF2-40B4-BE49-F238E27FC236}">
                    <a16:creationId xmlns:a16="http://schemas.microsoft.com/office/drawing/2014/main" id="{2DC9F23D-2CF0-E14A-A50C-FCF2FF3CB19E}"/>
                  </a:ext>
                </a:extLst>
              </p:cNvPr>
              <p:cNvCxnSpPr>
                <a:cxnSpLocks/>
              </p:cNvCxnSpPr>
              <p:nvPr/>
            </p:nvCxnSpPr>
            <p:spPr>
              <a:xfrm flipV="1">
                <a:off x="5039783" y="2641600"/>
                <a:ext cx="300567" cy="241300"/>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6" name="Straight Connector 195">
                <a:extLst>
                  <a:ext uri="{FF2B5EF4-FFF2-40B4-BE49-F238E27FC236}">
                    <a16:creationId xmlns:a16="http://schemas.microsoft.com/office/drawing/2014/main" id="{C9EE3954-A68A-F540-A358-C7FBE888E9FD}"/>
                  </a:ext>
                </a:extLst>
              </p:cNvPr>
              <p:cNvCxnSpPr>
                <a:cxnSpLocks/>
              </p:cNvCxnSpPr>
              <p:nvPr/>
            </p:nvCxnSpPr>
            <p:spPr>
              <a:xfrm flipV="1">
                <a:off x="4413250" y="2413001"/>
                <a:ext cx="571500" cy="126999"/>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7" name="Straight Connector 196">
                <a:extLst>
                  <a:ext uri="{FF2B5EF4-FFF2-40B4-BE49-F238E27FC236}">
                    <a16:creationId xmlns:a16="http://schemas.microsoft.com/office/drawing/2014/main" id="{6275C090-F8F3-CA44-AF03-D68DC25673D8}"/>
                  </a:ext>
                </a:extLst>
              </p:cNvPr>
              <p:cNvCxnSpPr>
                <a:cxnSpLocks/>
              </p:cNvCxnSpPr>
              <p:nvPr/>
            </p:nvCxnSpPr>
            <p:spPr>
              <a:xfrm flipV="1">
                <a:off x="4703233" y="2450099"/>
                <a:ext cx="251425" cy="248651"/>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8" name="Straight Connector 197">
                <a:extLst>
                  <a:ext uri="{FF2B5EF4-FFF2-40B4-BE49-F238E27FC236}">
                    <a16:creationId xmlns:a16="http://schemas.microsoft.com/office/drawing/2014/main" id="{5FB90988-C77A-AC48-B8B4-8AFCF2C8B5CC}"/>
                  </a:ext>
                </a:extLst>
              </p:cNvPr>
              <p:cNvCxnSpPr>
                <a:cxnSpLocks/>
              </p:cNvCxnSpPr>
              <p:nvPr/>
            </p:nvCxnSpPr>
            <p:spPr>
              <a:xfrm flipV="1">
                <a:off x="4762500" y="2402418"/>
                <a:ext cx="232833" cy="821265"/>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99" name="Straight Connector 198">
                <a:extLst>
                  <a:ext uri="{FF2B5EF4-FFF2-40B4-BE49-F238E27FC236}">
                    <a16:creationId xmlns:a16="http://schemas.microsoft.com/office/drawing/2014/main" id="{C1CC722E-1E1E-504E-B741-2804629E846C}"/>
                  </a:ext>
                </a:extLst>
              </p:cNvPr>
              <p:cNvCxnSpPr>
                <a:cxnSpLocks/>
              </p:cNvCxnSpPr>
              <p:nvPr/>
            </p:nvCxnSpPr>
            <p:spPr>
              <a:xfrm flipH="1" flipV="1">
                <a:off x="4273550" y="2984500"/>
                <a:ext cx="495300" cy="25188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0" name="Straight Connector 199">
                <a:extLst>
                  <a:ext uri="{FF2B5EF4-FFF2-40B4-BE49-F238E27FC236}">
                    <a16:creationId xmlns:a16="http://schemas.microsoft.com/office/drawing/2014/main" id="{EF31C62B-D92C-ED4D-A4D0-E7F340FC77E4}"/>
                  </a:ext>
                </a:extLst>
              </p:cNvPr>
              <p:cNvCxnSpPr>
                <a:cxnSpLocks/>
              </p:cNvCxnSpPr>
              <p:nvPr/>
            </p:nvCxnSpPr>
            <p:spPr>
              <a:xfrm flipH="1" flipV="1">
                <a:off x="4417483" y="2537884"/>
                <a:ext cx="647700" cy="338666"/>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1" name="Straight Connector 200">
                <a:extLst>
                  <a:ext uri="{FF2B5EF4-FFF2-40B4-BE49-F238E27FC236}">
                    <a16:creationId xmlns:a16="http://schemas.microsoft.com/office/drawing/2014/main" id="{59680375-8A17-6E4E-B360-780B234DB579}"/>
                  </a:ext>
                </a:extLst>
              </p:cNvPr>
              <p:cNvCxnSpPr>
                <a:cxnSpLocks/>
              </p:cNvCxnSpPr>
              <p:nvPr/>
            </p:nvCxnSpPr>
            <p:spPr>
              <a:xfrm flipV="1">
                <a:off x="4277783" y="2874433"/>
                <a:ext cx="770467" cy="107950"/>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2" name="Straight Connector 201">
                <a:extLst>
                  <a:ext uri="{FF2B5EF4-FFF2-40B4-BE49-F238E27FC236}">
                    <a16:creationId xmlns:a16="http://schemas.microsoft.com/office/drawing/2014/main" id="{02E7E9F6-A893-2A4C-AC53-4FBAD961DEC9}"/>
                  </a:ext>
                </a:extLst>
              </p:cNvPr>
              <p:cNvCxnSpPr>
                <a:cxnSpLocks/>
              </p:cNvCxnSpPr>
              <p:nvPr/>
            </p:nvCxnSpPr>
            <p:spPr>
              <a:xfrm flipH="1" flipV="1">
                <a:off x="4413250" y="2531533"/>
                <a:ext cx="353483" cy="698500"/>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3" name="Straight Connector 202">
                <a:extLst>
                  <a:ext uri="{FF2B5EF4-FFF2-40B4-BE49-F238E27FC236}">
                    <a16:creationId xmlns:a16="http://schemas.microsoft.com/office/drawing/2014/main" id="{A7C581AB-12E9-0449-B778-B5A1D3397E40}"/>
                  </a:ext>
                </a:extLst>
              </p:cNvPr>
              <p:cNvCxnSpPr>
                <a:cxnSpLocks/>
              </p:cNvCxnSpPr>
              <p:nvPr/>
            </p:nvCxnSpPr>
            <p:spPr>
              <a:xfrm flipH="1" flipV="1">
                <a:off x="4715933" y="2698750"/>
                <a:ext cx="50800" cy="54398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4" name="Straight Connector 203">
                <a:extLst>
                  <a:ext uri="{FF2B5EF4-FFF2-40B4-BE49-F238E27FC236}">
                    <a16:creationId xmlns:a16="http://schemas.microsoft.com/office/drawing/2014/main" id="{350A89A6-4525-714F-8F5D-A80A84C49C74}"/>
                  </a:ext>
                </a:extLst>
              </p:cNvPr>
              <p:cNvCxnSpPr>
                <a:cxnSpLocks/>
              </p:cNvCxnSpPr>
              <p:nvPr/>
            </p:nvCxnSpPr>
            <p:spPr>
              <a:xfrm flipH="1" flipV="1">
                <a:off x="5052483" y="2899834"/>
                <a:ext cx="234950" cy="218016"/>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AD1893D1-7CA5-8F4A-8B21-648544D90C4B}"/>
                  </a:ext>
                </a:extLst>
              </p:cNvPr>
              <p:cNvCxnSpPr>
                <a:cxnSpLocks/>
              </p:cNvCxnSpPr>
              <p:nvPr/>
            </p:nvCxnSpPr>
            <p:spPr>
              <a:xfrm flipV="1">
                <a:off x="4762500" y="2876550"/>
                <a:ext cx="292101" cy="340783"/>
              </a:xfrm>
              <a:prstGeom prst="line">
                <a:avLst/>
              </a:prstGeom>
              <a:noFill/>
              <a:ln w="19050" cap="rnd">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184" name="Oval 19">
              <a:extLst>
                <a:ext uri="{FF2B5EF4-FFF2-40B4-BE49-F238E27FC236}">
                  <a16:creationId xmlns:a16="http://schemas.microsoft.com/office/drawing/2014/main" id="{11932043-7AFA-DD40-871F-D269A23CB70B}"/>
                </a:ext>
              </a:extLst>
            </p:cNvPr>
            <p:cNvSpPr>
              <a:spLocks noChangeArrowheads="1"/>
            </p:cNvSpPr>
            <p:nvPr/>
          </p:nvSpPr>
          <p:spPr bwMode="auto">
            <a:xfrm>
              <a:off x="4926149" y="2341498"/>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5" name="Oval 19">
              <a:extLst>
                <a:ext uri="{FF2B5EF4-FFF2-40B4-BE49-F238E27FC236}">
                  <a16:creationId xmlns:a16="http://schemas.microsoft.com/office/drawing/2014/main" id="{D48FEF75-3D00-954A-A5EC-52E6A16C6628}"/>
                </a:ext>
              </a:extLst>
            </p:cNvPr>
            <p:cNvSpPr>
              <a:spLocks noChangeArrowheads="1"/>
            </p:cNvSpPr>
            <p:nvPr/>
          </p:nvSpPr>
          <p:spPr bwMode="auto">
            <a:xfrm>
              <a:off x="5272374" y="2570826"/>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6" name="Oval 19">
              <a:extLst>
                <a:ext uri="{FF2B5EF4-FFF2-40B4-BE49-F238E27FC236}">
                  <a16:creationId xmlns:a16="http://schemas.microsoft.com/office/drawing/2014/main" id="{BDBB498C-4EAC-0F45-88D2-0484CFD51714}"/>
                </a:ext>
              </a:extLst>
            </p:cNvPr>
            <p:cNvSpPr>
              <a:spLocks noChangeArrowheads="1"/>
            </p:cNvSpPr>
            <p:nvPr/>
          </p:nvSpPr>
          <p:spPr bwMode="auto">
            <a:xfrm>
              <a:off x="4980657" y="2812317"/>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7" name="Oval 19">
              <a:extLst>
                <a:ext uri="{FF2B5EF4-FFF2-40B4-BE49-F238E27FC236}">
                  <a16:creationId xmlns:a16="http://schemas.microsoft.com/office/drawing/2014/main" id="{DA9D7725-0C89-0241-9BB2-07EBBC028BC5}"/>
                </a:ext>
              </a:extLst>
            </p:cNvPr>
            <p:cNvSpPr>
              <a:spLocks noChangeArrowheads="1"/>
            </p:cNvSpPr>
            <p:nvPr/>
          </p:nvSpPr>
          <p:spPr bwMode="auto">
            <a:xfrm>
              <a:off x="5215723" y="3059804"/>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8" name="Oval 19">
              <a:extLst>
                <a:ext uri="{FF2B5EF4-FFF2-40B4-BE49-F238E27FC236}">
                  <a16:creationId xmlns:a16="http://schemas.microsoft.com/office/drawing/2014/main" id="{ABA3F361-88C2-DF44-BAE5-7F41676337FD}"/>
                </a:ext>
              </a:extLst>
            </p:cNvPr>
            <p:cNvSpPr>
              <a:spLocks noChangeArrowheads="1"/>
            </p:cNvSpPr>
            <p:nvPr/>
          </p:nvSpPr>
          <p:spPr bwMode="auto">
            <a:xfrm>
              <a:off x="4691629" y="3160041"/>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89" name="Oval 19">
              <a:extLst>
                <a:ext uri="{FF2B5EF4-FFF2-40B4-BE49-F238E27FC236}">
                  <a16:creationId xmlns:a16="http://schemas.microsoft.com/office/drawing/2014/main" id="{6D7CF8EF-8BB4-B54F-B92F-2A7C1E49CE4C}"/>
                </a:ext>
              </a:extLst>
            </p:cNvPr>
            <p:cNvSpPr>
              <a:spLocks noChangeArrowheads="1"/>
            </p:cNvSpPr>
            <p:nvPr/>
          </p:nvSpPr>
          <p:spPr bwMode="auto">
            <a:xfrm>
              <a:off x="4211713" y="2912176"/>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0" name="Oval 19">
              <a:extLst>
                <a:ext uri="{FF2B5EF4-FFF2-40B4-BE49-F238E27FC236}">
                  <a16:creationId xmlns:a16="http://schemas.microsoft.com/office/drawing/2014/main" id="{D8653651-93F0-A944-8D46-1683CCE48A9F}"/>
                </a:ext>
              </a:extLst>
            </p:cNvPr>
            <p:cNvSpPr>
              <a:spLocks noChangeArrowheads="1"/>
            </p:cNvSpPr>
            <p:nvPr/>
          </p:nvSpPr>
          <p:spPr bwMode="auto">
            <a:xfrm>
              <a:off x="4643628" y="2626343"/>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sp>
          <p:nvSpPr>
            <p:cNvPr id="191" name="Oval 19">
              <a:extLst>
                <a:ext uri="{FF2B5EF4-FFF2-40B4-BE49-F238E27FC236}">
                  <a16:creationId xmlns:a16="http://schemas.microsoft.com/office/drawing/2014/main" id="{8AEE714B-780C-CC4C-A2D7-77C68FA0A57A}"/>
                </a:ext>
              </a:extLst>
            </p:cNvPr>
            <p:cNvSpPr>
              <a:spLocks noChangeArrowheads="1"/>
            </p:cNvSpPr>
            <p:nvPr/>
          </p:nvSpPr>
          <p:spPr bwMode="auto">
            <a:xfrm>
              <a:off x="4351492" y="2471020"/>
              <a:ext cx="137100" cy="137101"/>
            </a:xfrm>
            <a:prstGeom prst="ellipse">
              <a:avLst/>
            </a:prstGeom>
            <a:solidFill>
              <a:schemeClr val="accent1"/>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9C526A10-D9B3-4920-AFD8-29F80208CA6A}"/>
              </a:ext>
            </a:extLst>
          </p:cNvPr>
          <p:cNvGrpSpPr/>
          <p:nvPr/>
        </p:nvGrpSpPr>
        <p:grpSpPr>
          <a:xfrm>
            <a:off x="6754968" y="3715598"/>
            <a:ext cx="426930" cy="435510"/>
            <a:chOff x="6956208" y="3715598"/>
            <a:chExt cx="426930" cy="435510"/>
          </a:xfrm>
        </p:grpSpPr>
        <p:grpSp>
          <p:nvGrpSpPr>
            <p:cNvPr id="262" name="Group 261">
              <a:extLst>
                <a:ext uri="{FF2B5EF4-FFF2-40B4-BE49-F238E27FC236}">
                  <a16:creationId xmlns:a16="http://schemas.microsoft.com/office/drawing/2014/main" id="{053B25D8-0030-4780-AF2C-30CDC6A450EA}"/>
                </a:ext>
              </a:extLst>
            </p:cNvPr>
            <p:cNvGrpSpPr/>
            <p:nvPr/>
          </p:nvGrpSpPr>
          <p:grpSpPr>
            <a:xfrm>
              <a:off x="6956208" y="3715598"/>
              <a:ext cx="426930" cy="252673"/>
              <a:chOff x="944563" y="1663701"/>
              <a:chExt cx="155575" cy="92075"/>
            </a:xfrm>
          </p:grpSpPr>
          <p:sp>
            <p:nvSpPr>
              <p:cNvPr id="263" name="Oval 19">
                <a:extLst>
                  <a:ext uri="{FF2B5EF4-FFF2-40B4-BE49-F238E27FC236}">
                    <a16:creationId xmlns:a16="http://schemas.microsoft.com/office/drawing/2014/main" id="{1D55D4D6-1162-4176-8970-2559CFE8E4FD}"/>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4" name="Freeform 20">
                <a:extLst>
                  <a:ext uri="{FF2B5EF4-FFF2-40B4-BE49-F238E27FC236}">
                    <a16:creationId xmlns:a16="http://schemas.microsoft.com/office/drawing/2014/main" id="{D76A4F28-05CE-4D38-B810-2585E86CF601}"/>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65" name="Oval 21">
                <a:extLst>
                  <a:ext uri="{FF2B5EF4-FFF2-40B4-BE49-F238E27FC236}">
                    <a16:creationId xmlns:a16="http://schemas.microsoft.com/office/drawing/2014/main" id="{A2664C43-873F-4CB2-ABDE-1020379616AA}"/>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7" name="Group 206">
              <a:extLst>
                <a:ext uri="{FF2B5EF4-FFF2-40B4-BE49-F238E27FC236}">
                  <a16:creationId xmlns:a16="http://schemas.microsoft.com/office/drawing/2014/main" id="{4279F19F-B223-D448-A75C-3DE4E5A588E7}"/>
                </a:ext>
              </a:extLst>
            </p:cNvPr>
            <p:cNvGrpSpPr/>
            <p:nvPr/>
          </p:nvGrpSpPr>
          <p:grpSpPr>
            <a:xfrm>
              <a:off x="7066398" y="3812036"/>
              <a:ext cx="201498" cy="339072"/>
              <a:chOff x="8388221" y="1136645"/>
              <a:chExt cx="138521" cy="233096"/>
            </a:xfrm>
          </p:grpSpPr>
          <p:sp>
            <p:nvSpPr>
              <p:cNvPr id="209" name="Freeform 9">
                <a:extLst>
                  <a:ext uri="{FF2B5EF4-FFF2-40B4-BE49-F238E27FC236}">
                    <a16:creationId xmlns:a16="http://schemas.microsoft.com/office/drawing/2014/main" id="{402D6196-E54B-1A41-8513-9DA6617A4504}"/>
                  </a:ext>
                </a:extLst>
              </p:cNvPr>
              <p:cNvSpPr>
                <a:spLocks/>
              </p:cNvSpPr>
              <p:nvPr/>
            </p:nvSpPr>
            <p:spPr bwMode="auto">
              <a:xfrm>
                <a:off x="8424113" y="1136645"/>
                <a:ext cx="66737" cy="45719"/>
              </a:xfrm>
              <a:prstGeom prst="triangle">
                <a:avLst/>
              </a:prstGeom>
              <a:solidFill>
                <a:schemeClr val="bg1"/>
              </a:solidFill>
              <a:ln w="1270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0" name="Line 10">
                <a:extLst>
                  <a:ext uri="{FF2B5EF4-FFF2-40B4-BE49-F238E27FC236}">
                    <a16:creationId xmlns:a16="http://schemas.microsoft.com/office/drawing/2014/main" id="{1495EB79-7AE0-6343-BBA6-AFF5CA16B67F}"/>
                  </a:ext>
                </a:extLst>
              </p:cNvPr>
              <p:cNvSpPr>
                <a:spLocks noChangeShapeType="1"/>
              </p:cNvSpPr>
              <p:nvPr/>
            </p:nvSpPr>
            <p:spPr bwMode="auto">
              <a:xfrm flipV="1">
                <a:off x="8457481" y="1178133"/>
                <a:ext cx="0" cy="53087"/>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nvGrpSpPr>
              <p:cNvPr id="211" name="Group 210">
                <a:extLst>
                  <a:ext uri="{FF2B5EF4-FFF2-40B4-BE49-F238E27FC236}">
                    <a16:creationId xmlns:a16="http://schemas.microsoft.com/office/drawing/2014/main" id="{7365A068-1384-D041-B4E9-08CD6ADB04D2}"/>
                  </a:ext>
                </a:extLst>
              </p:cNvPr>
              <p:cNvGrpSpPr/>
              <p:nvPr/>
            </p:nvGrpSpPr>
            <p:grpSpPr>
              <a:xfrm>
                <a:off x="8388221" y="1230861"/>
                <a:ext cx="138521" cy="138880"/>
                <a:chOff x="9666704" y="1562670"/>
                <a:chExt cx="193453" cy="193955"/>
              </a:xfrm>
            </p:grpSpPr>
            <p:sp>
              <p:nvSpPr>
                <p:cNvPr id="212" name="Rectangle 5">
                  <a:extLst>
                    <a:ext uri="{FF2B5EF4-FFF2-40B4-BE49-F238E27FC236}">
                      <a16:creationId xmlns:a16="http://schemas.microsoft.com/office/drawing/2014/main" id="{4681984D-97B0-9440-85CF-D900B0316B66}"/>
                    </a:ext>
                  </a:extLst>
                </p:cNvPr>
                <p:cNvSpPr>
                  <a:spLocks noChangeArrowheads="1"/>
                </p:cNvSpPr>
                <p:nvPr/>
              </p:nvSpPr>
              <p:spPr bwMode="auto">
                <a:xfrm>
                  <a:off x="9666704" y="1562670"/>
                  <a:ext cx="193453" cy="193955"/>
                </a:xfrm>
                <a:prstGeom prst="rect">
                  <a:avLst/>
                </a:prstGeom>
                <a:solidFill>
                  <a:schemeClr val="accent1"/>
                </a:solidFill>
                <a:ln w="1905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3" name="Line 6">
                  <a:extLst>
                    <a:ext uri="{FF2B5EF4-FFF2-40B4-BE49-F238E27FC236}">
                      <a16:creationId xmlns:a16="http://schemas.microsoft.com/office/drawing/2014/main" id="{81D1E3D3-3822-4545-82C1-05CA9F889ABF}"/>
                    </a:ext>
                  </a:extLst>
                </p:cNvPr>
                <p:cNvSpPr>
                  <a:spLocks noChangeShapeType="1"/>
                </p:cNvSpPr>
                <p:nvPr/>
              </p:nvSpPr>
              <p:spPr bwMode="auto">
                <a:xfrm>
                  <a:off x="9710922" y="1591663"/>
                  <a:ext cx="0" cy="135969"/>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4" name="Line 7">
                  <a:extLst>
                    <a:ext uri="{FF2B5EF4-FFF2-40B4-BE49-F238E27FC236}">
                      <a16:creationId xmlns:a16="http://schemas.microsoft.com/office/drawing/2014/main" id="{BAFF0013-7067-6047-8DDC-B41839D987A6}"/>
                    </a:ext>
                  </a:extLst>
                </p:cNvPr>
                <p:cNvSpPr>
                  <a:spLocks noChangeShapeType="1"/>
                </p:cNvSpPr>
                <p:nvPr/>
              </p:nvSpPr>
              <p:spPr bwMode="auto">
                <a:xfrm>
                  <a:off x="9763983" y="1591663"/>
                  <a:ext cx="0" cy="135969"/>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5" name="Line 8">
                  <a:extLst>
                    <a:ext uri="{FF2B5EF4-FFF2-40B4-BE49-F238E27FC236}">
                      <a16:creationId xmlns:a16="http://schemas.microsoft.com/office/drawing/2014/main" id="{2F13976F-6E03-654A-BCEB-74BF74DBC740}"/>
                    </a:ext>
                  </a:extLst>
                </p:cNvPr>
                <p:cNvSpPr>
                  <a:spLocks noChangeShapeType="1"/>
                </p:cNvSpPr>
                <p:nvPr/>
              </p:nvSpPr>
              <p:spPr bwMode="auto">
                <a:xfrm>
                  <a:off x="9812623" y="1591663"/>
                  <a:ext cx="0" cy="135969"/>
                </a:xfrm>
                <a:prstGeom prst="line">
                  <a:avLst/>
                </a:prstGeom>
                <a:noFill/>
                <a:ln w="19050">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grpSp>
      </p:grpSp>
      <p:grpSp>
        <p:nvGrpSpPr>
          <p:cNvPr id="5" name="Group 4">
            <a:extLst>
              <a:ext uri="{FF2B5EF4-FFF2-40B4-BE49-F238E27FC236}">
                <a16:creationId xmlns:a16="http://schemas.microsoft.com/office/drawing/2014/main" id="{D0B3F5ED-978A-464F-87E2-7BF8132201B4}"/>
              </a:ext>
            </a:extLst>
          </p:cNvPr>
          <p:cNvGrpSpPr/>
          <p:nvPr/>
        </p:nvGrpSpPr>
        <p:grpSpPr>
          <a:xfrm>
            <a:off x="8486469" y="3781231"/>
            <a:ext cx="595789" cy="428753"/>
            <a:chOff x="8821397" y="3781231"/>
            <a:chExt cx="595789" cy="428753"/>
          </a:xfrm>
        </p:grpSpPr>
        <p:sp>
          <p:nvSpPr>
            <p:cNvPr id="217" name="Freeform 15">
              <a:extLst>
                <a:ext uri="{FF2B5EF4-FFF2-40B4-BE49-F238E27FC236}">
                  <a16:creationId xmlns:a16="http://schemas.microsoft.com/office/drawing/2014/main" id="{6987A0D7-B489-DF40-83C4-9891AFCF7923}"/>
                </a:ext>
              </a:extLst>
            </p:cNvPr>
            <p:cNvSpPr>
              <a:spLocks/>
            </p:cNvSpPr>
            <p:nvPr/>
          </p:nvSpPr>
          <p:spPr bwMode="auto">
            <a:xfrm>
              <a:off x="8909516" y="3925903"/>
              <a:ext cx="88119" cy="139411"/>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8" name="Freeform 16">
              <a:extLst>
                <a:ext uri="{FF2B5EF4-FFF2-40B4-BE49-F238E27FC236}">
                  <a16:creationId xmlns:a16="http://schemas.microsoft.com/office/drawing/2014/main" id="{CD66A956-FA79-B149-A3E1-5FDA38AE1AC6}"/>
                </a:ext>
              </a:extLst>
            </p:cNvPr>
            <p:cNvSpPr>
              <a:spLocks/>
            </p:cNvSpPr>
            <p:nvPr/>
          </p:nvSpPr>
          <p:spPr bwMode="auto">
            <a:xfrm>
              <a:off x="8821397" y="3925903"/>
              <a:ext cx="71021" cy="139411"/>
            </a:xfrm>
            <a:custGeom>
              <a:avLst/>
              <a:gdLst>
                <a:gd name="T0" fmla="*/ 324 w 324"/>
                <a:gd name="T1" fmla="*/ 0 h 632"/>
                <a:gd name="T2" fmla="*/ 324 w 324"/>
                <a:gd name="T3" fmla="*/ 632 h 632"/>
                <a:gd name="T4" fmla="*/ 0 w 324"/>
                <a:gd name="T5" fmla="*/ 527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7"/>
                  </a:lnTo>
                  <a:lnTo>
                    <a:pt x="0" y="135"/>
                  </a:lnTo>
                  <a:lnTo>
                    <a:pt x="324"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19" name="Line 17">
              <a:extLst>
                <a:ext uri="{FF2B5EF4-FFF2-40B4-BE49-F238E27FC236}">
                  <a16:creationId xmlns:a16="http://schemas.microsoft.com/office/drawing/2014/main" id="{285F7E5A-8F25-7C45-A0C9-F6B1F0666B22}"/>
                </a:ext>
              </a:extLst>
            </p:cNvPr>
            <p:cNvSpPr>
              <a:spLocks noChangeShapeType="1"/>
            </p:cNvSpPr>
            <p:nvPr/>
          </p:nvSpPr>
          <p:spPr bwMode="auto">
            <a:xfrm>
              <a:off x="8868745" y="3936424"/>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0" name="Line 18">
              <a:extLst>
                <a:ext uri="{FF2B5EF4-FFF2-40B4-BE49-F238E27FC236}">
                  <a16:creationId xmlns:a16="http://schemas.microsoft.com/office/drawing/2014/main" id="{3423EC03-D50A-6E40-AB3F-7E814A7D4356}"/>
                </a:ext>
              </a:extLst>
            </p:cNvPr>
            <p:cNvSpPr>
              <a:spLocks noChangeShapeType="1"/>
            </p:cNvSpPr>
            <p:nvPr/>
          </p:nvSpPr>
          <p:spPr bwMode="auto">
            <a:xfrm>
              <a:off x="8841125" y="3948261"/>
              <a:ext cx="0" cy="99955"/>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1" name="Freeform 19">
              <a:extLst>
                <a:ext uri="{FF2B5EF4-FFF2-40B4-BE49-F238E27FC236}">
                  <a16:creationId xmlns:a16="http://schemas.microsoft.com/office/drawing/2014/main" id="{B85B84F9-F600-6943-B05E-B30884E0ADFD}"/>
                </a:ext>
              </a:extLst>
            </p:cNvPr>
            <p:cNvSpPr>
              <a:spLocks/>
            </p:cNvSpPr>
            <p:nvPr/>
          </p:nvSpPr>
          <p:spPr bwMode="auto">
            <a:xfrm>
              <a:off x="9119949" y="3925903"/>
              <a:ext cx="86803" cy="139411"/>
            </a:xfrm>
            <a:custGeom>
              <a:avLst/>
              <a:gdLst>
                <a:gd name="T0" fmla="*/ 0 w 399"/>
                <a:gd name="T1" fmla="*/ 0 h 632"/>
                <a:gd name="T2" fmla="*/ 0 w 399"/>
                <a:gd name="T3" fmla="*/ 632 h 632"/>
                <a:gd name="T4" fmla="*/ 399 w 399"/>
                <a:gd name="T5" fmla="*/ 487 h 632"/>
                <a:gd name="T6" fmla="*/ 399 w 399"/>
                <a:gd name="T7" fmla="*/ 159 h 632"/>
                <a:gd name="T8" fmla="*/ 0 w 399"/>
                <a:gd name="T9" fmla="*/ 0 h 632"/>
              </a:gdLst>
              <a:ahLst/>
              <a:cxnLst>
                <a:cxn ang="0">
                  <a:pos x="T0" y="T1"/>
                </a:cxn>
                <a:cxn ang="0">
                  <a:pos x="T2" y="T3"/>
                </a:cxn>
                <a:cxn ang="0">
                  <a:pos x="T4" y="T5"/>
                </a:cxn>
                <a:cxn ang="0">
                  <a:pos x="T6" y="T7"/>
                </a:cxn>
                <a:cxn ang="0">
                  <a:pos x="T8" y="T9"/>
                </a:cxn>
              </a:cxnLst>
              <a:rect l="0" t="0" r="r" b="b"/>
              <a:pathLst>
                <a:path w="399" h="632">
                  <a:moveTo>
                    <a:pt x="0" y="0"/>
                  </a:moveTo>
                  <a:lnTo>
                    <a:pt x="0" y="632"/>
                  </a:lnTo>
                  <a:lnTo>
                    <a:pt x="399" y="487"/>
                  </a:lnTo>
                  <a:lnTo>
                    <a:pt x="399" y="159"/>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2" name="Freeform 20">
              <a:extLst>
                <a:ext uri="{FF2B5EF4-FFF2-40B4-BE49-F238E27FC236}">
                  <a16:creationId xmlns:a16="http://schemas.microsoft.com/office/drawing/2014/main" id="{2C9771DC-E0CB-5F42-BCE6-9355E4F26364}"/>
                </a:ext>
              </a:extLst>
            </p:cNvPr>
            <p:cNvSpPr>
              <a:spLocks/>
            </p:cNvSpPr>
            <p:nvPr/>
          </p:nvSpPr>
          <p:spPr bwMode="auto">
            <a:xfrm>
              <a:off x="9030515" y="3925903"/>
              <a:ext cx="71021" cy="139411"/>
            </a:xfrm>
            <a:custGeom>
              <a:avLst/>
              <a:gdLst>
                <a:gd name="T0" fmla="*/ 323 w 323"/>
                <a:gd name="T1" fmla="*/ 0 h 632"/>
                <a:gd name="T2" fmla="*/ 323 w 323"/>
                <a:gd name="T3" fmla="*/ 632 h 632"/>
                <a:gd name="T4" fmla="*/ 0 w 323"/>
                <a:gd name="T5" fmla="*/ 527 h 632"/>
                <a:gd name="T6" fmla="*/ 0 w 323"/>
                <a:gd name="T7" fmla="*/ 135 h 632"/>
                <a:gd name="T8" fmla="*/ 323 w 323"/>
                <a:gd name="T9" fmla="*/ 0 h 632"/>
              </a:gdLst>
              <a:ahLst/>
              <a:cxnLst>
                <a:cxn ang="0">
                  <a:pos x="T0" y="T1"/>
                </a:cxn>
                <a:cxn ang="0">
                  <a:pos x="T2" y="T3"/>
                </a:cxn>
                <a:cxn ang="0">
                  <a:pos x="T4" y="T5"/>
                </a:cxn>
                <a:cxn ang="0">
                  <a:pos x="T6" y="T7"/>
                </a:cxn>
                <a:cxn ang="0">
                  <a:pos x="T8" y="T9"/>
                </a:cxn>
              </a:cxnLst>
              <a:rect l="0" t="0" r="r" b="b"/>
              <a:pathLst>
                <a:path w="323" h="632">
                  <a:moveTo>
                    <a:pt x="323" y="0"/>
                  </a:moveTo>
                  <a:lnTo>
                    <a:pt x="323" y="632"/>
                  </a:lnTo>
                  <a:lnTo>
                    <a:pt x="0" y="527"/>
                  </a:lnTo>
                  <a:lnTo>
                    <a:pt x="0" y="135"/>
                  </a:lnTo>
                  <a:lnTo>
                    <a:pt x="323"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3" name="Line 21">
              <a:extLst>
                <a:ext uri="{FF2B5EF4-FFF2-40B4-BE49-F238E27FC236}">
                  <a16:creationId xmlns:a16="http://schemas.microsoft.com/office/drawing/2014/main" id="{103467E8-3E53-0141-8295-599741A90026}"/>
                </a:ext>
              </a:extLst>
            </p:cNvPr>
            <p:cNvSpPr>
              <a:spLocks noChangeShapeType="1"/>
            </p:cNvSpPr>
            <p:nvPr/>
          </p:nvSpPr>
          <p:spPr bwMode="auto">
            <a:xfrm>
              <a:off x="9077862" y="3936424"/>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4" name="Line 22">
              <a:extLst>
                <a:ext uri="{FF2B5EF4-FFF2-40B4-BE49-F238E27FC236}">
                  <a16:creationId xmlns:a16="http://schemas.microsoft.com/office/drawing/2014/main" id="{C31A446B-1A86-774C-BA90-429848DEF290}"/>
                </a:ext>
              </a:extLst>
            </p:cNvPr>
            <p:cNvSpPr>
              <a:spLocks noChangeShapeType="1"/>
            </p:cNvSpPr>
            <p:nvPr/>
          </p:nvSpPr>
          <p:spPr bwMode="auto">
            <a:xfrm>
              <a:off x="9051559" y="3948261"/>
              <a:ext cx="0" cy="99955"/>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5" name="Freeform 23">
              <a:extLst>
                <a:ext uri="{FF2B5EF4-FFF2-40B4-BE49-F238E27FC236}">
                  <a16:creationId xmlns:a16="http://schemas.microsoft.com/office/drawing/2014/main" id="{CBBEF42B-20EE-B94D-B58E-B789224C9DA3}"/>
                </a:ext>
              </a:extLst>
            </p:cNvPr>
            <p:cNvSpPr>
              <a:spLocks/>
            </p:cNvSpPr>
            <p:nvPr/>
          </p:nvSpPr>
          <p:spPr bwMode="auto">
            <a:xfrm>
              <a:off x="9330383" y="3925903"/>
              <a:ext cx="86803" cy="139411"/>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6" name="Freeform 24">
              <a:extLst>
                <a:ext uri="{FF2B5EF4-FFF2-40B4-BE49-F238E27FC236}">
                  <a16:creationId xmlns:a16="http://schemas.microsoft.com/office/drawing/2014/main" id="{B7637D00-5D55-A84F-9C42-3F98804BA238}"/>
                </a:ext>
              </a:extLst>
            </p:cNvPr>
            <p:cNvSpPr>
              <a:spLocks/>
            </p:cNvSpPr>
            <p:nvPr/>
          </p:nvSpPr>
          <p:spPr bwMode="auto">
            <a:xfrm>
              <a:off x="9240948" y="3925903"/>
              <a:ext cx="71021" cy="139411"/>
            </a:xfrm>
            <a:custGeom>
              <a:avLst/>
              <a:gdLst>
                <a:gd name="T0" fmla="*/ 325 w 325"/>
                <a:gd name="T1" fmla="*/ 0 h 632"/>
                <a:gd name="T2" fmla="*/ 325 w 325"/>
                <a:gd name="T3" fmla="*/ 632 h 632"/>
                <a:gd name="T4" fmla="*/ 0 w 325"/>
                <a:gd name="T5" fmla="*/ 527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7"/>
                  </a:lnTo>
                  <a:lnTo>
                    <a:pt x="0" y="135"/>
                  </a:lnTo>
                  <a:lnTo>
                    <a:pt x="325"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7" name="Line 25">
              <a:extLst>
                <a:ext uri="{FF2B5EF4-FFF2-40B4-BE49-F238E27FC236}">
                  <a16:creationId xmlns:a16="http://schemas.microsoft.com/office/drawing/2014/main" id="{A0D166A1-6D3B-E14B-92C7-E91E9EF1EFBD}"/>
                </a:ext>
              </a:extLst>
            </p:cNvPr>
            <p:cNvSpPr>
              <a:spLocks noChangeShapeType="1"/>
            </p:cNvSpPr>
            <p:nvPr/>
          </p:nvSpPr>
          <p:spPr bwMode="auto">
            <a:xfrm>
              <a:off x="9288296" y="3936424"/>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8" name="Line 26">
              <a:extLst>
                <a:ext uri="{FF2B5EF4-FFF2-40B4-BE49-F238E27FC236}">
                  <a16:creationId xmlns:a16="http://schemas.microsoft.com/office/drawing/2014/main" id="{4930E443-AE59-9C4C-8DB5-20639747EC7F}"/>
                </a:ext>
              </a:extLst>
            </p:cNvPr>
            <p:cNvSpPr>
              <a:spLocks noChangeShapeType="1"/>
            </p:cNvSpPr>
            <p:nvPr/>
          </p:nvSpPr>
          <p:spPr bwMode="auto">
            <a:xfrm>
              <a:off x="9261992" y="3948261"/>
              <a:ext cx="0" cy="99955"/>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29" name="Freeform 27">
              <a:extLst>
                <a:ext uri="{FF2B5EF4-FFF2-40B4-BE49-F238E27FC236}">
                  <a16:creationId xmlns:a16="http://schemas.microsoft.com/office/drawing/2014/main" id="{4A977635-69DF-B84F-B50C-755B93AA7BE2}"/>
                </a:ext>
              </a:extLst>
            </p:cNvPr>
            <p:cNvSpPr>
              <a:spLocks/>
            </p:cNvSpPr>
            <p:nvPr/>
          </p:nvSpPr>
          <p:spPr bwMode="auto">
            <a:xfrm>
              <a:off x="9014732" y="4071889"/>
              <a:ext cx="88119" cy="138095"/>
            </a:xfrm>
            <a:custGeom>
              <a:avLst/>
              <a:gdLst>
                <a:gd name="T0" fmla="*/ 0 w 401"/>
                <a:gd name="T1" fmla="*/ 0 h 632"/>
                <a:gd name="T2" fmla="*/ 0 w 401"/>
                <a:gd name="T3" fmla="*/ 632 h 632"/>
                <a:gd name="T4" fmla="*/ 401 w 401"/>
                <a:gd name="T5" fmla="*/ 487 h 632"/>
                <a:gd name="T6" fmla="*/ 401 w 401"/>
                <a:gd name="T7" fmla="*/ 159 h 632"/>
                <a:gd name="T8" fmla="*/ 0 w 401"/>
                <a:gd name="T9" fmla="*/ 0 h 632"/>
              </a:gdLst>
              <a:ahLst/>
              <a:cxnLst>
                <a:cxn ang="0">
                  <a:pos x="T0" y="T1"/>
                </a:cxn>
                <a:cxn ang="0">
                  <a:pos x="T2" y="T3"/>
                </a:cxn>
                <a:cxn ang="0">
                  <a:pos x="T4" y="T5"/>
                </a:cxn>
                <a:cxn ang="0">
                  <a:pos x="T6" y="T7"/>
                </a:cxn>
                <a:cxn ang="0">
                  <a:pos x="T8" y="T9"/>
                </a:cxn>
              </a:cxnLst>
              <a:rect l="0" t="0" r="r" b="b"/>
              <a:pathLst>
                <a:path w="401" h="632">
                  <a:moveTo>
                    <a:pt x="0" y="0"/>
                  </a:moveTo>
                  <a:lnTo>
                    <a:pt x="0" y="632"/>
                  </a:lnTo>
                  <a:lnTo>
                    <a:pt x="401" y="487"/>
                  </a:lnTo>
                  <a:lnTo>
                    <a:pt x="401" y="159"/>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0" name="Freeform 28">
              <a:extLst>
                <a:ext uri="{FF2B5EF4-FFF2-40B4-BE49-F238E27FC236}">
                  <a16:creationId xmlns:a16="http://schemas.microsoft.com/office/drawing/2014/main" id="{FF7B981F-EB39-BC49-95FB-422B3E16EA87}"/>
                </a:ext>
              </a:extLst>
            </p:cNvPr>
            <p:cNvSpPr>
              <a:spLocks/>
            </p:cNvSpPr>
            <p:nvPr/>
          </p:nvSpPr>
          <p:spPr bwMode="auto">
            <a:xfrm>
              <a:off x="8925299" y="4071889"/>
              <a:ext cx="72336" cy="138095"/>
            </a:xfrm>
            <a:custGeom>
              <a:avLst/>
              <a:gdLst>
                <a:gd name="T0" fmla="*/ 325 w 325"/>
                <a:gd name="T1" fmla="*/ 0 h 632"/>
                <a:gd name="T2" fmla="*/ 325 w 325"/>
                <a:gd name="T3" fmla="*/ 632 h 632"/>
                <a:gd name="T4" fmla="*/ 0 w 325"/>
                <a:gd name="T5" fmla="*/ 528 h 632"/>
                <a:gd name="T6" fmla="*/ 0 w 325"/>
                <a:gd name="T7" fmla="*/ 135 h 632"/>
                <a:gd name="T8" fmla="*/ 325 w 325"/>
                <a:gd name="T9" fmla="*/ 0 h 632"/>
              </a:gdLst>
              <a:ahLst/>
              <a:cxnLst>
                <a:cxn ang="0">
                  <a:pos x="T0" y="T1"/>
                </a:cxn>
                <a:cxn ang="0">
                  <a:pos x="T2" y="T3"/>
                </a:cxn>
                <a:cxn ang="0">
                  <a:pos x="T4" y="T5"/>
                </a:cxn>
                <a:cxn ang="0">
                  <a:pos x="T6" y="T7"/>
                </a:cxn>
                <a:cxn ang="0">
                  <a:pos x="T8" y="T9"/>
                </a:cxn>
              </a:cxnLst>
              <a:rect l="0" t="0" r="r" b="b"/>
              <a:pathLst>
                <a:path w="325" h="632">
                  <a:moveTo>
                    <a:pt x="325" y="0"/>
                  </a:moveTo>
                  <a:lnTo>
                    <a:pt x="325" y="632"/>
                  </a:lnTo>
                  <a:lnTo>
                    <a:pt x="0" y="528"/>
                  </a:lnTo>
                  <a:lnTo>
                    <a:pt x="0" y="135"/>
                  </a:lnTo>
                  <a:lnTo>
                    <a:pt x="325"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1" name="Line 29">
              <a:extLst>
                <a:ext uri="{FF2B5EF4-FFF2-40B4-BE49-F238E27FC236}">
                  <a16:creationId xmlns:a16="http://schemas.microsoft.com/office/drawing/2014/main" id="{70548B06-D41E-B442-810F-D82CC8B1E134}"/>
                </a:ext>
              </a:extLst>
            </p:cNvPr>
            <p:cNvSpPr>
              <a:spLocks noChangeShapeType="1"/>
            </p:cNvSpPr>
            <p:nvPr/>
          </p:nvSpPr>
          <p:spPr bwMode="auto">
            <a:xfrm>
              <a:off x="8973960" y="4081095"/>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2" name="Line 30">
              <a:extLst>
                <a:ext uri="{FF2B5EF4-FFF2-40B4-BE49-F238E27FC236}">
                  <a16:creationId xmlns:a16="http://schemas.microsoft.com/office/drawing/2014/main" id="{AED55D1C-F6EF-8745-B144-51A0FCF9C824}"/>
                </a:ext>
              </a:extLst>
            </p:cNvPr>
            <p:cNvSpPr>
              <a:spLocks noChangeShapeType="1"/>
            </p:cNvSpPr>
            <p:nvPr/>
          </p:nvSpPr>
          <p:spPr bwMode="auto">
            <a:xfrm>
              <a:off x="8946341" y="4092932"/>
              <a:ext cx="0" cy="101271"/>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3" name="Freeform 31">
              <a:extLst>
                <a:ext uri="{FF2B5EF4-FFF2-40B4-BE49-F238E27FC236}">
                  <a16:creationId xmlns:a16="http://schemas.microsoft.com/office/drawing/2014/main" id="{59900C1F-1C38-D645-927C-28ED94AE67E4}"/>
                </a:ext>
              </a:extLst>
            </p:cNvPr>
            <p:cNvSpPr>
              <a:spLocks/>
            </p:cNvSpPr>
            <p:nvPr/>
          </p:nvSpPr>
          <p:spPr bwMode="auto">
            <a:xfrm>
              <a:off x="9225165" y="4071889"/>
              <a:ext cx="86803" cy="138095"/>
            </a:xfrm>
            <a:custGeom>
              <a:avLst/>
              <a:gdLst>
                <a:gd name="T0" fmla="*/ 0 w 400"/>
                <a:gd name="T1" fmla="*/ 0 h 632"/>
                <a:gd name="T2" fmla="*/ 0 w 400"/>
                <a:gd name="T3" fmla="*/ 632 h 632"/>
                <a:gd name="T4" fmla="*/ 400 w 400"/>
                <a:gd name="T5" fmla="*/ 487 h 632"/>
                <a:gd name="T6" fmla="*/ 400 w 400"/>
                <a:gd name="T7" fmla="*/ 159 h 632"/>
                <a:gd name="T8" fmla="*/ 0 w 400"/>
                <a:gd name="T9" fmla="*/ 0 h 632"/>
              </a:gdLst>
              <a:ahLst/>
              <a:cxnLst>
                <a:cxn ang="0">
                  <a:pos x="T0" y="T1"/>
                </a:cxn>
                <a:cxn ang="0">
                  <a:pos x="T2" y="T3"/>
                </a:cxn>
                <a:cxn ang="0">
                  <a:pos x="T4" y="T5"/>
                </a:cxn>
                <a:cxn ang="0">
                  <a:pos x="T6" y="T7"/>
                </a:cxn>
                <a:cxn ang="0">
                  <a:pos x="T8" y="T9"/>
                </a:cxn>
              </a:cxnLst>
              <a:rect l="0" t="0" r="r" b="b"/>
              <a:pathLst>
                <a:path w="400" h="632">
                  <a:moveTo>
                    <a:pt x="0" y="0"/>
                  </a:moveTo>
                  <a:lnTo>
                    <a:pt x="0" y="632"/>
                  </a:lnTo>
                  <a:lnTo>
                    <a:pt x="400" y="487"/>
                  </a:lnTo>
                  <a:lnTo>
                    <a:pt x="400" y="159"/>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4" name="Freeform 32">
              <a:extLst>
                <a:ext uri="{FF2B5EF4-FFF2-40B4-BE49-F238E27FC236}">
                  <a16:creationId xmlns:a16="http://schemas.microsoft.com/office/drawing/2014/main" id="{F00EBD6B-C884-F741-9111-E133701D9632}"/>
                </a:ext>
              </a:extLst>
            </p:cNvPr>
            <p:cNvSpPr>
              <a:spLocks/>
            </p:cNvSpPr>
            <p:nvPr/>
          </p:nvSpPr>
          <p:spPr bwMode="auto">
            <a:xfrm>
              <a:off x="9135731" y="4071889"/>
              <a:ext cx="71021" cy="138095"/>
            </a:xfrm>
            <a:custGeom>
              <a:avLst/>
              <a:gdLst>
                <a:gd name="T0" fmla="*/ 324 w 324"/>
                <a:gd name="T1" fmla="*/ 0 h 632"/>
                <a:gd name="T2" fmla="*/ 324 w 324"/>
                <a:gd name="T3" fmla="*/ 632 h 632"/>
                <a:gd name="T4" fmla="*/ 0 w 324"/>
                <a:gd name="T5" fmla="*/ 528 h 632"/>
                <a:gd name="T6" fmla="*/ 0 w 324"/>
                <a:gd name="T7" fmla="*/ 135 h 632"/>
                <a:gd name="T8" fmla="*/ 324 w 324"/>
                <a:gd name="T9" fmla="*/ 0 h 632"/>
              </a:gdLst>
              <a:ahLst/>
              <a:cxnLst>
                <a:cxn ang="0">
                  <a:pos x="T0" y="T1"/>
                </a:cxn>
                <a:cxn ang="0">
                  <a:pos x="T2" y="T3"/>
                </a:cxn>
                <a:cxn ang="0">
                  <a:pos x="T4" y="T5"/>
                </a:cxn>
                <a:cxn ang="0">
                  <a:pos x="T6" y="T7"/>
                </a:cxn>
                <a:cxn ang="0">
                  <a:pos x="T8" y="T9"/>
                </a:cxn>
              </a:cxnLst>
              <a:rect l="0" t="0" r="r" b="b"/>
              <a:pathLst>
                <a:path w="324" h="632">
                  <a:moveTo>
                    <a:pt x="324" y="0"/>
                  </a:moveTo>
                  <a:lnTo>
                    <a:pt x="324" y="632"/>
                  </a:lnTo>
                  <a:lnTo>
                    <a:pt x="0" y="528"/>
                  </a:lnTo>
                  <a:lnTo>
                    <a:pt x="0" y="135"/>
                  </a:lnTo>
                  <a:lnTo>
                    <a:pt x="324"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5" name="Line 33">
              <a:extLst>
                <a:ext uri="{FF2B5EF4-FFF2-40B4-BE49-F238E27FC236}">
                  <a16:creationId xmlns:a16="http://schemas.microsoft.com/office/drawing/2014/main" id="{56C94A11-1B95-1E4B-950B-F007F98D0023}"/>
                </a:ext>
              </a:extLst>
            </p:cNvPr>
            <p:cNvSpPr>
              <a:spLocks noChangeShapeType="1"/>
            </p:cNvSpPr>
            <p:nvPr/>
          </p:nvSpPr>
          <p:spPr bwMode="auto">
            <a:xfrm>
              <a:off x="9183079" y="4081095"/>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6" name="Line 34">
              <a:extLst>
                <a:ext uri="{FF2B5EF4-FFF2-40B4-BE49-F238E27FC236}">
                  <a16:creationId xmlns:a16="http://schemas.microsoft.com/office/drawing/2014/main" id="{E2FE27EF-BBCC-2147-9E48-9B92BAE4AA10}"/>
                </a:ext>
              </a:extLst>
            </p:cNvPr>
            <p:cNvSpPr>
              <a:spLocks noChangeShapeType="1"/>
            </p:cNvSpPr>
            <p:nvPr/>
          </p:nvSpPr>
          <p:spPr bwMode="auto">
            <a:xfrm>
              <a:off x="9156775" y="4092932"/>
              <a:ext cx="0" cy="101271"/>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7" name="Freeform 35">
              <a:extLst>
                <a:ext uri="{FF2B5EF4-FFF2-40B4-BE49-F238E27FC236}">
                  <a16:creationId xmlns:a16="http://schemas.microsoft.com/office/drawing/2014/main" id="{F8139E5A-0DCD-A04E-8783-B4871EB1C486}"/>
                </a:ext>
              </a:extLst>
            </p:cNvPr>
            <p:cNvSpPr>
              <a:spLocks/>
            </p:cNvSpPr>
            <p:nvPr/>
          </p:nvSpPr>
          <p:spPr bwMode="auto">
            <a:xfrm>
              <a:off x="9014732" y="3781231"/>
              <a:ext cx="88119" cy="139411"/>
            </a:xfrm>
            <a:custGeom>
              <a:avLst/>
              <a:gdLst>
                <a:gd name="T0" fmla="*/ 0 w 401"/>
                <a:gd name="T1" fmla="*/ 0 h 633"/>
                <a:gd name="T2" fmla="*/ 0 w 401"/>
                <a:gd name="T3" fmla="*/ 633 h 633"/>
                <a:gd name="T4" fmla="*/ 401 w 401"/>
                <a:gd name="T5" fmla="*/ 489 h 633"/>
                <a:gd name="T6" fmla="*/ 401 w 401"/>
                <a:gd name="T7" fmla="*/ 161 h 633"/>
                <a:gd name="T8" fmla="*/ 0 w 401"/>
                <a:gd name="T9" fmla="*/ 0 h 633"/>
              </a:gdLst>
              <a:ahLst/>
              <a:cxnLst>
                <a:cxn ang="0">
                  <a:pos x="T0" y="T1"/>
                </a:cxn>
                <a:cxn ang="0">
                  <a:pos x="T2" y="T3"/>
                </a:cxn>
                <a:cxn ang="0">
                  <a:pos x="T4" y="T5"/>
                </a:cxn>
                <a:cxn ang="0">
                  <a:pos x="T6" y="T7"/>
                </a:cxn>
                <a:cxn ang="0">
                  <a:pos x="T8" y="T9"/>
                </a:cxn>
              </a:cxnLst>
              <a:rect l="0" t="0" r="r" b="b"/>
              <a:pathLst>
                <a:path w="401" h="633">
                  <a:moveTo>
                    <a:pt x="0" y="0"/>
                  </a:moveTo>
                  <a:lnTo>
                    <a:pt x="0" y="633"/>
                  </a:lnTo>
                  <a:lnTo>
                    <a:pt x="401" y="489"/>
                  </a:lnTo>
                  <a:lnTo>
                    <a:pt x="401" y="161"/>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8" name="Freeform 36">
              <a:extLst>
                <a:ext uri="{FF2B5EF4-FFF2-40B4-BE49-F238E27FC236}">
                  <a16:creationId xmlns:a16="http://schemas.microsoft.com/office/drawing/2014/main" id="{4DF53C3C-E554-3249-9B4A-1BAB2BB3257F}"/>
                </a:ext>
              </a:extLst>
            </p:cNvPr>
            <p:cNvSpPr>
              <a:spLocks/>
            </p:cNvSpPr>
            <p:nvPr/>
          </p:nvSpPr>
          <p:spPr bwMode="auto">
            <a:xfrm>
              <a:off x="8925299" y="3781231"/>
              <a:ext cx="72336" cy="139411"/>
            </a:xfrm>
            <a:custGeom>
              <a:avLst/>
              <a:gdLst>
                <a:gd name="T0" fmla="*/ 325 w 325"/>
                <a:gd name="T1" fmla="*/ 0 h 633"/>
                <a:gd name="T2" fmla="*/ 325 w 325"/>
                <a:gd name="T3" fmla="*/ 633 h 633"/>
                <a:gd name="T4" fmla="*/ 0 w 325"/>
                <a:gd name="T5" fmla="*/ 529 h 633"/>
                <a:gd name="T6" fmla="*/ 0 w 325"/>
                <a:gd name="T7" fmla="*/ 137 h 633"/>
                <a:gd name="T8" fmla="*/ 325 w 325"/>
                <a:gd name="T9" fmla="*/ 0 h 633"/>
              </a:gdLst>
              <a:ahLst/>
              <a:cxnLst>
                <a:cxn ang="0">
                  <a:pos x="T0" y="T1"/>
                </a:cxn>
                <a:cxn ang="0">
                  <a:pos x="T2" y="T3"/>
                </a:cxn>
                <a:cxn ang="0">
                  <a:pos x="T4" y="T5"/>
                </a:cxn>
                <a:cxn ang="0">
                  <a:pos x="T6" y="T7"/>
                </a:cxn>
                <a:cxn ang="0">
                  <a:pos x="T8" y="T9"/>
                </a:cxn>
              </a:cxnLst>
              <a:rect l="0" t="0" r="r" b="b"/>
              <a:pathLst>
                <a:path w="325" h="633">
                  <a:moveTo>
                    <a:pt x="325" y="0"/>
                  </a:moveTo>
                  <a:lnTo>
                    <a:pt x="325" y="633"/>
                  </a:lnTo>
                  <a:lnTo>
                    <a:pt x="0" y="529"/>
                  </a:lnTo>
                  <a:lnTo>
                    <a:pt x="0" y="137"/>
                  </a:lnTo>
                  <a:lnTo>
                    <a:pt x="325"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39" name="Line 37">
              <a:extLst>
                <a:ext uri="{FF2B5EF4-FFF2-40B4-BE49-F238E27FC236}">
                  <a16:creationId xmlns:a16="http://schemas.microsoft.com/office/drawing/2014/main" id="{7AE20402-201D-5541-8067-BF2E85B85C1F}"/>
                </a:ext>
              </a:extLst>
            </p:cNvPr>
            <p:cNvSpPr>
              <a:spLocks noChangeShapeType="1"/>
            </p:cNvSpPr>
            <p:nvPr/>
          </p:nvSpPr>
          <p:spPr bwMode="auto">
            <a:xfrm>
              <a:off x="8973960" y="3791752"/>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40" name="Line 38">
              <a:extLst>
                <a:ext uri="{FF2B5EF4-FFF2-40B4-BE49-F238E27FC236}">
                  <a16:creationId xmlns:a16="http://schemas.microsoft.com/office/drawing/2014/main" id="{CEB5F934-24A8-0C41-A482-7439FA34F23B}"/>
                </a:ext>
              </a:extLst>
            </p:cNvPr>
            <p:cNvSpPr>
              <a:spLocks noChangeShapeType="1"/>
            </p:cNvSpPr>
            <p:nvPr/>
          </p:nvSpPr>
          <p:spPr bwMode="auto">
            <a:xfrm>
              <a:off x="8946341" y="3802273"/>
              <a:ext cx="0" cy="101271"/>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41" name="Freeform 39">
              <a:extLst>
                <a:ext uri="{FF2B5EF4-FFF2-40B4-BE49-F238E27FC236}">
                  <a16:creationId xmlns:a16="http://schemas.microsoft.com/office/drawing/2014/main" id="{67126759-B6DA-514B-A702-EF0E85209F3E}"/>
                </a:ext>
              </a:extLst>
            </p:cNvPr>
            <p:cNvSpPr>
              <a:spLocks/>
            </p:cNvSpPr>
            <p:nvPr/>
          </p:nvSpPr>
          <p:spPr bwMode="auto">
            <a:xfrm>
              <a:off x="9225165" y="3781231"/>
              <a:ext cx="86803" cy="139411"/>
            </a:xfrm>
            <a:custGeom>
              <a:avLst/>
              <a:gdLst>
                <a:gd name="T0" fmla="*/ 0 w 400"/>
                <a:gd name="T1" fmla="*/ 0 h 633"/>
                <a:gd name="T2" fmla="*/ 0 w 400"/>
                <a:gd name="T3" fmla="*/ 633 h 633"/>
                <a:gd name="T4" fmla="*/ 400 w 400"/>
                <a:gd name="T5" fmla="*/ 489 h 633"/>
                <a:gd name="T6" fmla="*/ 400 w 400"/>
                <a:gd name="T7" fmla="*/ 161 h 633"/>
                <a:gd name="T8" fmla="*/ 0 w 400"/>
                <a:gd name="T9" fmla="*/ 0 h 633"/>
              </a:gdLst>
              <a:ahLst/>
              <a:cxnLst>
                <a:cxn ang="0">
                  <a:pos x="T0" y="T1"/>
                </a:cxn>
                <a:cxn ang="0">
                  <a:pos x="T2" y="T3"/>
                </a:cxn>
                <a:cxn ang="0">
                  <a:pos x="T4" y="T5"/>
                </a:cxn>
                <a:cxn ang="0">
                  <a:pos x="T6" y="T7"/>
                </a:cxn>
                <a:cxn ang="0">
                  <a:pos x="T8" y="T9"/>
                </a:cxn>
              </a:cxnLst>
              <a:rect l="0" t="0" r="r" b="b"/>
              <a:pathLst>
                <a:path w="400" h="633">
                  <a:moveTo>
                    <a:pt x="0" y="0"/>
                  </a:moveTo>
                  <a:lnTo>
                    <a:pt x="0" y="633"/>
                  </a:lnTo>
                  <a:lnTo>
                    <a:pt x="400" y="489"/>
                  </a:lnTo>
                  <a:lnTo>
                    <a:pt x="400" y="161"/>
                  </a:lnTo>
                  <a:lnTo>
                    <a:pt x="0" y="0"/>
                  </a:lnTo>
                  <a:close/>
                </a:path>
              </a:pathLst>
            </a:custGeom>
            <a:solidFill>
              <a:schemeClr val="accent1"/>
            </a:solidFill>
            <a:ln w="12700">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42" name="Freeform 40">
              <a:extLst>
                <a:ext uri="{FF2B5EF4-FFF2-40B4-BE49-F238E27FC236}">
                  <a16:creationId xmlns:a16="http://schemas.microsoft.com/office/drawing/2014/main" id="{FAA5510B-C308-8F46-A489-9B4AA3E7276B}"/>
                </a:ext>
              </a:extLst>
            </p:cNvPr>
            <p:cNvSpPr>
              <a:spLocks/>
            </p:cNvSpPr>
            <p:nvPr/>
          </p:nvSpPr>
          <p:spPr bwMode="auto">
            <a:xfrm>
              <a:off x="9135731" y="3781231"/>
              <a:ext cx="71021" cy="139411"/>
            </a:xfrm>
            <a:custGeom>
              <a:avLst/>
              <a:gdLst>
                <a:gd name="T0" fmla="*/ 324 w 324"/>
                <a:gd name="T1" fmla="*/ 0 h 633"/>
                <a:gd name="T2" fmla="*/ 324 w 324"/>
                <a:gd name="T3" fmla="*/ 633 h 633"/>
                <a:gd name="T4" fmla="*/ 0 w 324"/>
                <a:gd name="T5" fmla="*/ 529 h 633"/>
                <a:gd name="T6" fmla="*/ 0 w 324"/>
                <a:gd name="T7" fmla="*/ 137 h 633"/>
                <a:gd name="T8" fmla="*/ 324 w 324"/>
                <a:gd name="T9" fmla="*/ 0 h 633"/>
              </a:gdLst>
              <a:ahLst/>
              <a:cxnLst>
                <a:cxn ang="0">
                  <a:pos x="T0" y="T1"/>
                </a:cxn>
                <a:cxn ang="0">
                  <a:pos x="T2" y="T3"/>
                </a:cxn>
                <a:cxn ang="0">
                  <a:pos x="T4" y="T5"/>
                </a:cxn>
                <a:cxn ang="0">
                  <a:pos x="T6" y="T7"/>
                </a:cxn>
                <a:cxn ang="0">
                  <a:pos x="T8" y="T9"/>
                </a:cxn>
              </a:cxnLst>
              <a:rect l="0" t="0" r="r" b="b"/>
              <a:pathLst>
                <a:path w="324" h="633">
                  <a:moveTo>
                    <a:pt x="324" y="0"/>
                  </a:moveTo>
                  <a:lnTo>
                    <a:pt x="324" y="633"/>
                  </a:lnTo>
                  <a:lnTo>
                    <a:pt x="0" y="529"/>
                  </a:lnTo>
                  <a:lnTo>
                    <a:pt x="0" y="137"/>
                  </a:lnTo>
                  <a:lnTo>
                    <a:pt x="324" y="0"/>
                  </a:lnTo>
                  <a:close/>
                </a:path>
              </a:pathLst>
            </a:custGeom>
            <a:noFill/>
            <a:ln w="12700">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43" name="Line 41">
              <a:extLst>
                <a:ext uri="{FF2B5EF4-FFF2-40B4-BE49-F238E27FC236}">
                  <a16:creationId xmlns:a16="http://schemas.microsoft.com/office/drawing/2014/main" id="{DEBF0CD2-B79D-2640-B109-FD52861BE41D}"/>
                </a:ext>
              </a:extLst>
            </p:cNvPr>
            <p:cNvSpPr>
              <a:spLocks noChangeShapeType="1"/>
            </p:cNvSpPr>
            <p:nvPr/>
          </p:nvSpPr>
          <p:spPr bwMode="auto">
            <a:xfrm>
              <a:off x="9183079" y="3791752"/>
              <a:ext cx="0" cy="120998"/>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sp>
          <p:nvSpPr>
            <p:cNvPr id="244" name="Line 42">
              <a:extLst>
                <a:ext uri="{FF2B5EF4-FFF2-40B4-BE49-F238E27FC236}">
                  <a16:creationId xmlns:a16="http://schemas.microsoft.com/office/drawing/2014/main" id="{C00F528B-A745-2F46-857E-A426284E8B8E}"/>
                </a:ext>
              </a:extLst>
            </p:cNvPr>
            <p:cNvSpPr>
              <a:spLocks noChangeShapeType="1"/>
            </p:cNvSpPr>
            <p:nvPr/>
          </p:nvSpPr>
          <p:spPr bwMode="auto">
            <a:xfrm>
              <a:off x="9156775" y="3802273"/>
              <a:ext cx="0" cy="101271"/>
            </a:xfrm>
            <a:prstGeom prst="line">
              <a:avLst/>
            </a:prstGeom>
            <a:noFill/>
            <a:ln w="12700">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light"/>
                <a:ea typeface="+mn-ea"/>
                <a:cs typeface="+mn-cs"/>
              </a:endParaRPr>
            </a:p>
          </p:txBody>
        </p:sp>
      </p:grpSp>
      <p:cxnSp>
        <p:nvCxnSpPr>
          <p:cNvPr id="17" name="Elbow Connector 16">
            <a:extLst>
              <a:ext uri="{FF2B5EF4-FFF2-40B4-BE49-F238E27FC236}">
                <a16:creationId xmlns:a16="http://schemas.microsoft.com/office/drawing/2014/main" id="{2D002736-D9F3-A64B-8F7A-AE690A480C20}"/>
              </a:ext>
            </a:extLst>
          </p:cNvPr>
          <p:cNvCxnSpPr>
            <a:cxnSpLocks/>
          </p:cNvCxnSpPr>
          <p:nvPr/>
        </p:nvCxnSpPr>
        <p:spPr>
          <a:xfrm rot="5400000" flipH="1">
            <a:off x="6855885" y="1374058"/>
            <a:ext cx="113507" cy="7358925"/>
          </a:xfrm>
          <a:prstGeom prst="bentConnector3">
            <a:avLst>
              <a:gd name="adj1" fmla="val -671324"/>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5" name="TextBox 244">
            <a:extLst>
              <a:ext uri="{FF2B5EF4-FFF2-40B4-BE49-F238E27FC236}">
                <a16:creationId xmlns:a16="http://schemas.microsoft.com/office/drawing/2014/main" id="{CBF1545D-087A-F842-87F0-8B87C967F240}"/>
              </a:ext>
            </a:extLst>
          </p:cNvPr>
          <p:cNvSpPr txBox="1"/>
          <p:nvPr/>
        </p:nvSpPr>
        <p:spPr>
          <a:xfrm>
            <a:off x="5392434" y="6028018"/>
            <a:ext cx="3040408" cy="286232"/>
          </a:xfrm>
          <a:prstGeom prst="rect">
            <a:avLst/>
          </a:prstGeom>
          <a:noFill/>
        </p:spPr>
        <p:txBody>
          <a:bodyPr wrap="square" lIns="91440" tIns="45720" rIns="91440" bIns="45720" rtlCol="0">
            <a:spAutoFit/>
          </a:bodyPr>
          <a:lstStyle>
            <a:defPPr>
              <a:defRPr lang="en-US"/>
            </a:defPPr>
            <a:lvl1pPr marR="0" lvl="0" indent="0" algn="ctr" fontAlgn="auto">
              <a:lnSpc>
                <a:spcPct val="90000"/>
              </a:lnSpc>
              <a:spcBef>
                <a:spcPts val="0"/>
              </a:spcBef>
              <a:spcAft>
                <a:spcPts val="600"/>
              </a:spcAft>
              <a:buClrTx/>
              <a:buSzTx/>
              <a:buFontTx/>
              <a:buNone/>
              <a:tabLst/>
              <a:defRPr kumimoji="0" sz="1600" b="0" i="0" u="none" strike="noStrike" cap="none" spc="0" normalizeH="0" baseline="0">
                <a:ln>
                  <a:noFill/>
                </a:ln>
                <a:solidFill>
                  <a:schemeClr val="accent1"/>
                </a:solidFill>
                <a:effectLst/>
                <a:uLnTx/>
                <a:uFillTx/>
                <a:latin typeface="+mj-lt"/>
                <a:cs typeface="Courier New" panose="02070309020205020404" pitchFamily="49" charset="0"/>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Courier New" panose="02070309020205020404" pitchFamily="49" charset="0"/>
              </a:rPr>
              <a:t>CI/CD and model retraining</a:t>
            </a:r>
          </a:p>
        </p:txBody>
      </p:sp>
      <p:sp>
        <p:nvSpPr>
          <p:cNvPr id="246" name="Rectangle 245">
            <a:extLst>
              <a:ext uri="{FF2B5EF4-FFF2-40B4-BE49-F238E27FC236}">
                <a16:creationId xmlns:a16="http://schemas.microsoft.com/office/drawing/2014/main" id="{DC857C1F-F128-5C43-8E16-4C87AA06D908}"/>
              </a:ext>
            </a:extLst>
          </p:cNvPr>
          <p:cNvSpPr/>
          <p:nvPr/>
        </p:nvSpPr>
        <p:spPr>
          <a:xfrm>
            <a:off x="6223969" y="5263370"/>
            <a:ext cx="1930272" cy="2585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mn-ea"/>
                <a:cs typeface="+mn-cs"/>
              </a:rPr>
              <a:t>Azure DevOps integration</a:t>
            </a:r>
          </a:p>
        </p:txBody>
      </p:sp>
      <p:pic>
        <p:nvPicPr>
          <p:cNvPr id="247" name="Picture 2" descr="Image result for azure devops logo">
            <a:extLst>
              <a:ext uri="{FF2B5EF4-FFF2-40B4-BE49-F238E27FC236}">
                <a16:creationId xmlns:a16="http://schemas.microsoft.com/office/drawing/2014/main" id="{0CFDEFAC-2637-7144-8E27-5EAB2AA7E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3590" y="5090468"/>
            <a:ext cx="795830" cy="621697"/>
          </a:xfrm>
          <a:prstGeom prst="rect">
            <a:avLst/>
          </a:prstGeom>
          <a:noFill/>
          <a:extLst>
            <a:ext uri="{909E8E84-426E-40DD-AFC4-6F175D3DCCD1}">
              <a14:hiddenFill xmlns:a14="http://schemas.microsoft.com/office/drawing/2010/main">
                <a:solidFill>
                  <a:srgbClr val="FFFFFF"/>
                </a:solidFill>
              </a14:hiddenFill>
            </a:ext>
          </a:extLst>
        </p:spPr>
      </p:pic>
      <p:sp>
        <p:nvSpPr>
          <p:cNvPr id="254" name="Freeform: Shape 222">
            <a:extLst>
              <a:ext uri="{FF2B5EF4-FFF2-40B4-BE49-F238E27FC236}">
                <a16:creationId xmlns:a16="http://schemas.microsoft.com/office/drawing/2014/main" id="{13EA1491-5DF7-5B4C-8D3A-6347A7822929}"/>
              </a:ext>
            </a:extLst>
          </p:cNvPr>
          <p:cNvSpPr/>
          <p:nvPr/>
        </p:nvSpPr>
        <p:spPr bwMode="auto">
          <a:xfrm>
            <a:off x="655391" y="3296869"/>
            <a:ext cx="516911" cy="454861"/>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Freeform 5">
            <a:extLst>
              <a:ext uri="{FF2B5EF4-FFF2-40B4-BE49-F238E27FC236}">
                <a16:creationId xmlns:a16="http://schemas.microsoft.com/office/drawing/2014/main" id="{7B8B7240-E125-D949-AD2E-9D91FB4E2D76}"/>
              </a:ext>
            </a:extLst>
          </p:cNvPr>
          <p:cNvSpPr>
            <a:spLocks noEditPoints="1"/>
          </p:cNvSpPr>
          <p:nvPr/>
        </p:nvSpPr>
        <p:spPr bwMode="auto">
          <a:xfrm>
            <a:off x="668603" y="4277931"/>
            <a:ext cx="491513" cy="403522"/>
          </a:xfrm>
          <a:custGeom>
            <a:avLst/>
            <a:gdLst>
              <a:gd name="T0" fmla="*/ 3752 w 5983"/>
              <a:gd name="T1" fmla="*/ 2549 h 4697"/>
              <a:gd name="T2" fmla="*/ 2693 w 5983"/>
              <a:gd name="T3" fmla="*/ 4063 h 4697"/>
              <a:gd name="T4" fmla="*/ 2651 w 5983"/>
              <a:gd name="T5" fmla="*/ 4087 h 4697"/>
              <a:gd name="T6" fmla="*/ 2627 w 5983"/>
              <a:gd name="T7" fmla="*/ 4081 h 4697"/>
              <a:gd name="T8" fmla="*/ 2603 w 5983"/>
              <a:gd name="T9" fmla="*/ 4021 h 4697"/>
              <a:gd name="T10" fmla="*/ 2878 w 5983"/>
              <a:gd name="T11" fmla="*/ 3117 h 4697"/>
              <a:gd name="T12" fmla="*/ 2262 w 5983"/>
              <a:gd name="T13" fmla="*/ 3117 h 4697"/>
              <a:gd name="T14" fmla="*/ 2214 w 5983"/>
              <a:gd name="T15" fmla="*/ 3087 h 4697"/>
              <a:gd name="T16" fmla="*/ 2220 w 5983"/>
              <a:gd name="T17" fmla="*/ 3034 h 4697"/>
              <a:gd name="T18" fmla="*/ 3249 w 5983"/>
              <a:gd name="T19" fmla="*/ 1538 h 4697"/>
              <a:gd name="T20" fmla="*/ 3291 w 5983"/>
              <a:gd name="T21" fmla="*/ 1514 h 4697"/>
              <a:gd name="T22" fmla="*/ 3315 w 5983"/>
              <a:gd name="T23" fmla="*/ 1520 h 4697"/>
              <a:gd name="T24" fmla="*/ 3339 w 5983"/>
              <a:gd name="T25" fmla="*/ 1580 h 4697"/>
              <a:gd name="T26" fmla="*/ 3075 w 5983"/>
              <a:gd name="T27" fmla="*/ 2465 h 4697"/>
              <a:gd name="T28" fmla="*/ 3710 w 5983"/>
              <a:gd name="T29" fmla="*/ 2465 h 4697"/>
              <a:gd name="T30" fmla="*/ 3763 w 5983"/>
              <a:gd name="T31" fmla="*/ 2519 h 4697"/>
              <a:gd name="T32" fmla="*/ 3752 w 5983"/>
              <a:gd name="T33" fmla="*/ 2549 h 4697"/>
              <a:gd name="T34" fmla="*/ 5750 w 5983"/>
              <a:gd name="T35" fmla="*/ 754 h 4697"/>
              <a:gd name="T36" fmla="*/ 0 w 5983"/>
              <a:gd name="T37" fmla="*/ 754 h 4697"/>
              <a:gd name="T38" fmla="*/ 0 w 5983"/>
              <a:gd name="T39" fmla="*/ 4326 h 4697"/>
              <a:gd name="T40" fmla="*/ 371 w 5983"/>
              <a:gd name="T41" fmla="*/ 4697 h 4697"/>
              <a:gd name="T42" fmla="*/ 5612 w 5983"/>
              <a:gd name="T43" fmla="*/ 4697 h 4697"/>
              <a:gd name="T44" fmla="*/ 5983 w 5983"/>
              <a:gd name="T45" fmla="*/ 4326 h 4697"/>
              <a:gd name="T46" fmla="*/ 5983 w 5983"/>
              <a:gd name="T47" fmla="*/ 1095 h 4697"/>
              <a:gd name="T48" fmla="*/ 5750 w 5983"/>
              <a:gd name="T49" fmla="*/ 754 h 4697"/>
              <a:gd name="T50" fmla="*/ 3536 w 5983"/>
              <a:gd name="T51" fmla="*/ 485 h 4697"/>
              <a:gd name="T52" fmla="*/ 3363 w 5983"/>
              <a:gd name="T53" fmla="*/ 186 h 4697"/>
              <a:gd name="T54" fmla="*/ 3040 w 5983"/>
              <a:gd name="T55" fmla="*/ 0 h 4697"/>
              <a:gd name="T56" fmla="*/ 371 w 5983"/>
              <a:gd name="T57" fmla="*/ 0 h 4697"/>
              <a:gd name="T58" fmla="*/ 0 w 5983"/>
              <a:gd name="T59" fmla="*/ 371 h 4697"/>
              <a:gd name="T60" fmla="*/ 0 w 5983"/>
              <a:gd name="T61" fmla="*/ 563 h 4697"/>
              <a:gd name="T62" fmla="*/ 3602 w 5983"/>
              <a:gd name="T63" fmla="*/ 563 h 4697"/>
              <a:gd name="T64" fmla="*/ 3536 w 5983"/>
              <a:gd name="T65" fmla="*/ 485 h 4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3" h="4697">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accent1"/>
          </a:solidFill>
          <a:ln w="0">
            <a:noFill/>
            <a:prstDash val="solid"/>
            <a:round/>
            <a:headEnd/>
            <a:tailEnd/>
          </a:ln>
        </p:spPr>
        <p:txBody>
          <a:bodyPr vert="horz" wrap="square" lIns="74702" tIns="37351" rIns="74702" bIns="37351" numCol="1" anchor="t" anchorCtr="0" compatLnSpc="1">
            <a:prstTxWarp prst="textNoShape">
              <a:avLst/>
            </a:prstTxWarp>
          </a:bodyPr>
          <a:lstStyle/>
          <a:p>
            <a:pPr marL="0" marR="0" lvl="0" indent="0" algn="l" defTabSz="896350" rtl="0" eaLnBrk="1" fontAlgn="base" latinLnBrk="0" hangingPunct="1">
              <a:lnSpc>
                <a:spcPct val="100000"/>
              </a:lnSpc>
              <a:spcBef>
                <a:spcPct val="0"/>
              </a:spcBef>
              <a:spcAft>
                <a:spcPct val="0"/>
              </a:spcAft>
              <a:buClrTx/>
              <a:buSzTx/>
              <a:buFontTx/>
              <a:buNone/>
              <a:tabLst/>
              <a:defRPr/>
            </a:pPr>
            <a:endParaRPr kumimoji="0" lang="en-US" sz="2353" b="0" i="0" u="none" strike="noStrike" kern="1200" cap="none" spc="0" normalizeH="0" baseline="0" noProof="0">
              <a:ln>
                <a:noFill/>
              </a:ln>
              <a:solidFill>
                <a:prstClr val="white"/>
              </a:solidFill>
              <a:effectLst/>
              <a:uLnTx/>
              <a:uFillTx/>
              <a:latin typeface="Segoe UI"/>
              <a:ea typeface="+mn-ea"/>
              <a:cs typeface="+mn-cs"/>
            </a:endParaRPr>
          </a:p>
        </p:txBody>
      </p:sp>
      <p:sp>
        <p:nvSpPr>
          <p:cNvPr id="256" name="Freeform 182">
            <a:extLst>
              <a:ext uri="{FF2B5EF4-FFF2-40B4-BE49-F238E27FC236}">
                <a16:creationId xmlns:a16="http://schemas.microsoft.com/office/drawing/2014/main" id="{C2E1DF8E-1A80-C24F-B10C-CD378A01DE05}"/>
              </a:ext>
            </a:extLst>
          </p:cNvPr>
          <p:cNvSpPr/>
          <p:nvPr/>
        </p:nvSpPr>
        <p:spPr bwMode="auto">
          <a:xfrm flipH="1">
            <a:off x="655956" y="2297714"/>
            <a:ext cx="561087" cy="51674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1A1A1A"/>
              </a:solidFill>
              <a:effectLst/>
              <a:uLnTx/>
              <a:uFillTx/>
              <a:latin typeface="Segoe UI Light"/>
              <a:ea typeface="Segoe UI" pitchFamily="34" charset="0"/>
              <a:cs typeface="Segoe UI" pitchFamily="34" charset="0"/>
            </a:endParaRPr>
          </a:p>
        </p:txBody>
      </p:sp>
      <p:grpSp>
        <p:nvGrpSpPr>
          <p:cNvPr id="164" name="Group 163">
            <a:extLst>
              <a:ext uri="{FF2B5EF4-FFF2-40B4-BE49-F238E27FC236}">
                <a16:creationId xmlns:a16="http://schemas.microsoft.com/office/drawing/2014/main" id="{C355E673-7E78-4085-8964-03970B3FA375}"/>
              </a:ext>
            </a:extLst>
          </p:cNvPr>
          <p:cNvGrpSpPr/>
          <p:nvPr/>
        </p:nvGrpSpPr>
        <p:grpSpPr>
          <a:xfrm>
            <a:off x="2874055" y="3300006"/>
            <a:ext cx="728736" cy="766996"/>
            <a:chOff x="868143" y="921769"/>
            <a:chExt cx="4550679" cy="4789602"/>
          </a:xfrm>
        </p:grpSpPr>
        <p:sp>
          <p:nvSpPr>
            <p:cNvPr id="166" name="Freeform: Shape 165">
              <a:extLst>
                <a:ext uri="{FF2B5EF4-FFF2-40B4-BE49-F238E27FC236}">
                  <a16:creationId xmlns:a16="http://schemas.microsoft.com/office/drawing/2014/main" id="{2B55B1D1-809F-45FE-9B3B-ED0CE1FD6FDE}"/>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68" name="Freeform: Shape 167">
              <a:extLst>
                <a:ext uri="{FF2B5EF4-FFF2-40B4-BE49-F238E27FC236}">
                  <a16:creationId xmlns:a16="http://schemas.microsoft.com/office/drawing/2014/main" id="{4E05EF08-677D-46F5-B0E8-EC5644752E6B}"/>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grpSp>
        <p:nvGrpSpPr>
          <p:cNvPr id="169" name="Group 331">
            <a:extLst>
              <a:ext uri="{FF2B5EF4-FFF2-40B4-BE49-F238E27FC236}">
                <a16:creationId xmlns:a16="http://schemas.microsoft.com/office/drawing/2014/main" id="{7F4EF01C-AB67-4E0C-ADDF-4987BDBD2C60}"/>
              </a:ext>
            </a:extLst>
          </p:cNvPr>
          <p:cNvGrpSpPr>
            <a:grpSpLocks noChangeAspect="1"/>
          </p:cNvGrpSpPr>
          <p:nvPr/>
        </p:nvGrpSpPr>
        <p:grpSpPr bwMode="auto">
          <a:xfrm>
            <a:off x="10242973" y="3321469"/>
            <a:ext cx="872240" cy="724070"/>
            <a:chOff x="2204" y="2803"/>
            <a:chExt cx="312" cy="259"/>
          </a:xfrm>
        </p:grpSpPr>
        <p:sp>
          <p:nvSpPr>
            <p:cNvPr id="248" name="Freeform 332">
              <a:extLst>
                <a:ext uri="{FF2B5EF4-FFF2-40B4-BE49-F238E27FC236}">
                  <a16:creationId xmlns:a16="http://schemas.microsoft.com/office/drawing/2014/main" id="{74BBDB7D-12CA-4104-8755-25B07F9D856A}"/>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49" name="Freeform 333">
              <a:extLst>
                <a:ext uri="{FF2B5EF4-FFF2-40B4-BE49-F238E27FC236}">
                  <a16:creationId xmlns:a16="http://schemas.microsoft.com/office/drawing/2014/main" id="{2CEC48EE-E2B4-48EB-AE11-4E02B98E3D2A}"/>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0" name="Freeform 334">
              <a:extLst>
                <a:ext uri="{FF2B5EF4-FFF2-40B4-BE49-F238E27FC236}">
                  <a16:creationId xmlns:a16="http://schemas.microsoft.com/office/drawing/2014/main" id="{56C963D9-ACBF-493F-8698-2D924D239864}"/>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1" name="Freeform 335">
              <a:extLst>
                <a:ext uri="{FF2B5EF4-FFF2-40B4-BE49-F238E27FC236}">
                  <a16:creationId xmlns:a16="http://schemas.microsoft.com/office/drawing/2014/main" id="{802CD9BC-601A-4B28-8233-34F597853214}"/>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2" name="Freeform 336">
              <a:extLst>
                <a:ext uri="{FF2B5EF4-FFF2-40B4-BE49-F238E27FC236}">
                  <a16:creationId xmlns:a16="http://schemas.microsoft.com/office/drawing/2014/main" id="{8338A689-BE6F-4045-A535-6864D5C612E6}"/>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3" name="Freeform 337">
              <a:extLst>
                <a:ext uri="{FF2B5EF4-FFF2-40B4-BE49-F238E27FC236}">
                  <a16:creationId xmlns:a16="http://schemas.microsoft.com/office/drawing/2014/main" id="{2BFDA4F2-9D96-4F9A-BC9C-3FB7AD112F8D}"/>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7" name="Oval 338">
              <a:extLst>
                <a:ext uri="{FF2B5EF4-FFF2-40B4-BE49-F238E27FC236}">
                  <a16:creationId xmlns:a16="http://schemas.microsoft.com/office/drawing/2014/main" id="{F1380889-6262-492E-9461-D1D75AFA9C23}"/>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58" name="Freeform 339">
              <a:extLst>
                <a:ext uri="{FF2B5EF4-FFF2-40B4-BE49-F238E27FC236}">
                  <a16:creationId xmlns:a16="http://schemas.microsoft.com/office/drawing/2014/main" id="{8A23D21F-769E-4E95-8DC8-AC01C37D4946}"/>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pic>
        <p:nvPicPr>
          <p:cNvPr id="9" name="Picture 8">
            <a:extLst>
              <a:ext uri="{FF2B5EF4-FFF2-40B4-BE49-F238E27FC236}">
                <a16:creationId xmlns:a16="http://schemas.microsoft.com/office/drawing/2014/main" id="{78D8D64A-C991-4AC5-9ED3-2C8EE44F758C}"/>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5434" r="7293" b="35846"/>
          <a:stretch/>
        </p:blipFill>
        <p:spPr>
          <a:xfrm>
            <a:off x="6688186" y="3163585"/>
            <a:ext cx="560495" cy="385874"/>
          </a:xfrm>
          <a:prstGeom prst="rect">
            <a:avLst/>
          </a:prstGeom>
        </p:spPr>
      </p:pic>
      <p:pic>
        <p:nvPicPr>
          <p:cNvPr id="259" name="Picture 258">
            <a:extLst>
              <a:ext uri="{FF2B5EF4-FFF2-40B4-BE49-F238E27FC236}">
                <a16:creationId xmlns:a16="http://schemas.microsoft.com/office/drawing/2014/main" id="{02EBFBDC-0AE9-4D77-8B75-A1B4204D4B9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5434" r="7293" b="35846"/>
          <a:stretch/>
        </p:blipFill>
        <p:spPr>
          <a:xfrm>
            <a:off x="8504116" y="3163585"/>
            <a:ext cx="560495" cy="385874"/>
          </a:xfrm>
          <a:prstGeom prst="rect">
            <a:avLst/>
          </a:prstGeom>
        </p:spPr>
      </p:pic>
    </p:spTree>
    <p:extLst>
      <p:ext uri="{BB962C8B-B14F-4D97-AF65-F5344CB8AC3E}">
        <p14:creationId xmlns:p14="http://schemas.microsoft.com/office/powerpoint/2010/main" val="142975250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36B67-DD4E-4AC5-96D1-464F223A6A1D}"/>
              </a:ext>
            </a:extLst>
          </p:cNvPr>
          <p:cNvSpPr>
            <a:spLocks noGrp="1"/>
          </p:cNvSpPr>
          <p:nvPr>
            <p:ph type="title"/>
          </p:nvPr>
        </p:nvSpPr>
        <p:spPr>
          <a:prstGeom prst="rect">
            <a:avLst/>
          </a:prstGeom>
        </p:spPr>
        <p:txBody>
          <a:bodyPr wrap="square" anchor="ctr">
            <a:normAutofit/>
          </a:bodyPr>
          <a:lstStyle/>
          <a:p>
            <a:r>
              <a:rPr lang="en-US" dirty="0"/>
              <a:t>Demo</a:t>
            </a:r>
          </a:p>
        </p:txBody>
      </p:sp>
      <p:sp>
        <p:nvSpPr>
          <p:cNvPr id="5" name="Text Placeholder 4">
            <a:extLst>
              <a:ext uri="{FF2B5EF4-FFF2-40B4-BE49-F238E27FC236}">
                <a16:creationId xmlns:a16="http://schemas.microsoft.com/office/drawing/2014/main" id="{59AA519F-5BA4-49DE-B315-2020C462CC72}"/>
              </a:ext>
            </a:extLst>
          </p:cNvPr>
          <p:cNvSpPr>
            <a:spLocks noGrp="1"/>
          </p:cNvSpPr>
          <p:nvPr>
            <p:ph type="body" sz="quarter" idx="12"/>
          </p:nvPr>
        </p:nvSpPr>
        <p:spPr>
          <a:xfrm>
            <a:off x="585215" y="3769821"/>
            <a:ext cx="5481755" cy="307777"/>
          </a:xfrm>
        </p:spPr>
        <p:txBody>
          <a:bodyPr/>
          <a:lstStyle/>
          <a:p>
            <a:r>
              <a:rPr lang="en-US" dirty="0">
                <a:solidFill>
                  <a:schemeClr val="accent2"/>
                </a:solidFill>
              </a:rPr>
              <a:t>Deployment auf ACI</a:t>
            </a:r>
          </a:p>
        </p:txBody>
      </p:sp>
    </p:spTree>
    <p:extLst>
      <p:ext uri="{BB962C8B-B14F-4D97-AF65-F5344CB8AC3E}">
        <p14:creationId xmlns:p14="http://schemas.microsoft.com/office/powerpoint/2010/main" val="41991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8DF2D2C-6F62-4FF6-AF02-7EBFA0CFCBDD}"/>
              </a:ext>
            </a:extLst>
          </p:cNvPr>
          <p:cNvSpPr txBox="1">
            <a:spLocks/>
          </p:cNvSpPr>
          <p:nvPr/>
        </p:nvSpPr>
        <p:spPr>
          <a:xfrm>
            <a:off x="3047485" y="1083124"/>
            <a:ext cx="6097054" cy="615553"/>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40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rPr>
              <a:t>Azure Artificial Intelligence</a:t>
            </a:r>
            <a:endParaRPr kumimoji="0" lang="en-US" sz="2000" b="0" i="0" u="none" strike="noStrike" kern="1200" cap="none" spc="-50" normalizeH="0" baseline="0" noProof="0" dirty="0">
              <a:ln w="3175">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 name="Group 1" descr="Pre-built AI models&#10;Azure Cognitive Services&#10;">
            <a:extLst>
              <a:ext uri="{FF2B5EF4-FFF2-40B4-BE49-F238E27FC236}">
                <a16:creationId xmlns:a16="http://schemas.microsoft.com/office/drawing/2014/main" id="{C90484A0-C5AA-4085-AD72-24D972E71AEA}"/>
              </a:ext>
            </a:extLst>
          </p:cNvPr>
          <p:cNvGrpSpPr/>
          <p:nvPr/>
        </p:nvGrpSpPr>
        <p:grpSpPr>
          <a:xfrm>
            <a:off x="2884873" y="3082753"/>
            <a:ext cx="2249975" cy="1687336"/>
            <a:chOff x="2884873" y="3152326"/>
            <a:chExt cx="2249975" cy="1687336"/>
          </a:xfrm>
        </p:grpSpPr>
        <p:sp>
          <p:nvSpPr>
            <p:cNvPr id="68" name="TextBox 67">
              <a:extLst>
                <a:ext uri="{FF2B5EF4-FFF2-40B4-BE49-F238E27FC236}">
                  <a16:creationId xmlns:a16="http://schemas.microsoft.com/office/drawing/2014/main" id="{BC65C713-B960-4680-82A4-4070AF9A39FE}"/>
                </a:ext>
              </a:extLst>
            </p:cNvPr>
            <p:cNvSpPr txBox="1"/>
            <p:nvPr/>
          </p:nvSpPr>
          <p:spPr>
            <a:xfrm>
              <a:off x="2884873" y="4213850"/>
              <a:ext cx="2249975" cy="625812"/>
            </a:xfrm>
            <a:prstGeom prst="rect">
              <a:avLst/>
            </a:prstGeom>
            <a:noFill/>
          </p:spPr>
          <p:txBody>
            <a:bodyPr wrap="none" lIns="0" tIns="0" rIns="0" bIns="0" rtlCol="0" anchor="t">
              <a:spAutoFit/>
            </a:bodyPr>
            <a:lstStyle/>
            <a:p>
              <a:pPr marL="0" marR="0" lvl="0" indent="0" algn="ctr" defTabSz="931655" rtl="0" eaLnBrk="1" fontAlgn="base" latinLnBrk="0" hangingPunct="1">
                <a:lnSpc>
                  <a:spcPct val="100000"/>
                </a:lnSpc>
                <a:spcBef>
                  <a:spcPts val="600"/>
                </a:spcBef>
                <a:spcAft>
                  <a:spcPts val="200"/>
                </a:spcAft>
                <a:buClrTx/>
                <a:buSzTx/>
                <a:buFontTx/>
                <a:buNone/>
                <a:tabLst/>
                <a:defRPr/>
              </a:pPr>
              <a:r>
                <a:rPr kumimoji="0" lang="en-US" sz="2000" b="0" i="0" u="none" strike="noStrike" kern="1200" cap="none" spc="0" normalizeH="0" baseline="0" noProof="0">
                  <a:ln w="3175">
                    <a:noFill/>
                  </a:ln>
                  <a:gradFill>
                    <a:gsLst>
                      <a:gs pos="0">
                        <a:srgbClr val="50E6FF"/>
                      </a:gs>
                      <a:gs pos="100000">
                        <a:srgbClr val="50E6FF"/>
                      </a:gs>
                    </a:gsLst>
                    <a:lin ang="0" scaled="0"/>
                  </a:gradFill>
                  <a:effectLst/>
                  <a:uLnTx/>
                  <a:uFillTx/>
                  <a:latin typeface="Segoe UI Semibold" panose="020B0702040204020203" pitchFamily="34" charset="0"/>
                  <a:ea typeface="+mn-ea"/>
                  <a:cs typeface="Segoe UI Semibold" panose="020B0702040204020203" pitchFamily="34" charset="0"/>
                </a:rPr>
                <a:t>Pre-built AI models</a:t>
              </a:r>
            </a:p>
            <a:p>
              <a:pPr marL="0" marR="0" lvl="0" indent="0" algn="ctr" defTabSz="931655" rtl="0" eaLnBrk="1" fontAlgn="base" latinLnBrk="0" hangingPunct="1">
                <a:lnSpc>
                  <a:spcPct val="100000"/>
                </a:lnSpc>
                <a:spcBef>
                  <a:spcPts val="600"/>
                </a:spcBef>
                <a:spcAft>
                  <a:spcPts val="200"/>
                </a:spcAft>
                <a:buClrTx/>
                <a:buSzTx/>
                <a:buFontTx/>
                <a:buNone/>
                <a:tabLst/>
                <a:defRPr/>
              </a:pPr>
              <a:r>
                <a:rPr kumimoji="0" lang="en-US" sz="1400" b="0" i="0" u="none" strike="noStrike" kern="1200" cap="none" spc="0" normalizeH="0" baseline="0" noProof="0">
                  <a:ln w="3175">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Azure Cognitive Services</a:t>
              </a:r>
              <a:endParaRPr kumimoji="0" lang="en-US" sz="1200" b="0" i="0" u="none" strike="noStrike" kern="1200" cap="none" spc="0" normalizeH="0" baseline="0" noProof="0">
                <a:ln w="3175">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endParaRPr>
            </a:p>
          </p:txBody>
        </p:sp>
        <p:pic>
          <p:nvPicPr>
            <p:cNvPr id="17" name="Picture 16">
              <a:extLst>
                <a:ext uri="{FF2B5EF4-FFF2-40B4-BE49-F238E27FC236}">
                  <a16:creationId xmlns:a16="http://schemas.microsoft.com/office/drawing/2014/main" id="{70B98B76-CB52-4595-B73C-1DA7E782FB4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444167" y="3152326"/>
              <a:ext cx="1153234" cy="697332"/>
            </a:xfrm>
            <a:prstGeom prst="rect">
              <a:avLst/>
            </a:prstGeom>
          </p:spPr>
        </p:pic>
      </p:grpSp>
      <p:grpSp>
        <p:nvGrpSpPr>
          <p:cNvPr id="4" name="Group 3" descr="Custom AI models&#10;Azure Machine Learning&#10;">
            <a:extLst>
              <a:ext uri="{FF2B5EF4-FFF2-40B4-BE49-F238E27FC236}">
                <a16:creationId xmlns:a16="http://schemas.microsoft.com/office/drawing/2014/main" id="{CE5AF007-28ED-4A2F-98CF-830E1FAD928C}"/>
              </a:ext>
            </a:extLst>
          </p:cNvPr>
          <p:cNvGrpSpPr/>
          <p:nvPr/>
        </p:nvGrpSpPr>
        <p:grpSpPr>
          <a:xfrm>
            <a:off x="7122311" y="2869568"/>
            <a:ext cx="2128916" cy="1900521"/>
            <a:chOff x="7122311" y="2939141"/>
            <a:chExt cx="2128916" cy="1900521"/>
          </a:xfrm>
        </p:grpSpPr>
        <p:sp>
          <p:nvSpPr>
            <p:cNvPr id="51" name="TextBox 50">
              <a:extLst>
                <a:ext uri="{FF2B5EF4-FFF2-40B4-BE49-F238E27FC236}">
                  <a16:creationId xmlns:a16="http://schemas.microsoft.com/office/drawing/2014/main" id="{682178DD-0FCD-4231-8B98-5473A271252E}"/>
                </a:ext>
              </a:extLst>
            </p:cNvPr>
            <p:cNvSpPr txBox="1"/>
            <p:nvPr/>
          </p:nvSpPr>
          <p:spPr>
            <a:xfrm>
              <a:off x="7122311" y="4213850"/>
              <a:ext cx="2128916" cy="625812"/>
            </a:xfrm>
            <a:prstGeom prst="rect">
              <a:avLst/>
            </a:prstGeom>
            <a:noFill/>
          </p:spPr>
          <p:txBody>
            <a:bodyPr wrap="none" lIns="0" tIns="0" rIns="0" bIns="0" rtlCol="0" anchor="t">
              <a:spAutoFit/>
            </a:bodyPr>
            <a:lstStyle/>
            <a:p>
              <a:pPr marL="0" marR="0" lvl="0" indent="0" algn="ctr" defTabSz="931655" rtl="0" eaLnBrk="1" fontAlgn="base" latinLnBrk="0" hangingPunct="1">
                <a:lnSpc>
                  <a:spcPct val="100000"/>
                </a:lnSpc>
                <a:spcBef>
                  <a:spcPts val="600"/>
                </a:spcBef>
                <a:spcAft>
                  <a:spcPts val="200"/>
                </a:spcAft>
                <a:buClrTx/>
                <a:buSzTx/>
                <a:buFontTx/>
                <a:buNone/>
                <a:tabLst/>
                <a:defRPr/>
              </a:pPr>
              <a:r>
                <a:rPr kumimoji="0" lang="en-US" sz="2000" b="0" i="0" u="none" strike="noStrike" kern="1200" cap="none" spc="0" normalizeH="0" baseline="0" noProof="0">
                  <a:ln w="3175">
                    <a:noFill/>
                  </a:ln>
                  <a:gradFill>
                    <a:gsLst>
                      <a:gs pos="0">
                        <a:srgbClr val="50E6FF"/>
                      </a:gs>
                      <a:gs pos="100000">
                        <a:srgbClr val="50E6FF"/>
                      </a:gs>
                    </a:gsLst>
                    <a:lin ang="0" scaled="0"/>
                  </a:gradFill>
                  <a:effectLst/>
                  <a:uLnTx/>
                  <a:uFillTx/>
                  <a:latin typeface="Segoe UI Semibold" panose="020B0702040204020203" pitchFamily="34" charset="0"/>
                  <a:ea typeface="+mn-ea"/>
                  <a:cs typeface="Segoe UI Semibold" panose="020B0702040204020203" pitchFamily="34" charset="0"/>
                </a:rPr>
                <a:t>Custom AI models</a:t>
              </a:r>
            </a:p>
            <a:p>
              <a:pPr marL="0" marR="0" lvl="0" indent="0" algn="ctr" defTabSz="931655" rtl="0" eaLnBrk="1" fontAlgn="base" latinLnBrk="0" hangingPunct="1">
                <a:lnSpc>
                  <a:spcPct val="100000"/>
                </a:lnSpc>
                <a:spcBef>
                  <a:spcPts val="600"/>
                </a:spcBef>
                <a:spcAft>
                  <a:spcPts val="200"/>
                </a:spcAft>
                <a:buClrTx/>
                <a:buSzTx/>
                <a:buFontTx/>
                <a:buNone/>
                <a:tabLst/>
                <a:defRPr/>
              </a:pPr>
              <a:r>
                <a:rPr kumimoji="0" lang="en-US" sz="1400" b="0" i="0" u="none" strike="noStrike" kern="1200" cap="none" spc="0" normalizeH="0" baseline="0" noProof="0">
                  <a:ln w="3175">
                    <a:noFill/>
                  </a:ln>
                  <a:gradFill>
                    <a:gsLst>
                      <a:gs pos="0">
                        <a:srgbClr val="FFFFFF"/>
                      </a:gs>
                      <a:gs pos="100000">
                        <a:srgbClr val="FFFFFF"/>
                      </a:gs>
                    </a:gsLst>
                    <a:lin ang="0" scaled="0"/>
                  </a:gradFill>
                  <a:effectLst/>
                  <a:uLnTx/>
                  <a:uFillTx/>
                  <a:latin typeface="Segoe UI"/>
                  <a:ea typeface="+mn-ea"/>
                  <a:cs typeface="Segoe UI Semibold" panose="020B0702040204020203" pitchFamily="34" charset="0"/>
                </a:rPr>
                <a:t>Azure Machine Learning</a:t>
              </a:r>
            </a:p>
          </p:txBody>
        </p:sp>
        <p:pic>
          <p:nvPicPr>
            <p:cNvPr id="3" name="Picture 2" descr="A close up of a sign&#10;&#10;Description automatically generated">
              <a:extLst>
                <a:ext uri="{FF2B5EF4-FFF2-40B4-BE49-F238E27FC236}">
                  <a16:creationId xmlns:a16="http://schemas.microsoft.com/office/drawing/2014/main" id="{622B3DD0-C775-4720-97DC-DE23F3619C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8429" y="2939141"/>
              <a:ext cx="920216" cy="941832"/>
            </a:xfrm>
            <a:prstGeom prst="rect">
              <a:avLst/>
            </a:prstGeom>
          </p:spPr>
        </p:pic>
      </p:grpSp>
      <p:sp>
        <p:nvSpPr>
          <p:cNvPr id="5" name="Title 4">
            <a:extLst>
              <a:ext uri="{FF2B5EF4-FFF2-40B4-BE49-F238E27FC236}">
                <a16:creationId xmlns:a16="http://schemas.microsoft.com/office/drawing/2014/main" id="{D1D279EF-6A9F-4582-9F30-FC36C25EF39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2892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25E-6 -4.44444E-6 L -1.25E-6 0.01899 " pathEditMode="relative" rAng="0" ptsTypes="AA">
                                      <p:cBhvr>
                                        <p:cTn id="9" dur="700" spd="-100000" fill="hold"/>
                                        <p:tgtEl>
                                          <p:spTgt spid="7"/>
                                        </p:tgtEl>
                                        <p:attrNameLst>
                                          <p:attrName>ppt_x</p:attrName>
                                          <p:attrName>ppt_y</p:attrName>
                                        </p:attrNameLst>
                                      </p:cBhvr>
                                      <p:rCtr x="0" y="949"/>
                                    </p:animMotion>
                                  </p:childTnLst>
                                </p:cTn>
                              </p:par>
                              <p:par>
                                <p:cTn id="10" presetID="10" presetClass="entr" presetSubtype="0" fill="hold"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100"/>
                                  </p:stCondLst>
                                  <p:childTnLst>
                                    <p:animMotion origin="layout" path="M -1.25E-6 -4.44444E-6 L -1.25E-6 0.01899 " pathEditMode="relative" rAng="0" ptsTypes="AA">
                                      <p:cBhvr>
                                        <p:cTn id="14" dur="700" spd="-100000" fill="hold"/>
                                        <p:tgtEl>
                                          <p:spTgt spid="2"/>
                                        </p:tgtEl>
                                        <p:attrNameLst>
                                          <p:attrName>ppt_x</p:attrName>
                                          <p:attrName>ppt_y</p:attrName>
                                        </p:attrNameLst>
                                      </p:cBhvr>
                                      <p:rCtr x="0" y="949"/>
                                    </p:animMotion>
                                  </p:childTnLst>
                                </p:cTn>
                              </p:par>
                              <p:par>
                                <p:cTn id="15" presetID="10" presetClass="entr" presetSubtype="0" fill="hold"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200"/>
                                  </p:stCondLst>
                                  <p:childTnLst>
                                    <p:animMotion origin="layout" path="M -1.25E-6 -4.44444E-6 L -1.25E-6 0.01899 " pathEditMode="relative" rAng="0" ptsTypes="AA">
                                      <p:cBhvr>
                                        <p:cTn id="19" dur="700" spd="-100000" fill="hold"/>
                                        <p:tgtEl>
                                          <p:spTgt spid="4"/>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18BA79-9B09-414E-B617-6B5DFE97F006}"/>
              </a:ext>
            </a:extLst>
          </p:cNvPr>
          <p:cNvSpPr>
            <a:spLocks noGrp="1"/>
          </p:cNvSpPr>
          <p:nvPr>
            <p:ph type="title"/>
          </p:nvPr>
        </p:nvSpPr>
        <p:spPr/>
        <p:txBody>
          <a:bodyPr/>
          <a:lstStyle/>
          <a:p>
            <a:r>
              <a:rPr lang="en-US" dirty="0"/>
              <a:t>Summary</a:t>
            </a:r>
          </a:p>
        </p:txBody>
      </p:sp>
      <p:sp>
        <p:nvSpPr>
          <p:cNvPr id="5" name="Text Placeholder 4">
            <a:extLst>
              <a:ext uri="{FF2B5EF4-FFF2-40B4-BE49-F238E27FC236}">
                <a16:creationId xmlns:a16="http://schemas.microsoft.com/office/drawing/2014/main" id="{819F3C3F-4091-4F73-97DE-DF8AEB81551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989495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Oval 92">
            <a:extLst>
              <a:ext uri="{FF2B5EF4-FFF2-40B4-BE49-F238E27FC236}">
                <a16:creationId xmlns:a16="http://schemas.microsoft.com/office/drawing/2014/main" id="{213340F6-6EDD-BC4E-9FAE-FC731291CF18}"/>
              </a:ext>
            </a:extLst>
          </p:cNvPr>
          <p:cNvSpPr/>
          <p:nvPr/>
        </p:nvSpPr>
        <p:spPr>
          <a:xfrm>
            <a:off x="7076469" y="1389181"/>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93">
            <a:extLst>
              <a:ext uri="{FF2B5EF4-FFF2-40B4-BE49-F238E27FC236}">
                <a16:creationId xmlns:a16="http://schemas.microsoft.com/office/drawing/2014/main" id="{865F7AE0-E7A3-C84D-BBFB-D6DD8A0850FF}"/>
              </a:ext>
            </a:extLst>
          </p:cNvPr>
          <p:cNvSpPr/>
          <p:nvPr/>
        </p:nvSpPr>
        <p:spPr>
          <a:xfrm>
            <a:off x="1090984" y="1342851"/>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5FAE0B66-ACB8-784F-9B74-10EC0A1C3DBF}"/>
              </a:ext>
            </a:extLst>
          </p:cNvPr>
          <p:cNvSpPr txBox="1"/>
          <p:nvPr/>
        </p:nvSpPr>
        <p:spPr>
          <a:xfrm>
            <a:off x="588263" y="2683156"/>
            <a:ext cx="2272681"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For all skill levels</a:t>
            </a:r>
          </a:p>
        </p:txBody>
      </p:sp>
      <p:sp>
        <p:nvSpPr>
          <p:cNvPr id="99" name="TextBox 98">
            <a:extLst>
              <a:ext uri="{FF2B5EF4-FFF2-40B4-BE49-F238E27FC236}">
                <a16:creationId xmlns:a16="http://schemas.microsoft.com/office/drawing/2014/main" id="{72CD95E8-B7F8-0D44-BEE1-8234D4CBABE9}"/>
              </a:ext>
            </a:extLst>
          </p:cNvPr>
          <p:cNvSpPr txBox="1"/>
          <p:nvPr/>
        </p:nvSpPr>
        <p:spPr>
          <a:xfrm>
            <a:off x="9650168" y="2680457"/>
            <a:ext cx="1796365"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Trusted</a:t>
            </a:r>
          </a:p>
        </p:txBody>
      </p:sp>
      <p:sp>
        <p:nvSpPr>
          <p:cNvPr id="100" name="TextBox 99">
            <a:extLst>
              <a:ext uri="{FF2B5EF4-FFF2-40B4-BE49-F238E27FC236}">
                <a16:creationId xmlns:a16="http://schemas.microsoft.com/office/drawing/2014/main" id="{9859B204-D685-AD4C-8E00-87044172BE13}"/>
              </a:ext>
            </a:extLst>
          </p:cNvPr>
          <p:cNvSpPr txBox="1"/>
          <p:nvPr/>
        </p:nvSpPr>
        <p:spPr>
          <a:xfrm>
            <a:off x="2922831" y="2680457"/>
            <a:ext cx="3502078"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Industry leading MLOps</a:t>
            </a:r>
          </a:p>
        </p:txBody>
      </p:sp>
      <p:grpSp>
        <p:nvGrpSpPr>
          <p:cNvPr id="113" name="Group 112">
            <a:extLst>
              <a:ext uri="{FF2B5EF4-FFF2-40B4-BE49-F238E27FC236}">
                <a16:creationId xmlns:a16="http://schemas.microsoft.com/office/drawing/2014/main" id="{01A7376B-0FAA-2743-A30A-22258E57E55F}"/>
              </a:ext>
            </a:extLst>
          </p:cNvPr>
          <p:cNvGrpSpPr/>
          <p:nvPr/>
        </p:nvGrpSpPr>
        <p:grpSpPr>
          <a:xfrm>
            <a:off x="4234368" y="1631299"/>
            <a:ext cx="715426" cy="553998"/>
            <a:chOff x="7865202" y="2495983"/>
            <a:chExt cx="2399352" cy="1693167"/>
          </a:xfrm>
        </p:grpSpPr>
        <p:sp>
          <p:nvSpPr>
            <p:cNvPr id="114" name="Arrow: Bent 22">
              <a:extLst>
                <a:ext uri="{FF2B5EF4-FFF2-40B4-BE49-F238E27FC236}">
                  <a16:creationId xmlns:a16="http://schemas.microsoft.com/office/drawing/2014/main" id="{B9DC044D-0B47-4544-AB9B-DCEA35156081}"/>
                </a:ext>
              </a:extLst>
            </p:cNvPr>
            <p:cNvSpPr/>
            <p:nvPr/>
          </p:nvSpPr>
          <p:spPr bwMode="auto">
            <a:xfrm rot="16200000">
              <a:off x="8180894" y="3026406"/>
              <a:ext cx="306806" cy="442882"/>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15" name="Arrow: Bent 24">
              <a:extLst>
                <a:ext uri="{FF2B5EF4-FFF2-40B4-BE49-F238E27FC236}">
                  <a16:creationId xmlns:a16="http://schemas.microsoft.com/office/drawing/2014/main" id="{0232711F-43DE-314C-8DDD-975AA5CCF7F5}"/>
                </a:ext>
              </a:extLst>
            </p:cNvPr>
            <p:cNvSpPr/>
            <p:nvPr/>
          </p:nvSpPr>
          <p:spPr bwMode="auto">
            <a:xfrm rot="16200000">
              <a:off x="9368692" y="3735405"/>
              <a:ext cx="228567" cy="569032"/>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16" name="Arrow: Bent 76">
              <a:extLst>
                <a:ext uri="{FF2B5EF4-FFF2-40B4-BE49-F238E27FC236}">
                  <a16:creationId xmlns:a16="http://schemas.microsoft.com/office/drawing/2014/main" id="{55546656-70F3-C647-B114-3829261C94D3}"/>
                </a:ext>
              </a:extLst>
            </p:cNvPr>
            <p:cNvSpPr/>
            <p:nvPr/>
          </p:nvSpPr>
          <p:spPr bwMode="auto">
            <a:xfrm rot="5400000">
              <a:off x="8866275" y="2361450"/>
              <a:ext cx="920098" cy="150644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tx1"/>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BD23DF7F-9622-244F-A590-1EC5DC5177C0}"/>
                </a:ext>
              </a:extLst>
            </p:cNvPr>
            <p:cNvSpPr/>
            <p:nvPr/>
          </p:nvSpPr>
          <p:spPr bwMode="auto">
            <a:xfrm>
              <a:off x="8655935"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19" name="Rectangle 118">
              <a:extLst>
                <a:ext uri="{FF2B5EF4-FFF2-40B4-BE49-F238E27FC236}">
                  <a16:creationId xmlns:a16="http://schemas.microsoft.com/office/drawing/2014/main" id="{947BFA50-3EA9-3349-A29B-7F944FF25EB5}"/>
                </a:ext>
              </a:extLst>
            </p:cNvPr>
            <p:cNvSpPr/>
            <p:nvPr/>
          </p:nvSpPr>
          <p:spPr bwMode="auto">
            <a:xfrm>
              <a:off x="8945097"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20" name="Rectangle 119">
              <a:extLst>
                <a:ext uri="{FF2B5EF4-FFF2-40B4-BE49-F238E27FC236}">
                  <a16:creationId xmlns:a16="http://schemas.microsoft.com/office/drawing/2014/main" id="{3A223ADC-8851-B947-9D92-A69DC1A86BD9}"/>
                </a:ext>
              </a:extLst>
            </p:cNvPr>
            <p:cNvSpPr/>
            <p:nvPr/>
          </p:nvSpPr>
          <p:spPr bwMode="auto">
            <a:xfrm>
              <a:off x="9247708" y="296629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21" name="Rectangle 120">
              <a:extLst>
                <a:ext uri="{FF2B5EF4-FFF2-40B4-BE49-F238E27FC236}">
                  <a16:creationId xmlns:a16="http://schemas.microsoft.com/office/drawing/2014/main" id="{8C5D1132-04D7-C644-AD4C-49487BD04CE6}"/>
                </a:ext>
              </a:extLst>
            </p:cNvPr>
            <p:cNvSpPr/>
            <p:nvPr/>
          </p:nvSpPr>
          <p:spPr bwMode="auto">
            <a:xfrm>
              <a:off x="8655935" y="3270831"/>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22" name="Rectangle 121">
              <a:extLst>
                <a:ext uri="{FF2B5EF4-FFF2-40B4-BE49-F238E27FC236}">
                  <a16:creationId xmlns:a16="http://schemas.microsoft.com/office/drawing/2014/main" id="{0A70870A-69B6-E74E-BDD2-DD0CA094E7A4}"/>
                </a:ext>
              </a:extLst>
            </p:cNvPr>
            <p:cNvSpPr/>
            <p:nvPr/>
          </p:nvSpPr>
          <p:spPr bwMode="auto">
            <a:xfrm>
              <a:off x="8945097" y="3270832"/>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25" name="Rectangle 124">
              <a:extLst>
                <a:ext uri="{FF2B5EF4-FFF2-40B4-BE49-F238E27FC236}">
                  <a16:creationId xmlns:a16="http://schemas.microsoft.com/office/drawing/2014/main" id="{30810BEA-825A-4A47-B69F-638EC8540E90}"/>
                </a:ext>
              </a:extLst>
            </p:cNvPr>
            <p:cNvSpPr/>
            <p:nvPr/>
          </p:nvSpPr>
          <p:spPr bwMode="auto">
            <a:xfrm>
              <a:off x="9247709" y="3270831"/>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53" name="Rectangle 152">
              <a:extLst>
                <a:ext uri="{FF2B5EF4-FFF2-40B4-BE49-F238E27FC236}">
                  <a16:creationId xmlns:a16="http://schemas.microsoft.com/office/drawing/2014/main" id="{5E47966E-C8CC-FC4E-94F0-084388D9B288}"/>
                </a:ext>
              </a:extLst>
            </p:cNvPr>
            <p:cNvSpPr/>
            <p:nvPr/>
          </p:nvSpPr>
          <p:spPr bwMode="auto">
            <a:xfrm>
              <a:off x="8655935" y="3582294"/>
              <a:ext cx="198523" cy="204938"/>
            </a:xfrm>
            <a:prstGeom prst="rect">
              <a:avLst/>
            </a:prstGeom>
            <a:solidFill>
              <a:schemeClr val="accent1"/>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54" name="Rectangle 153">
              <a:extLst>
                <a:ext uri="{FF2B5EF4-FFF2-40B4-BE49-F238E27FC236}">
                  <a16:creationId xmlns:a16="http://schemas.microsoft.com/office/drawing/2014/main" id="{BF3894E3-4CFA-884A-B0CB-D34A84A65B31}"/>
                </a:ext>
              </a:extLst>
            </p:cNvPr>
            <p:cNvSpPr/>
            <p:nvPr/>
          </p:nvSpPr>
          <p:spPr bwMode="auto">
            <a:xfrm>
              <a:off x="8945097"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55" name="Rectangle 154">
              <a:extLst>
                <a:ext uri="{FF2B5EF4-FFF2-40B4-BE49-F238E27FC236}">
                  <a16:creationId xmlns:a16="http://schemas.microsoft.com/office/drawing/2014/main" id="{8BCD3D20-F848-3746-860F-8CC201BB850F}"/>
                </a:ext>
              </a:extLst>
            </p:cNvPr>
            <p:cNvSpPr/>
            <p:nvPr/>
          </p:nvSpPr>
          <p:spPr bwMode="auto">
            <a:xfrm>
              <a:off x="9247709" y="3582294"/>
              <a:ext cx="198523" cy="204938"/>
            </a:xfrm>
            <a:prstGeom prst="rect">
              <a:avLst/>
            </a:prstGeom>
            <a:solidFill>
              <a:schemeClr val="accent2"/>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156" name="Rectangle 155">
              <a:extLst>
                <a:ext uri="{FF2B5EF4-FFF2-40B4-BE49-F238E27FC236}">
                  <a16:creationId xmlns:a16="http://schemas.microsoft.com/office/drawing/2014/main" id="{4D3DC159-4315-C642-B8C1-A6194D0E9D3B}"/>
                </a:ext>
              </a:extLst>
            </p:cNvPr>
            <p:cNvSpPr/>
            <p:nvPr/>
          </p:nvSpPr>
          <p:spPr bwMode="auto">
            <a:xfrm>
              <a:off x="8894209" y="3220469"/>
              <a:ext cx="603423" cy="622313"/>
            </a:xfrm>
            <a:prstGeom prst="rect">
              <a:avLst/>
            </a:prstGeom>
            <a:noFill/>
            <a:ln w="12700" cap="sq">
              <a:solidFill>
                <a:schemeClr val="accent2"/>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157" name="Straight Connector 156">
              <a:extLst>
                <a:ext uri="{FF2B5EF4-FFF2-40B4-BE49-F238E27FC236}">
                  <a16:creationId xmlns:a16="http://schemas.microsoft.com/office/drawing/2014/main" id="{17BAC7A8-69DE-4A48-A01E-89785FAF2F1D}"/>
                </a:ext>
              </a:extLst>
            </p:cNvPr>
            <p:cNvCxnSpPr>
              <a:cxnSpLocks/>
              <a:stCxn id="122" idx="3"/>
              <a:endCxn id="125" idx="1"/>
            </p:cNvCxnSpPr>
            <p:nvPr/>
          </p:nvCxnSpPr>
          <p:spPr>
            <a:xfrm>
              <a:off x="9143626" y="3373301"/>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158" name="Straight Connector 157">
              <a:extLst>
                <a:ext uri="{FF2B5EF4-FFF2-40B4-BE49-F238E27FC236}">
                  <a16:creationId xmlns:a16="http://schemas.microsoft.com/office/drawing/2014/main" id="{35DF98EB-0059-B547-BE54-3412D8C49A3B}"/>
                </a:ext>
              </a:extLst>
            </p:cNvPr>
            <p:cNvCxnSpPr>
              <a:cxnSpLocks/>
              <a:stCxn id="154" idx="3"/>
              <a:endCxn id="155" idx="1"/>
            </p:cNvCxnSpPr>
            <p:nvPr/>
          </p:nvCxnSpPr>
          <p:spPr>
            <a:xfrm>
              <a:off x="9143626" y="3684763"/>
              <a:ext cx="95881" cy="0"/>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159" name="Straight Connector 158">
              <a:extLst>
                <a:ext uri="{FF2B5EF4-FFF2-40B4-BE49-F238E27FC236}">
                  <a16:creationId xmlns:a16="http://schemas.microsoft.com/office/drawing/2014/main" id="{FA641D04-00F9-2548-9E36-3C5E1FAA6C9F}"/>
                </a:ext>
              </a:extLst>
            </p:cNvPr>
            <p:cNvCxnSpPr>
              <a:cxnSpLocks/>
              <a:stCxn id="122" idx="2"/>
              <a:endCxn id="154" idx="0"/>
            </p:cNvCxnSpPr>
            <p:nvPr/>
          </p:nvCxnSpPr>
          <p:spPr>
            <a:xfrm>
              <a:off x="9044358"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160" name="Straight Connector 159">
              <a:extLst>
                <a:ext uri="{FF2B5EF4-FFF2-40B4-BE49-F238E27FC236}">
                  <a16:creationId xmlns:a16="http://schemas.microsoft.com/office/drawing/2014/main" id="{0EDA9D92-5173-8D41-8EC4-7E3F9F21C848}"/>
                </a:ext>
              </a:extLst>
            </p:cNvPr>
            <p:cNvCxnSpPr>
              <a:cxnSpLocks/>
            </p:cNvCxnSpPr>
            <p:nvPr/>
          </p:nvCxnSpPr>
          <p:spPr>
            <a:xfrm>
              <a:off x="9346969" y="3475769"/>
              <a:ext cx="0" cy="10652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cxnSp>
          <p:nvCxnSpPr>
            <p:cNvPr id="162" name="Straight Connector 161">
              <a:extLst>
                <a:ext uri="{FF2B5EF4-FFF2-40B4-BE49-F238E27FC236}">
                  <a16:creationId xmlns:a16="http://schemas.microsoft.com/office/drawing/2014/main" id="{F5F77A79-06EA-C641-8CAE-37DF61B245C8}"/>
                </a:ext>
              </a:extLst>
            </p:cNvPr>
            <p:cNvCxnSpPr>
              <a:cxnSpLocks/>
            </p:cNvCxnSpPr>
            <p:nvPr/>
          </p:nvCxnSpPr>
          <p:spPr>
            <a:xfrm flipH="1">
              <a:off x="9103867" y="3416961"/>
              <a:ext cx="203351" cy="208994"/>
            </a:xfrm>
            <a:prstGeom prst="line">
              <a:avLst/>
            </a:prstGeom>
            <a:noFill/>
            <a:ln w="19050" cap="sq">
              <a:solidFill>
                <a:schemeClr val="accent2"/>
              </a:solidFill>
              <a:prstDash val="solid"/>
              <a:miter lim="800000"/>
              <a:headEnd/>
              <a:tailEnd/>
            </a:ln>
            <a:extLst>
              <a:ext uri="{909E8E84-426E-40DD-AFC4-6F175D3DCCD1}">
                <a14:hiddenFill xmlns:a14="http://schemas.microsoft.com/office/drawing/2010/main">
                  <a:noFill/>
                </a14:hiddenFill>
              </a:ext>
            </a:extLst>
          </p:spPr>
        </p:cxnSp>
        <p:grpSp>
          <p:nvGrpSpPr>
            <p:cNvPr id="163" name="Group 4">
              <a:extLst>
                <a:ext uri="{FF2B5EF4-FFF2-40B4-BE49-F238E27FC236}">
                  <a16:creationId xmlns:a16="http://schemas.microsoft.com/office/drawing/2014/main" id="{D4463DCF-EAF7-414D-9CF7-967D709063B2}"/>
                </a:ext>
              </a:extLst>
            </p:cNvPr>
            <p:cNvGrpSpPr>
              <a:grpSpLocks noChangeAspect="1"/>
            </p:cNvGrpSpPr>
            <p:nvPr/>
          </p:nvGrpSpPr>
          <p:grpSpPr bwMode="auto">
            <a:xfrm>
              <a:off x="9907367" y="3693850"/>
              <a:ext cx="357187" cy="495300"/>
              <a:chOff x="1057" y="999"/>
              <a:chExt cx="225" cy="312"/>
            </a:xfrm>
            <a:solidFill>
              <a:schemeClr val="accent1"/>
            </a:solidFill>
          </p:grpSpPr>
          <p:sp>
            <p:nvSpPr>
              <p:cNvPr id="183" name="Oval 5">
                <a:extLst>
                  <a:ext uri="{FF2B5EF4-FFF2-40B4-BE49-F238E27FC236}">
                    <a16:creationId xmlns:a16="http://schemas.microsoft.com/office/drawing/2014/main" id="{BA7F6E56-F14B-7549-9E48-35923229E600}"/>
                  </a:ext>
                </a:extLst>
              </p:cNvPr>
              <p:cNvSpPr>
                <a:spLocks noChangeArrowheads="1"/>
              </p:cNvSpPr>
              <p:nvPr/>
            </p:nvSpPr>
            <p:spPr bwMode="auto">
              <a:xfrm>
                <a:off x="1057" y="999"/>
                <a:ext cx="225" cy="22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4" name="Freeform 6">
                <a:extLst>
                  <a:ext uri="{FF2B5EF4-FFF2-40B4-BE49-F238E27FC236}">
                    <a16:creationId xmlns:a16="http://schemas.microsoft.com/office/drawing/2014/main" id="{14195BEB-1B82-DB4D-B038-0ADA26DF798D}"/>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5" name="Freeform 7">
                <a:extLst>
                  <a:ext uri="{FF2B5EF4-FFF2-40B4-BE49-F238E27FC236}">
                    <a16:creationId xmlns:a16="http://schemas.microsoft.com/office/drawing/2014/main" id="{BAB8A48B-AAA6-3A44-9A1D-B79E31B120AC}"/>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6" name="Freeform 8">
                <a:extLst>
                  <a:ext uri="{FF2B5EF4-FFF2-40B4-BE49-F238E27FC236}">
                    <a16:creationId xmlns:a16="http://schemas.microsoft.com/office/drawing/2014/main" id="{570FCC0E-2B28-E84D-81C5-0B4E87E55CE5}"/>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4" name="Group 96">
              <a:extLst>
                <a:ext uri="{FF2B5EF4-FFF2-40B4-BE49-F238E27FC236}">
                  <a16:creationId xmlns:a16="http://schemas.microsoft.com/office/drawing/2014/main" id="{62F82076-9C21-CB47-8E92-84F1E90BF067}"/>
                </a:ext>
              </a:extLst>
            </p:cNvPr>
            <p:cNvGrpSpPr>
              <a:grpSpLocks noChangeAspect="1"/>
            </p:cNvGrpSpPr>
            <p:nvPr/>
          </p:nvGrpSpPr>
          <p:grpSpPr bwMode="auto">
            <a:xfrm>
              <a:off x="7865202" y="2495983"/>
              <a:ext cx="495307" cy="463550"/>
              <a:chOff x="2208" y="2791"/>
              <a:chExt cx="312" cy="292"/>
            </a:xfrm>
          </p:grpSpPr>
          <p:sp>
            <p:nvSpPr>
              <p:cNvPr id="165" name="Rectangle 98">
                <a:extLst>
                  <a:ext uri="{FF2B5EF4-FFF2-40B4-BE49-F238E27FC236}">
                    <a16:creationId xmlns:a16="http://schemas.microsoft.com/office/drawing/2014/main" id="{DE211B5A-B476-8D47-94AF-2C964E6F130C}"/>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6" name="Rectangle 99">
                <a:extLst>
                  <a:ext uri="{FF2B5EF4-FFF2-40B4-BE49-F238E27FC236}">
                    <a16:creationId xmlns:a16="http://schemas.microsoft.com/office/drawing/2014/main" id="{DE2EE89F-0298-1848-8184-2BCBAD07B6CF}"/>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7" name="Rectangle 100">
                <a:extLst>
                  <a:ext uri="{FF2B5EF4-FFF2-40B4-BE49-F238E27FC236}">
                    <a16:creationId xmlns:a16="http://schemas.microsoft.com/office/drawing/2014/main" id="{79ECB0D0-90B6-6B49-8DF2-F27882F60F01}"/>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9" name="Rectangle 101">
                <a:extLst>
                  <a:ext uri="{FF2B5EF4-FFF2-40B4-BE49-F238E27FC236}">
                    <a16:creationId xmlns:a16="http://schemas.microsoft.com/office/drawing/2014/main" id="{A23990E4-69C4-6E4E-A10B-A1B65B6C28F5}"/>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1" name="Oval 102">
                <a:extLst>
                  <a:ext uri="{FF2B5EF4-FFF2-40B4-BE49-F238E27FC236}">
                    <a16:creationId xmlns:a16="http://schemas.microsoft.com/office/drawing/2014/main" id="{DB531AD6-E682-E54F-9C65-F27F27AB55ED}"/>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2" name="Oval 103">
                <a:extLst>
                  <a:ext uri="{FF2B5EF4-FFF2-40B4-BE49-F238E27FC236}">
                    <a16:creationId xmlns:a16="http://schemas.microsoft.com/office/drawing/2014/main" id="{E2C047D2-1B47-A247-9C36-E919B4AD7631}"/>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Oval 104">
                <a:extLst>
                  <a:ext uri="{FF2B5EF4-FFF2-40B4-BE49-F238E27FC236}">
                    <a16:creationId xmlns:a16="http://schemas.microsoft.com/office/drawing/2014/main" id="{DBCD7155-AC49-D74F-ABA6-ADCC903E1A19}"/>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4" name="Oval 105">
                <a:extLst>
                  <a:ext uri="{FF2B5EF4-FFF2-40B4-BE49-F238E27FC236}">
                    <a16:creationId xmlns:a16="http://schemas.microsoft.com/office/drawing/2014/main" id="{66158C2F-99D2-CE4E-AF9B-D8DB3B6CCF2E}"/>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5" name="Oval 106">
                <a:extLst>
                  <a:ext uri="{FF2B5EF4-FFF2-40B4-BE49-F238E27FC236}">
                    <a16:creationId xmlns:a16="http://schemas.microsoft.com/office/drawing/2014/main" id="{1CD75B24-244A-5A41-A0F4-BEC7C3DBE6FC}"/>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6" name="Oval 107">
                <a:extLst>
                  <a:ext uri="{FF2B5EF4-FFF2-40B4-BE49-F238E27FC236}">
                    <a16:creationId xmlns:a16="http://schemas.microsoft.com/office/drawing/2014/main" id="{A171291C-5FCA-DE40-B7BB-42526016AE75}"/>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7" name="Oval 108">
                <a:extLst>
                  <a:ext uri="{FF2B5EF4-FFF2-40B4-BE49-F238E27FC236}">
                    <a16:creationId xmlns:a16="http://schemas.microsoft.com/office/drawing/2014/main" id="{53DC3798-2B54-084E-971D-6A321FF8D108}"/>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8" name="Oval 109">
                <a:extLst>
                  <a:ext uri="{FF2B5EF4-FFF2-40B4-BE49-F238E27FC236}">
                    <a16:creationId xmlns:a16="http://schemas.microsoft.com/office/drawing/2014/main" id="{700D5B9E-48C3-0C4C-A137-3A41EEB2DA27}"/>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9" name="Oval 110">
                <a:extLst>
                  <a:ext uri="{FF2B5EF4-FFF2-40B4-BE49-F238E27FC236}">
                    <a16:creationId xmlns:a16="http://schemas.microsoft.com/office/drawing/2014/main" id="{679C1F7E-6127-214E-AEB1-AF2C2621D90F}"/>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0" name="Oval 111">
                <a:extLst>
                  <a:ext uri="{FF2B5EF4-FFF2-40B4-BE49-F238E27FC236}">
                    <a16:creationId xmlns:a16="http://schemas.microsoft.com/office/drawing/2014/main" id="{5A526C82-C808-1F4E-AFF5-D19631CE6030}"/>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1" name="Oval 112">
                <a:extLst>
                  <a:ext uri="{FF2B5EF4-FFF2-40B4-BE49-F238E27FC236}">
                    <a16:creationId xmlns:a16="http://schemas.microsoft.com/office/drawing/2014/main" id="{F858D6FF-CE62-D341-9F76-1DE88CB643C8}"/>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82" name="Oval 113">
                <a:extLst>
                  <a:ext uri="{FF2B5EF4-FFF2-40B4-BE49-F238E27FC236}">
                    <a16:creationId xmlns:a16="http://schemas.microsoft.com/office/drawing/2014/main" id="{212F122E-EF4F-C349-9E89-6A9158BE2B2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7" name="Oval 186">
            <a:extLst>
              <a:ext uri="{FF2B5EF4-FFF2-40B4-BE49-F238E27FC236}">
                <a16:creationId xmlns:a16="http://schemas.microsoft.com/office/drawing/2014/main" id="{8E57E85D-6195-844A-A8FB-CD2738434440}"/>
              </a:ext>
            </a:extLst>
          </p:cNvPr>
          <p:cNvSpPr/>
          <p:nvPr/>
        </p:nvSpPr>
        <p:spPr>
          <a:xfrm>
            <a:off x="4057825" y="1342851"/>
            <a:ext cx="1111510" cy="113041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88" name="Group 56">
            <a:extLst>
              <a:ext uri="{FF2B5EF4-FFF2-40B4-BE49-F238E27FC236}">
                <a16:creationId xmlns:a16="http://schemas.microsoft.com/office/drawing/2014/main" id="{85280C22-6CF3-114B-AC47-BA558B8D9C4F}"/>
              </a:ext>
            </a:extLst>
          </p:cNvPr>
          <p:cNvGrpSpPr>
            <a:grpSpLocks noChangeAspect="1"/>
          </p:cNvGrpSpPr>
          <p:nvPr/>
        </p:nvGrpSpPr>
        <p:grpSpPr bwMode="auto">
          <a:xfrm>
            <a:off x="1376924" y="1647813"/>
            <a:ext cx="539629" cy="539629"/>
            <a:chOff x="410" y="999"/>
            <a:chExt cx="312" cy="312"/>
          </a:xfrm>
          <a:solidFill>
            <a:schemeClr val="accent1"/>
          </a:solidFill>
        </p:grpSpPr>
        <p:sp>
          <p:nvSpPr>
            <p:cNvPr id="189" name="Oval 57">
              <a:extLst>
                <a:ext uri="{FF2B5EF4-FFF2-40B4-BE49-F238E27FC236}">
                  <a16:creationId xmlns:a16="http://schemas.microsoft.com/office/drawing/2014/main" id="{EE4C530D-64C4-C041-AD66-088A4B7D5C79}"/>
                </a:ext>
              </a:extLst>
            </p:cNvPr>
            <p:cNvSpPr>
              <a:spLocks noChangeArrowheads="1"/>
            </p:cNvSpPr>
            <p:nvPr/>
          </p:nvSpPr>
          <p:spPr bwMode="auto">
            <a:xfrm>
              <a:off x="410"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0" name="Oval 58">
              <a:extLst>
                <a:ext uri="{FF2B5EF4-FFF2-40B4-BE49-F238E27FC236}">
                  <a16:creationId xmlns:a16="http://schemas.microsoft.com/office/drawing/2014/main" id="{90917206-3C8F-F745-BF22-CC5A4B903F1E}"/>
                </a:ext>
              </a:extLst>
            </p:cNvPr>
            <p:cNvSpPr>
              <a:spLocks noChangeArrowheads="1"/>
            </p:cNvSpPr>
            <p:nvPr/>
          </p:nvSpPr>
          <p:spPr bwMode="auto">
            <a:xfrm>
              <a:off x="468" y="99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1" name="Oval 59">
              <a:extLst>
                <a:ext uri="{FF2B5EF4-FFF2-40B4-BE49-F238E27FC236}">
                  <a16:creationId xmlns:a16="http://schemas.microsoft.com/office/drawing/2014/main" id="{79D63E42-775C-C343-B3D5-4439E660418D}"/>
                </a:ext>
              </a:extLst>
            </p:cNvPr>
            <p:cNvSpPr>
              <a:spLocks noChangeArrowheads="1"/>
            </p:cNvSpPr>
            <p:nvPr/>
          </p:nvSpPr>
          <p:spPr bwMode="auto">
            <a:xfrm>
              <a:off x="525"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2" name="Oval 60">
              <a:extLst>
                <a:ext uri="{FF2B5EF4-FFF2-40B4-BE49-F238E27FC236}">
                  <a16:creationId xmlns:a16="http://schemas.microsoft.com/office/drawing/2014/main" id="{7B2C3513-221C-7A44-B088-3C8943A5E63D}"/>
                </a:ext>
              </a:extLst>
            </p:cNvPr>
            <p:cNvSpPr>
              <a:spLocks noChangeArrowheads="1"/>
            </p:cNvSpPr>
            <p:nvPr/>
          </p:nvSpPr>
          <p:spPr bwMode="auto">
            <a:xfrm>
              <a:off x="643"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3" name="Oval 61">
              <a:extLst>
                <a:ext uri="{FF2B5EF4-FFF2-40B4-BE49-F238E27FC236}">
                  <a16:creationId xmlns:a16="http://schemas.microsoft.com/office/drawing/2014/main" id="{6645DE18-9CC5-5044-A81E-E4E73611291B}"/>
                </a:ext>
              </a:extLst>
            </p:cNvPr>
            <p:cNvSpPr>
              <a:spLocks noChangeArrowheads="1"/>
            </p:cNvSpPr>
            <p:nvPr/>
          </p:nvSpPr>
          <p:spPr bwMode="auto">
            <a:xfrm>
              <a:off x="697" y="99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4" name="Oval 62">
              <a:extLst>
                <a:ext uri="{FF2B5EF4-FFF2-40B4-BE49-F238E27FC236}">
                  <a16:creationId xmlns:a16="http://schemas.microsoft.com/office/drawing/2014/main" id="{A4B5B873-8CC1-C141-B481-9C19771FD93B}"/>
                </a:ext>
              </a:extLst>
            </p:cNvPr>
            <p:cNvSpPr>
              <a:spLocks noChangeArrowheads="1"/>
            </p:cNvSpPr>
            <p:nvPr/>
          </p:nvSpPr>
          <p:spPr bwMode="auto">
            <a:xfrm>
              <a:off x="410" y="1057"/>
              <a:ext cx="20"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5" name="Oval 63">
              <a:extLst>
                <a:ext uri="{FF2B5EF4-FFF2-40B4-BE49-F238E27FC236}">
                  <a16:creationId xmlns:a16="http://schemas.microsoft.com/office/drawing/2014/main" id="{8499CF22-B5B0-E04B-A718-767E79CC000F}"/>
                </a:ext>
              </a:extLst>
            </p:cNvPr>
            <p:cNvSpPr>
              <a:spLocks noChangeArrowheads="1"/>
            </p:cNvSpPr>
            <p:nvPr/>
          </p:nvSpPr>
          <p:spPr bwMode="auto">
            <a:xfrm>
              <a:off x="468" y="1057"/>
              <a:ext cx="19" cy="1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Oval 64">
              <a:extLst>
                <a:ext uri="{FF2B5EF4-FFF2-40B4-BE49-F238E27FC236}">
                  <a16:creationId xmlns:a16="http://schemas.microsoft.com/office/drawing/2014/main" id="{DBA08904-D535-184C-AC00-350035221C78}"/>
                </a:ext>
              </a:extLst>
            </p:cNvPr>
            <p:cNvSpPr>
              <a:spLocks noChangeArrowheads="1"/>
            </p:cNvSpPr>
            <p:nvPr/>
          </p:nvSpPr>
          <p:spPr bwMode="auto">
            <a:xfrm>
              <a:off x="520"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Oval 65">
              <a:extLst>
                <a:ext uri="{FF2B5EF4-FFF2-40B4-BE49-F238E27FC236}">
                  <a16:creationId xmlns:a16="http://schemas.microsoft.com/office/drawing/2014/main" id="{7FF97B25-253F-CE4C-ABD2-11B7DDB8685A}"/>
                </a:ext>
              </a:extLst>
            </p:cNvPr>
            <p:cNvSpPr>
              <a:spLocks noChangeArrowheads="1"/>
            </p:cNvSpPr>
            <p:nvPr/>
          </p:nvSpPr>
          <p:spPr bwMode="auto">
            <a:xfrm>
              <a:off x="638"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Oval 66">
              <a:extLst>
                <a:ext uri="{FF2B5EF4-FFF2-40B4-BE49-F238E27FC236}">
                  <a16:creationId xmlns:a16="http://schemas.microsoft.com/office/drawing/2014/main" id="{8ECE0F5E-1630-414D-94D3-3F6FF0D74C8E}"/>
                </a:ext>
              </a:extLst>
            </p:cNvPr>
            <p:cNvSpPr>
              <a:spLocks noChangeArrowheads="1"/>
            </p:cNvSpPr>
            <p:nvPr/>
          </p:nvSpPr>
          <p:spPr bwMode="auto">
            <a:xfrm>
              <a:off x="692" y="1052"/>
              <a:ext cx="30" cy="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99" name="Oval 67">
              <a:extLst>
                <a:ext uri="{FF2B5EF4-FFF2-40B4-BE49-F238E27FC236}">
                  <a16:creationId xmlns:a16="http://schemas.microsoft.com/office/drawing/2014/main" id="{050A3094-05CB-7F49-842F-1ABB9451DF5F}"/>
                </a:ext>
              </a:extLst>
            </p:cNvPr>
            <p:cNvSpPr>
              <a:spLocks noChangeArrowheads="1"/>
            </p:cNvSpPr>
            <p:nvPr/>
          </p:nvSpPr>
          <p:spPr bwMode="auto">
            <a:xfrm>
              <a:off x="410" y="1114"/>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0" name="Oval 68">
              <a:extLst>
                <a:ext uri="{FF2B5EF4-FFF2-40B4-BE49-F238E27FC236}">
                  <a16:creationId xmlns:a16="http://schemas.microsoft.com/office/drawing/2014/main" id="{2D4C31F4-80C5-E94E-8158-32C4BA2CEA4B}"/>
                </a:ext>
              </a:extLst>
            </p:cNvPr>
            <p:cNvSpPr>
              <a:spLocks noChangeArrowheads="1"/>
            </p:cNvSpPr>
            <p:nvPr/>
          </p:nvSpPr>
          <p:spPr bwMode="auto">
            <a:xfrm>
              <a:off x="463" y="1109"/>
              <a:ext cx="29"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1" name="Oval 69">
              <a:extLst>
                <a:ext uri="{FF2B5EF4-FFF2-40B4-BE49-F238E27FC236}">
                  <a16:creationId xmlns:a16="http://schemas.microsoft.com/office/drawing/2014/main" id="{F14FC2AB-CFE9-4248-8038-2828B72B1D57}"/>
                </a:ext>
              </a:extLst>
            </p:cNvPr>
            <p:cNvSpPr>
              <a:spLocks noChangeArrowheads="1"/>
            </p:cNvSpPr>
            <p:nvPr/>
          </p:nvSpPr>
          <p:spPr bwMode="auto">
            <a:xfrm>
              <a:off x="692" y="1109"/>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2" name="Oval 70">
              <a:extLst>
                <a:ext uri="{FF2B5EF4-FFF2-40B4-BE49-F238E27FC236}">
                  <a16:creationId xmlns:a16="http://schemas.microsoft.com/office/drawing/2014/main" id="{975F2120-C7FA-6648-B392-BC29500F93EC}"/>
                </a:ext>
              </a:extLst>
            </p:cNvPr>
            <p:cNvSpPr>
              <a:spLocks noChangeArrowheads="1"/>
            </p:cNvSpPr>
            <p:nvPr/>
          </p:nvSpPr>
          <p:spPr bwMode="auto">
            <a:xfrm>
              <a:off x="410" y="1172"/>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3" name="Oval 71">
              <a:extLst>
                <a:ext uri="{FF2B5EF4-FFF2-40B4-BE49-F238E27FC236}">
                  <a16:creationId xmlns:a16="http://schemas.microsoft.com/office/drawing/2014/main" id="{29BA11FB-D940-FA47-9E88-9B0C17E47C08}"/>
                </a:ext>
              </a:extLst>
            </p:cNvPr>
            <p:cNvSpPr>
              <a:spLocks noChangeArrowheads="1"/>
            </p:cNvSpPr>
            <p:nvPr/>
          </p:nvSpPr>
          <p:spPr bwMode="auto">
            <a:xfrm>
              <a:off x="410" y="1229"/>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4" name="Oval 72">
              <a:extLst>
                <a:ext uri="{FF2B5EF4-FFF2-40B4-BE49-F238E27FC236}">
                  <a16:creationId xmlns:a16="http://schemas.microsoft.com/office/drawing/2014/main" id="{39A353F8-9DE5-9044-9C9A-993496C6BA3E}"/>
                </a:ext>
              </a:extLst>
            </p:cNvPr>
            <p:cNvSpPr>
              <a:spLocks noChangeArrowheads="1"/>
            </p:cNvSpPr>
            <p:nvPr/>
          </p:nvSpPr>
          <p:spPr bwMode="auto">
            <a:xfrm>
              <a:off x="468" y="1229"/>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5" name="Oval 73">
              <a:extLst>
                <a:ext uri="{FF2B5EF4-FFF2-40B4-BE49-F238E27FC236}">
                  <a16:creationId xmlns:a16="http://schemas.microsoft.com/office/drawing/2014/main" id="{2F2B2979-C298-3742-A492-636329F09165}"/>
                </a:ext>
              </a:extLst>
            </p:cNvPr>
            <p:cNvSpPr>
              <a:spLocks noChangeArrowheads="1"/>
            </p:cNvSpPr>
            <p:nvPr/>
          </p:nvSpPr>
          <p:spPr bwMode="auto">
            <a:xfrm>
              <a:off x="410" y="1286"/>
              <a:ext cx="20"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Oval 74">
              <a:extLst>
                <a:ext uri="{FF2B5EF4-FFF2-40B4-BE49-F238E27FC236}">
                  <a16:creationId xmlns:a16="http://schemas.microsoft.com/office/drawing/2014/main" id="{D743740C-2E25-344F-9A7F-93E7BEAE29E2}"/>
                </a:ext>
              </a:extLst>
            </p:cNvPr>
            <p:cNvSpPr>
              <a:spLocks noChangeArrowheads="1"/>
            </p:cNvSpPr>
            <p:nvPr/>
          </p:nvSpPr>
          <p:spPr bwMode="auto">
            <a:xfrm>
              <a:off x="468" y="1286"/>
              <a:ext cx="19" cy="2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Oval 75">
              <a:extLst>
                <a:ext uri="{FF2B5EF4-FFF2-40B4-BE49-F238E27FC236}">
                  <a16:creationId xmlns:a16="http://schemas.microsoft.com/office/drawing/2014/main" id="{0DF63075-2503-D747-B0C1-080D03E60ACA}"/>
                </a:ext>
              </a:extLst>
            </p:cNvPr>
            <p:cNvSpPr>
              <a:spLocks noChangeArrowheads="1"/>
            </p:cNvSpPr>
            <p:nvPr/>
          </p:nvSpPr>
          <p:spPr bwMode="auto">
            <a:xfrm>
              <a:off x="520"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Oval 76">
              <a:extLst>
                <a:ext uri="{FF2B5EF4-FFF2-40B4-BE49-F238E27FC236}">
                  <a16:creationId xmlns:a16="http://schemas.microsoft.com/office/drawing/2014/main" id="{651BA058-6166-2E4C-B715-609D81AB0E58}"/>
                </a:ext>
              </a:extLst>
            </p:cNvPr>
            <p:cNvSpPr>
              <a:spLocks noChangeArrowheads="1"/>
            </p:cNvSpPr>
            <p:nvPr/>
          </p:nvSpPr>
          <p:spPr bwMode="auto">
            <a:xfrm>
              <a:off x="638" y="1281"/>
              <a:ext cx="30" cy="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Oval 77">
              <a:extLst>
                <a:ext uri="{FF2B5EF4-FFF2-40B4-BE49-F238E27FC236}">
                  <a16:creationId xmlns:a16="http://schemas.microsoft.com/office/drawing/2014/main" id="{336D9F17-DAD3-3A49-A9F2-278E9ADDCEA9}"/>
                </a:ext>
              </a:extLst>
            </p:cNvPr>
            <p:cNvSpPr>
              <a:spLocks noChangeArrowheads="1"/>
            </p:cNvSpPr>
            <p:nvPr/>
          </p:nvSpPr>
          <p:spPr bwMode="auto">
            <a:xfrm>
              <a:off x="583" y="999"/>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Oval 78">
              <a:extLst>
                <a:ext uri="{FF2B5EF4-FFF2-40B4-BE49-F238E27FC236}">
                  <a16:creationId xmlns:a16="http://schemas.microsoft.com/office/drawing/2014/main" id="{8A3A9400-63AB-B749-8814-C8BFF39C2671}"/>
                </a:ext>
              </a:extLst>
            </p:cNvPr>
            <p:cNvSpPr>
              <a:spLocks noChangeArrowheads="1"/>
            </p:cNvSpPr>
            <p:nvPr/>
          </p:nvSpPr>
          <p:spPr bwMode="auto">
            <a:xfrm>
              <a:off x="579" y="1052"/>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Oval 79">
              <a:extLst>
                <a:ext uri="{FF2B5EF4-FFF2-40B4-BE49-F238E27FC236}">
                  <a16:creationId xmlns:a16="http://schemas.microsoft.com/office/drawing/2014/main" id="{4725C37C-C3AC-BB47-8639-1BDB24352AC1}"/>
                </a:ext>
              </a:extLst>
            </p:cNvPr>
            <p:cNvSpPr>
              <a:spLocks noChangeArrowheads="1"/>
            </p:cNvSpPr>
            <p:nvPr/>
          </p:nvSpPr>
          <p:spPr bwMode="auto">
            <a:xfrm>
              <a:off x="520"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2" name="Oval 80">
              <a:extLst>
                <a:ext uri="{FF2B5EF4-FFF2-40B4-BE49-F238E27FC236}">
                  <a16:creationId xmlns:a16="http://schemas.microsoft.com/office/drawing/2014/main" id="{354C5322-255E-F744-AFDB-1853749EDCC1}"/>
                </a:ext>
              </a:extLst>
            </p:cNvPr>
            <p:cNvSpPr>
              <a:spLocks noChangeArrowheads="1"/>
            </p:cNvSpPr>
            <p:nvPr/>
          </p:nvSpPr>
          <p:spPr bwMode="auto">
            <a:xfrm>
              <a:off x="573" y="1104"/>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3" name="Oval 81">
              <a:extLst>
                <a:ext uri="{FF2B5EF4-FFF2-40B4-BE49-F238E27FC236}">
                  <a16:creationId xmlns:a16="http://schemas.microsoft.com/office/drawing/2014/main" id="{1E96A097-540C-D247-A0A7-0176BA144A19}"/>
                </a:ext>
              </a:extLst>
            </p:cNvPr>
            <p:cNvSpPr>
              <a:spLocks noChangeArrowheads="1"/>
            </p:cNvSpPr>
            <p:nvPr/>
          </p:nvSpPr>
          <p:spPr bwMode="auto">
            <a:xfrm>
              <a:off x="638" y="1109"/>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4" name="Oval 82">
              <a:extLst>
                <a:ext uri="{FF2B5EF4-FFF2-40B4-BE49-F238E27FC236}">
                  <a16:creationId xmlns:a16="http://schemas.microsoft.com/office/drawing/2014/main" id="{9B7880C1-8131-534E-AD28-402FEE2DA5AD}"/>
                </a:ext>
              </a:extLst>
            </p:cNvPr>
            <p:cNvSpPr>
              <a:spLocks noChangeArrowheads="1"/>
            </p:cNvSpPr>
            <p:nvPr/>
          </p:nvSpPr>
          <p:spPr bwMode="auto">
            <a:xfrm>
              <a:off x="463" y="1168"/>
              <a:ext cx="29" cy="2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5" name="Oval 83">
              <a:extLst>
                <a:ext uri="{FF2B5EF4-FFF2-40B4-BE49-F238E27FC236}">
                  <a16:creationId xmlns:a16="http://schemas.microsoft.com/office/drawing/2014/main" id="{5C84278F-2D6B-E240-A1A8-C1C48EB0FE03}"/>
                </a:ext>
              </a:extLst>
            </p:cNvPr>
            <p:cNvSpPr>
              <a:spLocks noChangeArrowheads="1"/>
            </p:cNvSpPr>
            <p:nvPr/>
          </p:nvSpPr>
          <p:spPr bwMode="auto">
            <a:xfrm>
              <a:off x="515"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6" name="Oval 84">
              <a:extLst>
                <a:ext uri="{FF2B5EF4-FFF2-40B4-BE49-F238E27FC236}">
                  <a16:creationId xmlns:a16="http://schemas.microsoft.com/office/drawing/2014/main" id="{5DCE8EEB-17F7-0F49-B8AF-4BB48BE986E0}"/>
                </a:ext>
              </a:extLst>
            </p:cNvPr>
            <p:cNvSpPr>
              <a:spLocks noChangeArrowheads="1"/>
            </p:cNvSpPr>
            <p:nvPr/>
          </p:nvSpPr>
          <p:spPr bwMode="auto">
            <a:xfrm>
              <a:off x="564" y="1153"/>
              <a:ext cx="59" cy="5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7" name="Oval 85">
              <a:extLst>
                <a:ext uri="{FF2B5EF4-FFF2-40B4-BE49-F238E27FC236}">
                  <a16:creationId xmlns:a16="http://schemas.microsoft.com/office/drawing/2014/main" id="{F3CB3EFB-7864-0B42-86CF-E61D1094B3B9}"/>
                </a:ext>
              </a:extLst>
            </p:cNvPr>
            <p:cNvSpPr>
              <a:spLocks noChangeArrowheads="1"/>
            </p:cNvSpPr>
            <p:nvPr/>
          </p:nvSpPr>
          <p:spPr bwMode="auto">
            <a:xfrm>
              <a:off x="633" y="1162"/>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8" name="Oval 86">
              <a:extLst>
                <a:ext uri="{FF2B5EF4-FFF2-40B4-BE49-F238E27FC236}">
                  <a16:creationId xmlns:a16="http://schemas.microsoft.com/office/drawing/2014/main" id="{668261B4-D173-5842-8CB0-3738907F1F0D}"/>
                </a:ext>
              </a:extLst>
            </p:cNvPr>
            <p:cNvSpPr>
              <a:spLocks noChangeArrowheads="1"/>
            </p:cNvSpPr>
            <p:nvPr/>
          </p:nvSpPr>
          <p:spPr bwMode="auto">
            <a:xfrm>
              <a:off x="697" y="1172"/>
              <a:ext cx="20" cy="2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9" name="Oval 87">
              <a:extLst>
                <a:ext uri="{FF2B5EF4-FFF2-40B4-BE49-F238E27FC236}">
                  <a16:creationId xmlns:a16="http://schemas.microsoft.com/office/drawing/2014/main" id="{70EBFE8F-338E-0243-8AB0-8E7C6D3CFB1C}"/>
                </a:ext>
              </a:extLst>
            </p:cNvPr>
            <p:cNvSpPr>
              <a:spLocks noChangeArrowheads="1"/>
            </p:cNvSpPr>
            <p:nvPr/>
          </p:nvSpPr>
          <p:spPr bwMode="auto">
            <a:xfrm>
              <a:off x="520" y="1224"/>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0" name="Oval 88">
              <a:extLst>
                <a:ext uri="{FF2B5EF4-FFF2-40B4-BE49-F238E27FC236}">
                  <a16:creationId xmlns:a16="http://schemas.microsoft.com/office/drawing/2014/main" id="{C3BA3345-712D-B542-9584-8088AB79BBB2}"/>
                </a:ext>
              </a:extLst>
            </p:cNvPr>
            <p:cNvSpPr>
              <a:spLocks noChangeArrowheads="1"/>
            </p:cNvSpPr>
            <p:nvPr/>
          </p:nvSpPr>
          <p:spPr bwMode="auto">
            <a:xfrm>
              <a:off x="573" y="1219"/>
              <a:ext cx="40" cy="4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1" name="Oval 89">
              <a:extLst>
                <a:ext uri="{FF2B5EF4-FFF2-40B4-BE49-F238E27FC236}">
                  <a16:creationId xmlns:a16="http://schemas.microsoft.com/office/drawing/2014/main" id="{606FBEF5-9A87-A146-A5F2-F941156D55F2}"/>
                </a:ext>
              </a:extLst>
            </p:cNvPr>
            <p:cNvSpPr>
              <a:spLocks noChangeArrowheads="1"/>
            </p:cNvSpPr>
            <p:nvPr/>
          </p:nvSpPr>
          <p:spPr bwMode="auto">
            <a:xfrm>
              <a:off x="638" y="1226"/>
              <a:ext cx="30"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2" name="Oval 90">
              <a:extLst>
                <a:ext uri="{FF2B5EF4-FFF2-40B4-BE49-F238E27FC236}">
                  <a16:creationId xmlns:a16="http://schemas.microsoft.com/office/drawing/2014/main" id="{34C1D5A2-E755-C942-BD2D-E0A66DBAD04E}"/>
                </a:ext>
              </a:extLst>
            </p:cNvPr>
            <p:cNvSpPr>
              <a:spLocks noChangeArrowheads="1"/>
            </p:cNvSpPr>
            <p:nvPr/>
          </p:nvSpPr>
          <p:spPr bwMode="auto">
            <a:xfrm>
              <a:off x="697" y="1229"/>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3" name="Oval 91">
              <a:extLst>
                <a:ext uri="{FF2B5EF4-FFF2-40B4-BE49-F238E27FC236}">
                  <a16:creationId xmlns:a16="http://schemas.microsoft.com/office/drawing/2014/main" id="{021A97FC-FD5F-9147-8E20-D08DD415427E}"/>
                </a:ext>
              </a:extLst>
            </p:cNvPr>
            <p:cNvSpPr>
              <a:spLocks noChangeArrowheads="1"/>
            </p:cNvSpPr>
            <p:nvPr/>
          </p:nvSpPr>
          <p:spPr bwMode="auto">
            <a:xfrm>
              <a:off x="579" y="1281"/>
              <a:ext cx="29" cy="3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24" name="Oval 92">
              <a:extLst>
                <a:ext uri="{FF2B5EF4-FFF2-40B4-BE49-F238E27FC236}">
                  <a16:creationId xmlns:a16="http://schemas.microsoft.com/office/drawing/2014/main" id="{BC3CAB57-3581-F04F-8FF9-8660BBF88406}"/>
                </a:ext>
              </a:extLst>
            </p:cNvPr>
            <p:cNvSpPr>
              <a:spLocks noChangeArrowheads="1"/>
            </p:cNvSpPr>
            <p:nvPr/>
          </p:nvSpPr>
          <p:spPr bwMode="auto">
            <a:xfrm>
              <a:off x="697" y="1286"/>
              <a:ext cx="20" cy="2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225" name="Picture 224">
            <a:extLst>
              <a:ext uri="{FF2B5EF4-FFF2-40B4-BE49-F238E27FC236}">
                <a16:creationId xmlns:a16="http://schemas.microsoft.com/office/drawing/2014/main" id="{8F1DA772-6EDB-C74D-851D-522A3020188C}"/>
              </a:ext>
            </a:extLst>
          </p:cNvPr>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7324061" y="1638571"/>
            <a:ext cx="642935" cy="612730"/>
          </a:xfrm>
          <a:prstGeom prst="rect">
            <a:avLst/>
          </a:prstGeom>
        </p:spPr>
      </p:pic>
      <p:sp>
        <p:nvSpPr>
          <p:cNvPr id="2" name="Title 1">
            <a:extLst>
              <a:ext uri="{FF2B5EF4-FFF2-40B4-BE49-F238E27FC236}">
                <a16:creationId xmlns:a16="http://schemas.microsoft.com/office/drawing/2014/main" id="{3B2C09AD-6BE5-45FA-9E70-0BCAD44AABA2}"/>
              </a:ext>
            </a:extLst>
          </p:cNvPr>
          <p:cNvSpPr>
            <a:spLocks noGrp="1"/>
          </p:cNvSpPr>
          <p:nvPr>
            <p:ph type="title"/>
          </p:nvPr>
        </p:nvSpPr>
        <p:spPr/>
        <p:txBody>
          <a:bodyPr vert="horz" wrap="square" lIns="0" tIns="0" rIns="0" bIns="0" rtlCol="0" anchor="t">
            <a:spAutoFit/>
          </a:bodyPr>
          <a:lstStyle/>
          <a:p>
            <a:pPr algn="ctr"/>
            <a:r>
              <a:rPr lang="en-US" sz="3600">
                <a:solidFill>
                  <a:schemeClr val="tx1"/>
                </a:solidFill>
                <a:latin typeface="+mn-lt"/>
              </a:rPr>
              <a:t>Azure Machine Learning </a:t>
            </a:r>
          </a:p>
        </p:txBody>
      </p:sp>
      <p:sp>
        <p:nvSpPr>
          <p:cNvPr id="92" name="TextBox 91">
            <a:extLst>
              <a:ext uri="{FF2B5EF4-FFF2-40B4-BE49-F238E27FC236}">
                <a16:creationId xmlns:a16="http://schemas.microsoft.com/office/drawing/2014/main" id="{16754EC6-452C-4DEA-A91A-AAA9C1FF0A4D}"/>
              </a:ext>
            </a:extLst>
          </p:cNvPr>
          <p:cNvSpPr txBox="1"/>
          <p:nvPr/>
        </p:nvSpPr>
        <p:spPr>
          <a:xfrm>
            <a:off x="6316059" y="2680457"/>
            <a:ext cx="2732745" cy="400110"/>
          </a:xfrm>
          <a:prstGeom prst="rect">
            <a:avLst/>
          </a:prstGeom>
          <a:noFill/>
        </p:spPr>
        <p:txBody>
          <a:bodyPr wrap="square" lIns="0" rIns="0" rtlCol="0">
            <a:spAutoFit/>
          </a:bodyPr>
          <a:lstStyle>
            <a:defPPr>
              <a:defRPr lang="en-US"/>
            </a:defPPr>
            <a:lvl1pPr marR="0" lvl="0" indent="0" algn="ctr" fontAlgn="auto">
              <a:lnSpc>
                <a:spcPct val="100000"/>
              </a:lnSpc>
              <a:spcBef>
                <a:spcPts val="0"/>
              </a:spcBef>
              <a:spcAft>
                <a:spcPts val="0"/>
              </a:spcAft>
              <a:buClrTx/>
              <a:buSzTx/>
              <a:buFontTx/>
              <a:buNone/>
              <a:tabLst/>
              <a:defRPr sz="2000">
                <a:solidFill>
                  <a:prstClr val="white"/>
                </a:solidFill>
                <a:latin typeface="Segoe UI Semibold"/>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50E6FF"/>
                </a:solidFill>
                <a:effectLst/>
                <a:uLnTx/>
                <a:uFillTx/>
                <a:latin typeface="Segoe UI Semibold"/>
                <a:ea typeface="+mn-ea"/>
                <a:cs typeface="Segoe UI" panose="020B0502040204020203" pitchFamily="34" charset="0"/>
              </a:rPr>
              <a:t>Open &amp; Interoperable</a:t>
            </a:r>
          </a:p>
        </p:txBody>
      </p:sp>
      <p:sp>
        <p:nvSpPr>
          <p:cNvPr id="101" name="Oval 100">
            <a:extLst>
              <a:ext uri="{FF2B5EF4-FFF2-40B4-BE49-F238E27FC236}">
                <a16:creationId xmlns:a16="http://schemas.microsoft.com/office/drawing/2014/main" id="{9B6D3BC9-6AFC-41CB-859C-A6BD33987E50}"/>
              </a:ext>
            </a:extLst>
          </p:cNvPr>
          <p:cNvSpPr/>
          <p:nvPr/>
        </p:nvSpPr>
        <p:spPr>
          <a:xfrm>
            <a:off x="9986269" y="1398423"/>
            <a:ext cx="1111510" cy="1111510"/>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BAB4FB4E-BD3E-4E69-A949-2A8A40CFCEEE}"/>
              </a:ext>
            </a:extLst>
          </p:cNvPr>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243928" y="1638571"/>
            <a:ext cx="633470" cy="633470"/>
          </a:xfrm>
          <a:prstGeom prst="rect">
            <a:avLst/>
          </a:prstGeom>
        </p:spPr>
      </p:pic>
      <p:sp>
        <p:nvSpPr>
          <p:cNvPr id="95" name="Rectangle 94">
            <a:extLst>
              <a:ext uri="{FF2B5EF4-FFF2-40B4-BE49-F238E27FC236}">
                <a16:creationId xmlns:a16="http://schemas.microsoft.com/office/drawing/2014/main" id="{2F17BA5D-4FFC-4BD9-9A06-23BF05A39CBA}"/>
              </a:ext>
            </a:extLst>
          </p:cNvPr>
          <p:cNvSpPr/>
          <p:nvPr/>
        </p:nvSpPr>
        <p:spPr>
          <a:xfrm>
            <a:off x="315225" y="3685639"/>
            <a:ext cx="2716464" cy="2689383"/>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5000"/>
              </a:lnSpc>
              <a:spcBef>
                <a:spcPts val="12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15000"/>
              </a:lnSpc>
              <a:spcBef>
                <a:spcPts val="1200"/>
              </a:spcBef>
              <a:spcAft>
                <a:spcPts val="0"/>
              </a:spcAft>
              <a:buClrTx/>
              <a:buSzTx/>
              <a:buFontTx/>
              <a:buNone/>
              <a:tabLst/>
              <a:defRPr/>
            </a:pPr>
            <a:endParaRPr kumimoji="0" lang="en-US" sz="1400" b="0" i="0"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15000"/>
              </a:lnSpc>
              <a:spcBef>
                <a:spcPts val="1200"/>
              </a:spcBef>
              <a:spcAft>
                <a:spcPts val="0"/>
              </a:spcAft>
              <a:buClrTx/>
              <a:buSzTx/>
              <a:buFontTx/>
              <a:buNone/>
              <a:tabLst/>
              <a:defRPr/>
            </a:pPr>
            <a:endPar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15000"/>
              </a:lnSpc>
              <a:spcBef>
                <a:spcPts val="1200"/>
              </a:spcBef>
              <a:spcAft>
                <a:spcPts val="0"/>
              </a:spcAft>
              <a:buClrTx/>
              <a:buSzTx/>
              <a:buFontTx/>
              <a:buNone/>
              <a:tabLst/>
              <a:defRPr/>
            </a:pPr>
            <a:endPar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15000"/>
              </a:lnSpc>
              <a:spcBef>
                <a:spcPts val="1200"/>
              </a:spcBef>
              <a:spcAft>
                <a:spcPts val="0"/>
              </a:spcAft>
              <a:buClrTx/>
              <a:buSzTx/>
              <a:buFontTx/>
              <a:buNone/>
              <a:tabLst/>
              <a:defRPr/>
            </a:pPr>
            <a:endPar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15000"/>
              </a:lnSpc>
              <a:spcBef>
                <a:spcPts val="1200"/>
              </a:spcBef>
              <a:spcAft>
                <a:spcPts val="0"/>
              </a:spcAft>
              <a:buClrTx/>
              <a:buSzTx/>
              <a:buFontTx/>
              <a:buNone/>
              <a:tabLst/>
              <a:defRPr/>
            </a:pPr>
            <a:endPar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14400" rtl="0" eaLnBrk="1" fontAlgn="auto" latinLnBrk="0" hangingPunct="1">
              <a:lnSpc>
                <a:spcPct val="115000"/>
              </a:lnSpc>
              <a:spcBef>
                <a:spcPts val="1200"/>
              </a:spcBef>
              <a:spcAft>
                <a:spcPts val="0"/>
              </a:spcAft>
              <a:buClrTx/>
              <a:buSzTx/>
              <a:buFontTx/>
              <a:buNone/>
              <a:tabLst/>
              <a:defRPr/>
            </a:pPr>
            <a:r>
              <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rPr>
              <a:t>Access machine learning for all skills and boost productivity.</a:t>
            </a:r>
          </a:p>
          <a:p>
            <a:pPr marL="0" marR="0" lvl="0" indent="0" algn="ctr" defTabSz="914400" rtl="0" eaLnBrk="1" fontAlgn="auto" latinLnBrk="0" hangingPunct="1">
              <a:lnSpc>
                <a:spcPct val="115000"/>
              </a:lnSpc>
              <a:spcBef>
                <a:spcPts val="120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Calibri" panose="020F0502020204030204"/>
                <a:ea typeface="+mn-ea"/>
                <a:cs typeface="+mn-cs"/>
              </a:rPr>
              <a:t>Rapidly build and deploy machine learning models using tools that meet your needs regardless of skill level. Use the no-code designer to get started with machine learning or use built-in </a:t>
            </a:r>
            <a:r>
              <a:rPr kumimoji="0" lang="en-US" sz="1000" b="0" i="0" u="none" strike="noStrike" kern="0" cap="none" spc="0" normalizeH="0" baseline="0" noProof="0" dirty="0" err="1">
                <a:ln>
                  <a:noFill/>
                </a:ln>
                <a:solidFill>
                  <a:schemeClr val="tx1"/>
                </a:solidFill>
                <a:effectLst/>
                <a:uLnTx/>
                <a:uFillTx/>
                <a:latin typeface="Calibri" panose="020F0502020204030204"/>
                <a:ea typeface="+mn-ea"/>
                <a:cs typeface="+mn-cs"/>
              </a:rPr>
              <a:t>Jupyter</a:t>
            </a:r>
            <a:r>
              <a:rPr kumimoji="0" lang="en-US" sz="1000" b="0" i="0" u="none" strike="noStrike" kern="0" cap="none" spc="0" normalizeH="0" baseline="0" noProof="0" dirty="0">
                <a:ln>
                  <a:noFill/>
                </a:ln>
                <a:solidFill>
                  <a:schemeClr val="tx1"/>
                </a:solidFill>
                <a:effectLst/>
                <a:uLnTx/>
                <a:uFillTx/>
                <a:latin typeface="Calibri" panose="020F0502020204030204"/>
                <a:ea typeface="+mn-ea"/>
                <a:cs typeface="+mn-cs"/>
              </a:rPr>
              <a:t> notebooks for a code first experience. Accelerate model creation with the automated machine learning UI and access built-in feature engineering, algorithm selection, and hyperparameter sweeping, to develop high accuracy models.</a:t>
            </a:r>
          </a:p>
          <a:p>
            <a:pPr marL="0" marR="0" lvl="0" indent="0" algn="ctr" defTabSz="914400" rtl="0" eaLnBrk="1" fontAlgn="auto" latinLnBrk="0" hangingPunct="1">
              <a:lnSpc>
                <a:spcPct val="115000"/>
              </a:lnSpc>
              <a:spcBef>
                <a:spcPts val="1200"/>
              </a:spcBef>
              <a:spcAft>
                <a:spcPts val="0"/>
              </a:spcAft>
              <a:buClrTx/>
              <a:buSzTx/>
              <a:buFontTx/>
              <a:buNone/>
              <a:tabLst/>
              <a:defRPr/>
            </a:pPr>
            <a:endParaRPr kumimoji="0" lang="en-US" sz="1400" b="1" i="1" u="none" strike="noStrike" kern="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15000"/>
              </a:lnSpc>
              <a:spcBef>
                <a:spcPts val="1200"/>
              </a:spcBef>
              <a:spcAft>
                <a:spcPts val="0"/>
              </a:spcAft>
              <a:buClrTx/>
              <a:buSzTx/>
              <a:buFontTx/>
              <a:buNone/>
              <a:tabLst/>
              <a:defRPr/>
            </a:pPr>
            <a:endParaRPr kumimoji="0" lang="en-US" sz="1400" b="1" i="0" u="none" strike="noStrike" kern="0" cap="none" spc="0" normalizeH="0" baseline="0" noProof="0" dirty="0">
              <a:ln>
                <a:noFill/>
              </a:ln>
              <a:solidFill>
                <a:schemeClr val="tx1"/>
              </a:solidFill>
              <a:effectLst/>
              <a:uLnTx/>
              <a:uFillTx/>
              <a:latin typeface="Calibri" panose="020F0502020204030204" pitchFamily="34" charset="0"/>
              <a:ea typeface="Yu Gothic Light" panose="020B0300000000000000" pitchFamily="34" charset="-128"/>
              <a:cs typeface="Arial" panose="020B0604020202020204"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1" u="none"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96" name="Rectangle 95">
            <a:extLst>
              <a:ext uri="{FF2B5EF4-FFF2-40B4-BE49-F238E27FC236}">
                <a16:creationId xmlns:a16="http://schemas.microsoft.com/office/drawing/2014/main" id="{19F83D7C-2665-48EF-B0A7-832C385E7DE5}"/>
              </a:ext>
            </a:extLst>
          </p:cNvPr>
          <p:cNvSpPr/>
          <p:nvPr/>
        </p:nvSpPr>
        <p:spPr>
          <a:xfrm>
            <a:off x="3307223" y="3673296"/>
            <a:ext cx="2716464" cy="27017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1" i="1" u="none" strike="noStrike" kern="1200" cap="none" spc="0" normalizeH="0" baseline="0" noProof="0">
                <a:ln>
                  <a:noFill/>
                </a:ln>
                <a:solidFill>
                  <a:schemeClr val="tx1"/>
                </a:solidFill>
                <a:effectLst/>
                <a:uLnTx/>
                <a:uFillTx/>
                <a:latin typeface="Calibri" panose="020F0502020204030204"/>
                <a:ea typeface="+mn-ea"/>
                <a:cs typeface="+mn-cs"/>
              </a:rPr>
              <a:t>Operationalize at scale with robust MLOps.</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mn-cs"/>
              </a:rPr>
              <a:t>MLOps or DevOps for machine learning, streamlines the machine learning lifecycle, from building models to deployment and management. Use ML pipelines to build repeatable workflows and use a rich model registry to track your assets. Manage production workflows at scale using advanced alerts and automation capabilities. Profile, validate and deploy machine learning models anywhere from the cloud to the edge.</a:t>
            </a:r>
          </a:p>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400" b="1" i="1" u="none" strike="noStrike" kern="1200" cap="none" spc="0" normalizeH="0" baseline="0" noProof="0">
              <a:ln>
                <a:noFill/>
              </a:ln>
              <a:solidFill>
                <a:schemeClr val="tx1"/>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CDAAFD84-E2FD-4BDE-9F11-77BB47DBE670}"/>
              </a:ext>
            </a:extLst>
          </p:cNvPr>
          <p:cNvSpPr/>
          <p:nvPr/>
        </p:nvSpPr>
        <p:spPr>
          <a:xfrm>
            <a:off x="6317779" y="3673296"/>
            <a:ext cx="2716464" cy="27017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400" b="1" i="1" u="none" strike="noStrike" kern="1200" cap="none" spc="0" normalizeH="0" baseline="0" noProof="0">
                <a:ln>
                  <a:noFill/>
                </a:ln>
                <a:solidFill>
                  <a:schemeClr val="tx1"/>
                </a:solidFill>
                <a:effectLst/>
                <a:uLnTx/>
                <a:uFillTx/>
                <a:latin typeface="Calibri" panose="020F0502020204030204"/>
                <a:ea typeface="+mn-ea"/>
                <a:cs typeface="+mn-cs"/>
              </a:rPr>
              <a:t>Innovate on an open and interoperable platform.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1" u="none" strike="noStrike" kern="1200" cap="none" spc="0" normalizeH="0" baseline="0" noProof="0">
              <a:ln>
                <a:noFill/>
              </a:ln>
              <a:solidFill>
                <a:schemeClr val="tx1"/>
              </a:solidFill>
              <a:effectLst/>
              <a:uLnTx/>
              <a:uFillTx/>
              <a:latin typeface="Calibri" panose="020F0502020204030204"/>
              <a:ea typeface="+mn-ea"/>
              <a:cs typeface="Calibr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Take advantage of built-in support for popular open-source tools and frameworks for model training and inferencing. Use familiar frameworks like </a:t>
            </a:r>
            <a:r>
              <a:rPr kumimoji="0" lang="en-US" sz="1000" b="0" i="0" u="none" strike="noStrike" kern="1200" cap="none" spc="0" normalizeH="0" baseline="0" noProof="0" err="1">
                <a:ln>
                  <a:noFill/>
                </a:ln>
                <a:solidFill>
                  <a:schemeClr val="tx1"/>
                </a:solidFill>
                <a:effectLst/>
                <a:uLnTx/>
                <a:uFillTx/>
                <a:latin typeface="Calibri" panose="020F0502020204030204"/>
                <a:ea typeface="+mn-ea"/>
                <a:cs typeface="Calibri"/>
              </a:rPr>
              <a:t>PyTorch</a:t>
            </a: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 TensorFlow, </a:t>
            </a:r>
            <a:r>
              <a:rPr kumimoji="0" lang="en-US" sz="1000" b="0" i="0" u="none" strike="noStrike" kern="1200" cap="none" spc="0" normalizeH="0" baseline="0" noProof="0" err="1">
                <a:ln>
                  <a:noFill/>
                </a:ln>
                <a:solidFill>
                  <a:schemeClr val="tx1"/>
                </a:solidFill>
                <a:effectLst/>
                <a:uLnTx/>
                <a:uFillTx/>
                <a:latin typeface="Calibri" panose="020F0502020204030204"/>
                <a:ea typeface="+mn-ea"/>
                <a:cs typeface="Calibri"/>
              </a:rPr>
              <a:t>scikit</a:t>
            </a: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-learn and more, or the open and interoperable ONNX format. Choose the development tools that best meet your needs, including popular IDEs, </a:t>
            </a:r>
            <a:r>
              <a:rPr kumimoji="0" lang="en-US" sz="1000" b="0" i="0" u="none" strike="noStrike" kern="1200" cap="none" spc="0" normalizeH="0" baseline="0" noProof="0" err="1">
                <a:ln>
                  <a:noFill/>
                </a:ln>
                <a:solidFill>
                  <a:schemeClr val="tx1"/>
                </a:solidFill>
                <a:effectLst/>
                <a:uLnTx/>
                <a:uFillTx/>
                <a:latin typeface="Calibri" panose="020F0502020204030204"/>
                <a:ea typeface="+mn-ea"/>
                <a:cs typeface="Calibri"/>
              </a:rPr>
              <a:t>Jupyter</a:t>
            </a:r>
            <a:r>
              <a:rPr kumimoji="0" lang="en-US" sz="1000" b="0" i="0" u="none" strike="noStrike" kern="1200" cap="none" spc="0" normalizeH="0" baseline="0" noProof="0">
                <a:ln>
                  <a:noFill/>
                </a:ln>
                <a:solidFill>
                  <a:schemeClr val="tx1"/>
                </a:solidFill>
                <a:effectLst/>
                <a:uLnTx/>
                <a:uFillTx/>
                <a:latin typeface="Calibri" panose="020F0502020204030204"/>
                <a:ea typeface="+mn-ea"/>
                <a:cs typeface="Calibri"/>
              </a:rPr>
              <a:t> notebooks and CLIs or languages like Python and R. After you’ve built and trained your model, use ONNX Runtime to optimize and accelerate inferencing across cloud and edge devices.</a:t>
            </a:r>
          </a:p>
        </p:txBody>
      </p:sp>
      <p:sp>
        <p:nvSpPr>
          <p:cNvPr id="105" name="Rectangle 104">
            <a:extLst>
              <a:ext uri="{FF2B5EF4-FFF2-40B4-BE49-F238E27FC236}">
                <a16:creationId xmlns:a16="http://schemas.microsoft.com/office/drawing/2014/main" id="{BFEB3508-EBE8-4482-9D5C-073F56EBAE93}"/>
              </a:ext>
            </a:extLst>
          </p:cNvPr>
          <p:cNvSpPr/>
          <p:nvPr/>
        </p:nvSpPr>
        <p:spPr>
          <a:xfrm>
            <a:off x="9319070" y="3673296"/>
            <a:ext cx="2716464" cy="2701726"/>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400" b="0" i="1" u="none" strike="noStrike" kern="1200" cap="none" spc="0" normalizeH="0" baseline="0" noProof="0">
                <a:ln>
                  <a:noFill/>
                </a:ln>
                <a:solidFill>
                  <a:schemeClr val="tx1"/>
                </a:solidFill>
                <a:effectLst/>
                <a:uLnTx/>
                <a:uFillTx/>
                <a:latin typeface="Calibri" panose="020F0502020204030204"/>
                <a:ea typeface="+mn-ea"/>
                <a:cs typeface="+mn-cs"/>
              </a:rPr>
              <a:t> </a:t>
            </a:r>
            <a:r>
              <a:rPr kumimoji="0" lang="en-US" sz="1400" b="1" i="1" u="none" strike="noStrike" kern="1200" cap="none" spc="0" normalizeH="0" baseline="0" noProof="0">
                <a:ln>
                  <a:noFill/>
                </a:ln>
                <a:solidFill>
                  <a:schemeClr val="tx1"/>
                </a:solidFill>
                <a:effectLst/>
                <a:uLnTx/>
                <a:uFillTx/>
                <a:latin typeface="Calibri" panose="020F0502020204030204"/>
                <a:ea typeface="+mn-ea"/>
                <a:cs typeface="+mn-cs"/>
              </a:rPr>
              <a:t>Build responsible AI solutions on a secure trusted platform.</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a:ln>
                  <a:noFill/>
                </a:ln>
                <a:solidFill>
                  <a:schemeClr val="tx1"/>
                </a:solidFill>
                <a:effectLst/>
                <a:uLnTx/>
                <a:uFillTx/>
                <a:latin typeface="Calibri" panose="020F0502020204030204"/>
                <a:ea typeface="+mn-ea"/>
                <a:cs typeface="+mn-cs"/>
              </a:rPr>
              <a:t>Access state-of-the-art technology for fairness and model transparency. Use model interpretability for explanations about predictions, to better understand model behavior. Reduce model bias by applying common fairness metrics, automatically making comparisons and using recommended mitigations. Enterprise-grade security with role based access control, and virtual network support to protect your assets. Audit trail, quota and cost management capabilities for advanced governance and control.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Calibri" panose="020F0502020204030204"/>
              <a:ea typeface="+mn-ea"/>
              <a:cs typeface="Calibri"/>
            </a:endParaRPr>
          </a:p>
        </p:txBody>
      </p:sp>
    </p:spTree>
    <p:extLst>
      <p:ext uri="{BB962C8B-B14F-4D97-AF65-F5344CB8AC3E}">
        <p14:creationId xmlns:p14="http://schemas.microsoft.com/office/powerpoint/2010/main" val="3968881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7" grpId="0"/>
      <p:bldP spid="99" grpId="0"/>
      <p:bldP spid="100" grpId="0"/>
      <p:bldP spid="187" grpId="0" animBg="1"/>
      <p:bldP spid="92" grpId="0"/>
      <p:bldP spid="101" grpId="0" animBg="1"/>
      <p:bldP spid="95" grpId="0" animBg="1"/>
      <p:bldP spid="96" grpId="0" animBg="1"/>
      <p:bldP spid="98" grpId="0" animBg="1"/>
      <p:bldP spid="10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4D4072-671B-41F0-B8D1-8DA268342EF6}"/>
              </a:ext>
            </a:extLst>
          </p:cNvPr>
          <p:cNvSpPr>
            <a:spLocks noGrp="1"/>
          </p:cNvSpPr>
          <p:nvPr>
            <p:ph type="title"/>
          </p:nvPr>
        </p:nvSpPr>
        <p:spPr/>
        <p:txBody>
          <a:bodyPr/>
          <a:lstStyle/>
          <a:p>
            <a:r>
              <a:rPr lang="en-US" dirty="0"/>
              <a:t>Feedback</a:t>
            </a:r>
          </a:p>
        </p:txBody>
      </p:sp>
      <p:pic>
        <p:nvPicPr>
          <p:cNvPr id="6" name="Content Placeholder 5" descr="A picture containing indoor, piece, black, white&#10;&#10;Description automatically generated">
            <a:extLst>
              <a:ext uri="{FF2B5EF4-FFF2-40B4-BE49-F238E27FC236}">
                <a16:creationId xmlns:a16="http://schemas.microsoft.com/office/drawing/2014/main" id="{4DBD7C83-B017-49FF-AB30-A5620E5987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2625" y="2181770"/>
            <a:ext cx="4157662" cy="4157662"/>
          </a:xfrm>
        </p:spPr>
      </p:pic>
    </p:spTree>
    <p:extLst>
      <p:ext uri="{BB962C8B-B14F-4D97-AF65-F5344CB8AC3E}">
        <p14:creationId xmlns:p14="http://schemas.microsoft.com/office/powerpoint/2010/main" val="1179069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feld 2"/>
          <p:cNvSpPr txBox="1"/>
          <p:nvPr/>
        </p:nvSpPr>
        <p:spPr>
          <a:xfrm>
            <a:off x="2804160" y="2393483"/>
            <a:ext cx="9015664" cy="1725088"/>
          </a:xfrm>
          <a:prstGeom prst="rect">
            <a:avLst/>
          </a:prstGeom>
          <a:noFill/>
        </p:spPr>
        <p:txBody>
          <a:bodyPr wrap="square" rtlCol="0">
            <a:spAutoFit/>
          </a:bodyPr>
          <a:lstStyle/>
          <a:p>
            <a:pPr algn="r">
              <a:lnSpc>
                <a:spcPct val="150000"/>
              </a:lnSpc>
            </a:pPr>
            <a:r>
              <a:rPr lang="de-DE" sz="3733" dirty="0" err="1">
                <a:solidFill>
                  <a:schemeClr val="bg1"/>
                </a:solidFill>
                <a:latin typeface="Source Sans Pro" pitchFamily="34" charset="0"/>
              </a:rPr>
              <a:t>Thank</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you</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very</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much</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for</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your</a:t>
            </a:r>
            <a:r>
              <a:rPr lang="de-DE" sz="3733" dirty="0">
                <a:solidFill>
                  <a:schemeClr val="bg1"/>
                </a:solidFill>
                <a:latin typeface="Source Sans Pro" pitchFamily="34" charset="0"/>
              </a:rPr>
              <a:t> </a:t>
            </a:r>
            <a:r>
              <a:rPr lang="de-DE" sz="3733" dirty="0" err="1">
                <a:solidFill>
                  <a:schemeClr val="bg1"/>
                </a:solidFill>
                <a:latin typeface="Source Sans Pro" pitchFamily="34" charset="0"/>
              </a:rPr>
              <a:t>attention</a:t>
            </a:r>
            <a:r>
              <a:rPr lang="de-DE" sz="3733" dirty="0">
                <a:solidFill>
                  <a:schemeClr val="bg1"/>
                </a:solidFill>
                <a:latin typeface="Source Sans Pro" pitchFamily="34" charset="0"/>
              </a:rPr>
              <a:t>.</a:t>
            </a:r>
            <a:br>
              <a:rPr lang="de-DE" sz="3733" dirty="0">
                <a:solidFill>
                  <a:schemeClr val="bg1"/>
                </a:solidFill>
                <a:latin typeface="Source Sans Pro" pitchFamily="34" charset="0"/>
              </a:rPr>
            </a:br>
            <a:r>
              <a:rPr lang="de-DE" sz="3733" dirty="0">
                <a:solidFill>
                  <a:schemeClr val="bg1"/>
                </a:solidFill>
                <a:latin typeface="Source Sans Pro" pitchFamily="34" charset="0"/>
              </a:rPr>
              <a:t>Vielen Dank für Eure Aufmerksamkeit.</a:t>
            </a:r>
          </a:p>
        </p:txBody>
      </p:sp>
    </p:spTree>
    <p:extLst>
      <p:ext uri="{BB962C8B-B14F-4D97-AF65-F5344CB8AC3E}">
        <p14:creationId xmlns:p14="http://schemas.microsoft.com/office/powerpoint/2010/main" val="38640775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02C3C1E0-2826-7447-91EE-89324EAD511A}"/>
              </a:ext>
            </a:extLst>
          </p:cNvPr>
          <p:cNvSpPr>
            <a:spLocks noGrp="1"/>
          </p:cNvSpPr>
          <p:nvPr>
            <p:ph type="title"/>
          </p:nvPr>
        </p:nvSpPr>
        <p:spPr/>
        <p:txBody>
          <a:bodyPr/>
          <a:lstStyle/>
          <a:p>
            <a:r>
              <a:rPr lang="en-US" dirty="0"/>
              <a:t>Machine Learning on Azure</a:t>
            </a:r>
          </a:p>
        </p:txBody>
      </p:sp>
      <p:sp>
        <p:nvSpPr>
          <p:cNvPr id="342" name="Rectangle 341">
            <a:extLst>
              <a:ext uri="{FF2B5EF4-FFF2-40B4-BE49-F238E27FC236}">
                <a16:creationId xmlns:a16="http://schemas.microsoft.com/office/drawing/2014/main" id="{2DB9A04C-4C29-B449-93D3-887CE39C4AB3}"/>
              </a:ext>
            </a:extLst>
          </p:cNvPr>
          <p:cNvSpPr/>
          <p:nvPr/>
        </p:nvSpPr>
        <p:spPr bwMode="auto">
          <a:xfrm>
            <a:off x="524118" y="2395390"/>
            <a:ext cx="6423222" cy="572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Familiar Data Science tools</a:t>
            </a:r>
          </a:p>
        </p:txBody>
      </p:sp>
      <p:sp>
        <p:nvSpPr>
          <p:cNvPr id="212" name="Rectangle 211">
            <a:extLst>
              <a:ext uri="{FF2B5EF4-FFF2-40B4-BE49-F238E27FC236}">
                <a16:creationId xmlns:a16="http://schemas.microsoft.com/office/drawing/2014/main" id="{91D2CCE4-72F5-4B4C-A3C7-3424D15AD3A5}"/>
              </a:ext>
            </a:extLst>
          </p:cNvPr>
          <p:cNvSpPr/>
          <p:nvPr/>
        </p:nvSpPr>
        <p:spPr>
          <a:xfrm>
            <a:off x="8310975" y="2999236"/>
            <a:ext cx="91050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Notebooks</a:t>
            </a:r>
          </a:p>
        </p:txBody>
      </p:sp>
      <p:sp>
        <p:nvSpPr>
          <p:cNvPr id="213" name="Rectangle 212">
            <a:extLst>
              <a:ext uri="{FF2B5EF4-FFF2-40B4-BE49-F238E27FC236}">
                <a16:creationId xmlns:a16="http://schemas.microsoft.com/office/drawing/2014/main" id="{BC0D6796-1936-4FB5-AAFB-EF677389903F}"/>
              </a:ext>
            </a:extLst>
          </p:cNvPr>
          <p:cNvSpPr/>
          <p:nvPr/>
        </p:nvSpPr>
        <p:spPr>
          <a:xfrm>
            <a:off x="9767880" y="2999236"/>
            <a:ext cx="387927"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Jupyter</a:t>
            </a:r>
          </a:p>
        </p:txBody>
      </p:sp>
      <p:sp>
        <p:nvSpPr>
          <p:cNvPr id="214" name="Rectangle 213">
            <a:extLst>
              <a:ext uri="{FF2B5EF4-FFF2-40B4-BE49-F238E27FC236}">
                <a16:creationId xmlns:a16="http://schemas.microsoft.com/office/drawing/2014/main" id="{39E9F7DF-5C6F-4D66-9BB4-B3B5BE2CF60A}"/>
              </a:ext>
            </a:extLst>
          </p:cNvPr>
          <p:cNvSpPr/>
          <p:nvPr/>
        </p:nvSpPr>
        <p:spPr>
          <a:xfrm>
            <a:off x="7079348" y="3004278"/>
            <a:ext cx="987450"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215" name="Rectangle 214">
            <a:extLst>
              <a:ext uri="{FF2B5EF4-FFF2-40B4-BE49-F238E27FC236}">
                <a16:creationId xmlns:a16="http://schemas.microsoft.com/office/drawing/2014/main" id="{92686426-FE8A-4F2A-8E2F-ED2E09D04EB3}"/>
              </a:ext>
            </a:extLst>
          </p:cNvPr>
          <p:cNvSpPr/>
          <p:nvPr/>
        </p:nvSpPr>
        <p:spPr>
          <a:xfrm>
            <a:off x="10747916" y="2998515"/>
            <a:ext cx="764633"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Command line</a:t>
            </a:r>
          </a:p>
        </p:txBody>
      </p:sp>
      <p:grpSp>
        <p:nvGrpSpPr>
          <p:cNvPr id="282" name="Group 281">
            <a:extLst>
              <a:ext uri="{FF2B5EF4-FFF2-40B4-BE49-F238E27FC236}">
                <a16:creationId xmlns:a16="http://schemas.microsoft.com/office/drawing/2014/main" id="{CEA7443A-8C3C-4859-A932-AFBD4436547F}"/>
              </a:ext>
            </a:extLst>
          </p:cNvPr>
          <p:cNvGrpSpPr/>
          <p:nvPr/>
        </p:nvGrpSpPr>
        <p:grpSpPr>
          <a:xfrm>
            <a:off x="10955585" y="2548593"/>
            <a:ext cx="349295" cy="297138"/>
            <a:chOff x="11238522" y="2214151"/>
            <a:chExt cx="394713" cy="335774"/>
          </a:xfrm>
        </p:grpSpPr>
        <p:grpSp>
          <p:nvGrpSpPr>
            <p:cNvPr id="283" name="Group 282">
              <a:extLst>
                <a:ext uri="{FF2B5EF4-FFF2-40B4-BE49-F238E27FC236}">
                  <a16:creationId xmlns:a16="http://schemas.microsoft.com/office/drawing/2014/main" id="{91212727-D4DA-40D4-B973-1D6783437C2B}"/>
                </a:ext>
              </a:extLst>
            </p:cNvPr>
            <p:cNvGrpSpPr/>
            <p:nvPr/>
          </p:nvGrpSpPr>
          <p:grpSpPr>
            <a:xfrm>
              <a:off x="11238522" y="2214151"/>
              <a:ext cx="394713" cy="335774"/>
              <a:chOff x="2107244" y="1575258"/>
              <a:chExt cx="310993" cy="264555"/>
            </a:xfrm>
          </p:grpSpPr>
          <p:grpSp>
            <p:nvGrpSpPr>
              <p:cNvPr id="286" name="Group 285">
                <a:extLst>
                  <a:ext uri="{FF2B5EF4-FFF2-40B4-BE49-F238E27FC236}">
                    <a16:creationId xmlns:a16="http://schemas.microsoft.com/office/drawing/2014/main" id="{1B6F156B-B3DB-4FD6-BD45-849CBF3AB55E}"/>
                  </a:ext>
                </a:extLst>
              </p:cNvPr>
              <p:cNvGrpSpPr/>
              <p:nvPr/>
            </p:nvGrpSpPr>
            <p:grpSpPr>
              <a:xfrm>
                <a:off x="2107244" y="1575258"/>
                <a:ext cx="310993" cy="264555"/>
                <a:chOff x="2107244" y="1575258"/>
                <a:chExt cx="310993" cy="264555"/>
              </a:xfrm>
            </p:grpSpPr>
            <p:sp>
              <p:nvSpPr>
                <p:cNvPr id="291" name="Rectangle 9">
                  <a:extLst>
                    <a:ext uri="{FF2B5EF4-FFF2-40B4-BE49-F238E27FC236}">
                      <a16:creationId xmlns:a16="http://schemas.microsoft.com/office/drawing/2014/main" id="{7E4F921F-65FC-4EAD-97CF-02729FF6CDA5}"/>
                    </a:ext>
                  </a:extLst>
                </p:cNvPr>
                <p:cNvSpPr>
                  <a:spLocks noChangeArrowheads="1"/>
                </p:cNvSpPr>
                <p:nvPr/>
              </p:nvSpPr>
              <p:spPr bwMode="auto">
                <a:xfrm>
                  <a:off x="2107244" y="1575258"/>
                  <a:ext cx="310993" cy="264555"/>
                </a:xfrm>
                <a:prstGeom prst="rect">
                  <a:avLst/>
                </a:pr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2" name="Line 10">
                  <a:extLst>
                    <a:ext uri="{FF2B5EF4-FFF2-40B4-BE49-F238E27FC236}">
                      <a16:creationId xmlns:a16="http://schemas.microsoft.com/office/drawing/2014/main" id="{AFB3E17F-224F-4C6E-BCDE-CCA959C677A0}"/>
                    </a:ext>
                  </a:extLst>
                </p:cNvPr>
                <p:cNvSpPr>
                  <a:spLocks noChangeShapeType="1"/>
                </p:cNvSpPr>
                <p:nvPr/>
              </p:nvSpPr>
              <p:spPr bwMode="auto">
                <a:xfrm flipH="1">
                  <a:off x="2107244" y="1647026"/>
                  <a:ext cx="310993" cy="0"/>
                </a:xfrm>
                <a:prstGeom prst="line">
                  <a:avLst/>
                </a:prstGeom>
                <a:noFill/>
                <a:ln w="12700" cap="flat">
                  <a:solidFill>
                    <a:schemeClr val="accent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87" name="Group 286">
                <a:extLst>
                  <a:ext uri="{FF2B5EF4-FFF2-40B4-BE49-F238E27FC236}">
                    <a16:creationId xmlns:a16="http://schemas.microsoft.com/office/drawing/2014/main" id="{C7DB1ACC-9DB8-417D-A536-40FDD3AE8789}"/>
                  </a:ext>
                </a:extLst>
              </p:cNvPr>
              <p:cNvGrpSpPr/>
              <p:nvPr/>
            </p:nvGrpSpPr>
            <p:grpSpPr>
              <a:xfrm>
                <a:off x="2287367" y="1599181"/>
                <a:ext cx="95690" cy="23923"/>
                <a:chOff x="2287367" y="1599181"/>
                <a:chExt cx="95690" cy="23923"/>
              </a:xfrm>
            </p:grpSpPr>
            <p:sp>
              <p:nvSpPr>
                <p:cNvPr id="288" name="Oval 11">
                  <a:extLst>
                    <a:ext uri="{FF2B5EF4-FFF2-40B4-BE49-F238E27FC236}">
                      <a16:creationId xmlns:a16="http://schemas.microsoft.com/office/drawing/2014/main" id="{6B82FB99-8DA7-429A-A214-7DB7DB03FF5E}"/>
                    </a:ext>
                  </a:extLst>
                </p:cNvPr>
                <p:cNvSpPr>
                  <a:spLocks noChangeArrowheads="1"/>
                </p:cNvSpPr>
                <p:nvPr/>
              </p:nvSpPr>
              <p:spPr bwMode="auto">
                <a:xfrm>
                  <a:off x="2287367"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89" name="Oval 12">
                  <a:extLst>
                    <a:ext uri="{FF2B5EF4-FFF2-40B4-BE49-F238E27FC236}">
                      <a16:creationId xmlns:a16="http://schemas.microsoft.com/office/drawing/2014/main" id="{4C373637-0291-4A9E-8C3F-EBE08F326515}"/>
                    </a:ext>
                  </a:extLst>
                </p:cNvPr>
                <p:cNvSpPr>
                  <a:spLocks noChangeArrowheads="1"/>
                </p:cNvSpPr>
                <p:nvPr/>
              </p:nvSpPr>
              <p:spPr bwMode="auto">
                <a:xfrm>
                  <a:off x="2322547"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90" name="Oval 13">
                  <a:extLst>
                    <a:ext uri="{FF2B5EF4-FFF2-40B4-BE49-F238E27FC236}">
                      <a16:creationId xmlns:a16="http://schemas.microsoft.com/office/drawing/2014/main" id="{C5F2E3E4-7044-4994-8913-9C1D2920FF9F}"/>
                    </a:ext>
                  </a:extLst>
                </p:cNvPr>
                <p:cNvSpPr>
                  <a:spLocks noChangeArrowheads="1"/>
                </p:cNvSpPr>
                <p:nvPr/>
              </p:nvSpPr>
              <p:spPr bwMode="auto">
                <a:xfrm>
                  <a:off x="2359134" y="1599181"/>
                  <a:ext cx="23923" cy="23923"/>
                </a:xfrm>
                <a:prstGeom prst="ellipse">
                  <a:avLst/>
                </a:prstGeom>
                <a:solidFill>
                  <a:schemeClr val="bg1"/>
                </a:solidFill>
                <a:ln w="12700">
                  <a:solidFill>
                    <a:schemeClr val="accent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284" name="Freeform 422">
              <a:extLst>
                <a:ext uri="{FF2B5EF4-FFF2-40B4-BE49-F238E27FC236}">
                  <a16:creationId xmlns:a16="http://schemas.microsoft.com/office/drawing/2014/main" id="{CFD38540-4009-4EEA-80EF-70F7C6743214}"/>
                </a:ext>
              </a:extLst>
            </p:cNvPr>
            <p:cNvSpPr/>
            <p:nvPr/>
          </p:nvSpPr>
          <p:spPr bwMode="auto">
            <a:xfrm flipH="1">
              <a:off x="11292455" y="2354178"/>
              <a:ext cx="84926" cy="139515"/>
            </a:xfrm>
            <a:custGeom>
              <a:avLst/>
              <a:gdLst>
                <a:gd name="connsiteX0" fmla="*/ 250825 w 250825"/>
                <a:gd name="connsiteY0" fmla="*/ 0 h 269875"/>
                <a:gd name="connsiteX1" fmla="*/ 0 w 250825"/>
                <a:gd name="connsiteY1" fmla="*/ 142875 h 269875"/>
                <a:gd name="connsiteX2" fmla="*/ 250825 w 250825"/>
                <a:gd name="connsiteY2" fmla="*/ 269875 h 269875"/>
              </a:gdLst>
              <a:ahLst/>
              <a:cxnLst>
                <a:cxn ang="0">
                  <a:pos x="connsiteX0" y="connsiteY0"/>
                </a:cxn>
                <a:cxn ang="0">
                  <a:pos x="connsiteX1" y="connsiteY1"/>
                </a:cxn>
                <a:cxn ang="0">
                  <a:pos x="connsiteX2" y="connsiteY2"/>
                </a:cxn>
              </a:cxnLst>
              <a:rect l="l" t="t" r="r" b="b"/>
              <a:pathLst>
                <a:path w="250825" h="269875">
                  <a:moveTo>
                    <a:pt x="250825" y="0"/>
                  </a:moveTo>
                  <a:lnTo>
                    <a:pt x="0" y="142875"/>
                  </a:lnTo>
                  <a:lnTo>
                    <a:pt x="250825" y="269875"/>
                  </a:lnTo>
                </a:path>
              </a:pathLst>
            </a:cu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85" name="Straight Connector 284">
              <a:extLst>
                <a:ext uri="{FF2B5EF4-FFF2-40B4-BE49-F238E27FC236}">
                  <a16:creationId xmlns:a16="http://schemas.microsoft.com/office/drawing/2014/main" id="{0B219368-6707-4B57-AFB4-8A5BD86DE779}"/>
                </a:ext>
              </a:extLst>
            </p:cNvPr>
            <p:cNvCxnSpPr>
              <a:cxnSpLocks/>
            </p:cNvCxnSpPr>
            <p:nvPr/>
          </p:nvCxnSpPr>
          <p:spPr>
            <a:xfrm>
              <a:off x="11392807" y="2493693"/>
              <a:ext cx="11897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294" name="Picture 293" descr="A picture containing vector graphics&#10;&#10;Description automatically generated">
            <a:extLst>
              <a:ext uri="{FF2B5EF4-FFF2-40B4-BE49-F238E27FC236}">
                <a16:creationId xmlns:a16="http://schemas.microsoft.com/office/drawing/2014/main" id="{10705A88-576F-4C61-9C05-B307AC5D88E3}"/>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7195" y="2548593"/>
            <a:ext cx="349296" cy="399412"/>
          </a:xfrm>
          <a:prstGeom prst="rect">
            <a:avLst/>
          </a:prstGeom>
          <a:ln>
            <a:noFill/>
          </a:ln>
        </p:spPr>
      </p:pic>
      <p:pic>
        <p:nvPicPr>
          <p:cNvPr id="297" name="Picture 296" descr="A close up of a sign&#10;&#10;Description automatically generated">
            <a:extLst>
              <a:ext uri="{FF2B5EF4-FFF2-40B4-BE49-F238E27FC236}">
                <a16:creationId xmlns:a16="http://schemas.microsoft.com/office/drawing/2014/main" id="{5FD072B9-B557-4C04-B8A6-A43336C5901C}"/>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09060" y="2548593"/>
            <a:ext cx="328027" cy="327573"/>
          </a:xfrm>
          <a:prstGeom prst="rect">
            <a:avLst/>
          </a:prstGeom>
          <a:ln>
            <a:noFill/>
          </a:ln>
        </p:spPr>
      </p:pic>
      <p:grpSp>
        <p:nvGrpSpPr>
          <p:cNvPr id="299" name="Group 298">
            <a:extLst>
              <a:ext uri="{FF2B5EF4-FFF2-40B4-BE49-F238E27FC236}">
                <a16:creationId xmlns:a16="http://schemas.microsoft.com/office/drawing/2014/main" id="{6DA4329D-9939-4B30-8D3C-8A6FE216BCC2}"/>
              </a:ext>
            </a:extLst>
          </p:cNvPr>
          <p:cNvGrpSpPr>
            <a:grpSpLocks noChangeAspect="1"/>
          </p:cNvGrpSpPr>
          <p:nvPr/>
        </p:nvGrpSpPr>
        <p:grpSpPr>
          <a:xfrm>
            <a:off x="8578510" y="2602697"/>
            <a:ext cx="375436" cy="291204"/>
            <a:chOff x="3486498" y="5451027"/>
            <a:chExt cx="1893396" cy="1468600"/>
          </a:xfrm>
          <a:noFill/>
        </p:grpSpPr>
        <p:sp>
          <p:nvSpPr>
            <p:cNvPr id="300" name="Freeform: Shape 299">
              <a:extLst>
                <a:ext uri="{FF2B5EF4-FFF2-40B4-BE49-F238E27FC236}">
                  <a16:creationId xmlns:a16="http://schemas.microsoft.com/office/drawing/2014/main" id="{6C6B22CF-5D04-4A7D-ABCC-1C6231FB251F}"/>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sp>
          <p:nvSpPr>
            <p:cNvPr id="301" name="Freeform: Shape 300">
              <a:extLst>
                <a:ext uri="{FF2B5EF4-FFF2-40B4-BE49-F238E27FC236}">
                  <a16:creationId xmlns:a16="http://schemas.microsoft.com/office/drawing/2014/main" id="{924753D0-8511-4FCE-8EBD-A149AF25A7D3}"/>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solidFill>
                  <a:prstClr val="white"/>
                </a:solidFill>
                <a:effectLst/>
                <a:uLnTx/>
                <a:uFillTx/>
                <a:latin typeface="Segoe UI Semilight"/>
                <a:ea typeface="Segoe UI" pitchFamily="34" charset="0"/>
                <a:cs typeface="Segoe UI" pitchFamily="34" charset="0"/>
              </a:endParaRPr>
            </a:p>
          </p:txBody>
        </p:sp>
      </p:grpSp>
      <p:sp>
        <p:nvSpPr>
          <p:cNvPr id="144" name="Rectangle 143">
            <a:extLst>
              <a:ext uri="{FF2B5EF4-FFF2-40B4-BE49-F238E27FC236}">
                <a16:creationId xmlns:a16="http://schemas.microsoft.com/office/drawing/2014/main" id="{BDEF0C61-025C-497D-992A-A707A04A73A2}"/>
              </a:ext>
            </a:extLst>
          </p:cNvPr>
          <p:cNvSpPr/>
          <p:nvPr/>
        </p:nvSpPr>
        <p:spPr bwMode="auto">
          <a:xfrm>
            <a:off x="523040" y="2669680"/>
            <a:ext cx="6423222" cy="5109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simplify model development </a:t>
            </a:r>
          </a:p>
        </p:txBody>
      </p:sp>
      <p:sp>
        <p:nvSpPr>
          <p:cNvPr id="321" name="Rectangle 320">
            <a:extLst>
              <a:ext uri="{FF2B5EF4-FFF2-40B4-BE49-F238E27FC236}">
                <a16:creationId xmlns:a16="http://schemas.microsoft.com/office/drawing/2014/main" id="{13D0504A-42BC-5A4B-8648-6844A504921E}"/>
              </a:ext>
            </a:extLst>
          </p:cNvPr>
          <p:cNvSpPr/>
          <p:nvPr/>
        </p:nvSpPr>
        <p:spPr bwMode="auto">
          <a:xfrm>
            <a:off x="529596" y="3399326"/>
            <a:ext cx="6423222" cy="572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Popular frameworks</a:t>
            </a:r>
          </a:p>
        </p:txBody>
      </p:sp>
      <p:sp>
        <p:nvSpPr>
          <p:cNvPr id="23" name="Freeform 8">
            <a:extLst>
              <a:ext uri="{FF2B5EF4-FFF2-40B4-BE49-F238E27FC236}">
                <a16:creationId xmlns:a16="http://schemas.microsoft.com/office/drawing/2014/main" id="{D3E6CE7A-BD5C-4118-BE37-7FDFAF76064B}"/>
              </a:ext>
            </a:extLst>
          </p:cNvPr>
          <p:cNvSpPr>
            <a:spLocks noEditPoints="1"/>
          </p:cNvSpPr>
          <p:nvPr/>
        </p:nvSpPr>
        <p:spPr bwMode="auto">
          <a:xfrm>
            <a:off x="10937204" y="3543305"/>
            <a:ext cx="384175" cy="377825"/>
          </a:xfrm>
          <a:custGeom>
            <a:avLst/>
            <a:gdLst>
              <a:gd name="T0" fmla="*/ 113 w 1402"/>
              <a:gd name="T1" fmla="*/ 660 h 1367"/>
              <a:gd name="T2" fmla="*/ 340 w 1402"/>
              <a:gd name="T3" fmla="*/ 515 h 1367"/>
              <a:gd name="T4" fmla="*/ 281 w 1402"/>
              <a:gd name="T5" fmla="*/ 1164 h 1367"/>
              <a:gd name="T6" fmla="*/ 113 w 1402"/>
              <a:gd name="T7" fmla="*/ 660 h 1367"/>
              <a:gd name="T8" fmla="*/ 994 w 1402"/>
              <a:gd name="T9" fmla="*/ 180 h 1367"/>
              <a:gd name="T10" fmla="*/ 410 w 1402"/>
              <a:gd name="T11" fmla="*/ 427 h 1367"/>
              <a:gd name="T12" fmla="*/ 486 w 1402"/>
              <a:gd name="T13" fmla="*/ 113 h 1367"/>
              <a:gd name="T14" fmla="*/ 995 w 1402"/>
              <a:gd name="T15" fmla="*/ 179 h 1367"/>
              <a:gd name="T16" fmla="*/ 980 w 1402"/>
              <a:gd name="T17" fmla="*/ 1018 h 1367"/>
              <a:gd name="T18" fmla="*/ 1012 w 1402"/>
              <a:gd name="T19" fmla="*/ 967 h 1367"/>
              <a:gd name="T20" fmla="*/ 1287 w 1402"/>
              <a:gd name="T21" fmla="*/ 763 h 1367"/>
              <a:gd name="T22" fmla="*/ 980 w 1402"/>
              <a:gd name="T23" fmla="*/ 1018 h 1367"/>
              <a:gd name="T24" fmla="*/ 913 w 1402"/>
              <a:gd name="T25" fmla="*/ 1005 h 1367"/>
              <a:gd name="T26" fmla="*/ 969 w 1402"/>
              <a:gd name="T27" fmla="*/ 1259 h 1367"/>
              <a:gd name="T28" fmla="*/ 370 w 1402"/>
              <a:gd name="T29" fmla="*/ 1229 h 1367"/>
              <a:gd name="T30" fmla="*/ 393 w 1402"/>
              <a:gd name="T31" fmla="*/ 532 h 1367"/>
              <a:gd name="T32" fmla="*/ 414 w 1402"/>
              <a:gd name="T33" fmla="*/ 522 h 1367"/>
              <a:gd name="T34" fmla="*/ 898 w 1402"/>
              <a:gd name="T35" fmla="*/ 967 h 1367"/>
              <a:gd name="T36" fmla="*/ 354 w 1402"/>
              <a:gd name="T37" fmla="*/ 1195 h 1367"/>
              <a:gd name="T38" fmla="*/ 393 w 1402"/>
              <a:gd name="T39" fmla="*/ 532 h 1367"/>
              <a:gd name="T40" fmla="*/ 373 w 1402"/>
              <a:gd name="T41" fmla="*/ 420 h 1367"/>
              <a:gd name="T42" fmla="*/ 325 w 1402"/>
              <a:gd name="T43" fmla="*/ 480 h 1367"/>
              <a:gd name="T44" fmla="*/ 436 w 1402"/>
              <a:gd name="T45" fmla="*/ 149 h 1367"/>
              <a:gd name="T46" fmla="*/ 1291 w 1402"/>
              <a:gd name="T47" fmla="*/ 714 h 1367"/>
              <a:gd name="T48" fmla="*/ 988 w 1402"/>
              <a:gd name="T49" fmla="*/ 921 h 1367"/>
              <a:gd name="T50" fmla="*/ 1071 w 1402"/>
              <a:gd name="T51" fmla="*/ 235 h 1367"/>
              <a:gd name="T52" fmla="*/ 1303 w 1402"/>
              <a:gd name="T53" fmla="*/ 661 h 1367"/>
              <a:gd name="T54" fmla="*/ 1291 w 1402"/>
              <a:gd name="T55" fmla="*/ 714 h 1367"/>
              <a:gd name="T56" fmla="*/ 1006 w 1402"/>
              <a:gd name="T57" fmla="*/ 217 h 1367"/>
              <a:gd name="T58" fmla="*/ 943 w 1402"/>
              <a:gd name="T59" fmla="*/ 912 h 1367"/>
              <a:gd name="T60" fmla="*/ 436 w 1402"/>
              <a:gd name="T61" fmla="*/ 491 h 1367"/>
              <a:gd name="T62" fmla="*/ 437 w 1402"/>
              <a:gd name="T63" fmla="*/ 465 h 1367"/>
              <a:gd name="T64" fmla="*/ 1346 w 1402"/>
              <a:gd name="T65" fmla="*/ 642 h 1367"/>
              <a:gd name="T66" fmla="*/ 1336 w 1402"/>
              <a:gd name="T67" fmla="*/ 643 h 1367"/>
              <a:gd name="T68" fmla="*/ 1108 w 1402"/>
              <a:gd name="T69" fmla="*/ 182 h 1367"/>
              <a:gd name="T70" fmla="*/ 1010 w 1402"/>
              <a:gd name="T71" fmla="*/ 143 h 1367"/>
              <a:gd name="T72" fmla="*/ 486 w 1402"/>
              <a:gd name="T73" fmla="*/ 0 h 1367"/>
              <a:gd name="T74" fmla="*/ 436 w 1402"/>
              <a:gd name="T75" fmla="*/ 82 h 1367"/>
              <a:gd name="T76" fmla="*/ 56 w 1402"/>
              <a:gd name="T77" fmla="*/ 603 h 1367"/>
              <a:gd name="T78" fmla="*/ 56 w 1402"/>
              <a:gd name="T79" fmla="*/ 717 h 1367"/>
              <a:gd name="T80" fmla="*/ 256 w 1402"/>
              <a:gd name="T81" fmla="*/ 1203 h 1367"/>
              <a:gd name="T82" fmla="*/ 308 w 1402"/>
              <a:gd name="T83" fmla="*/ 1283 h 1367"/>
              <a:gd name="T84" fmla="*/ 939 w 1402"/>
              <a:gd name="T85" fmla="*/ 1324 h 1367"/>
              <a:gd name="T86" fmla="*/ 1051 w 1402"/>
              <a:gd name="T87" fmla="*/ 1310 h 1367"/>
              <a:gd name="T88" fmla="*/ 1336 w 1402"/>
              <a:gd name="T89" fmla="*/ 754 h 1367"/>
              <a:gd name="T90" fmla="*/ 1402 w 1402"/>
              <a:gd name="T91" fmla="*/ 699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02" h="1367">
                <a:moveTo>
                  <a:pt x="113" y="660"/>
                </a:moveTo>
                <a:lnTo>
                  <a:pt x="113" y="660"/>
                </a:lnTo>
                <a:cubicBezTo>
                  <a:pt x="113" y="657"/>
                  <a:pt x="113" y="653"/>
                  <a:pt x="112" y="650"/>
                </a:cubicBezTo>
                <a:lnTo>
                  <a:pt x="340" y="515"/>
                </a:lnTo>
                <a:cubicBezTo>
                  <a:pt x="344" y="520"/>
                  <a:pt x="349" y="524"/>
                  <a:pt x="355" y="526"/>
                </a:cubicBezTo>
                <a:lnTo>
                  <a:pt x="281" y="1164"/>
                </a:lnTo>
                <a:lnTo>
                  <a:pt x="94" y="703"/>
                </a:lnTo>
                <a:cubicBezTo>
                  <a:pt x="106" y="692"/>
                  <a:pt x="113" y="677"/>
                  <a:pt x="113" y="660"/>
                </a:cubicBezTo>
                <a:close/>
                <a:moveTo>
                  <a:pt x="994" y="180"/>
                </a:moveTo>
                <a:lnTo>
                  <a:pt x="994" y="180"/>
                </a:lnTo>
                <a:lnTo>
                  <a:pt x="417" y="432"/>
                </a:lnTo>
                <a:cubicBezTo>
                  <a:pt x="415" y="430"/>
                  <a:pt x="413" y="429"/>
                  <a:pt x="410" y="427"/>
                </a:cubicBezTo>
                <a:lnTo>
                  <a:pt x="484" y="113"/>
                </a:lnTo>
                <a:lnTo>
                  <a:pt x="486" y="113"/>
                </a:lnTo>
                <a:cubicBezTo>
                  <a:pt x="506" y="113"/>
                  <a:pt x="524" y="102"/>
                  <a:pt x="534" y="87"/>
                </a:cubicBezTo>
                <a:lnTo>
                  <a:pt x="995" y="179"/>
                </a:lnTo>
                <a:lnTo>
                  <a:pt x="994" y="180"/>
                </a:lnTo>
                <a:close/>
                <a:moveTo>
                  <a:pt x="980" y="1018"/>
                </a:moveTo>
                <a:lnTo>
                  <a:pt x="980" y="1018"/>
                </a:lnTo>
                <a:cubicBezTo>
                  <a:pt x="999" y="1009"/>
                  <a:pt x="1012" y="990"/>
                  <a:pt x="1012" y="967"/>
                </a:cubicBezTo>
                <a:cubicBezTo>
                  <a:pt x="1012" y="962"/>
                  <a:pt x="1011" y="958"/>
                  <a:pt x="1010" y="953"/>
                </a:cubicBezTo>
                <a:lnTo>
                  <a:pt x="1287" y="763"/>
                </a:lnTo>
                <a:lnTo>
                  <a:pt x="1007" y="1250"/>
                </a:lnTo>
                <a:lnTo>
                  <a:pt x="980" y="1018"/>
                </a:lnTo>
                <a:close/>
                <a:moveTo>
                  <a:pt x="913" y="1005"/>
                </a:moveTo>
                <a:lnTo>
                  <a:pt x="913" y="1005"/>
                </a:lnTo>
                <a:cubicBezTo>
                  <a:pt x="921" y="1014"/>
                  <a:pt x="931" y="1020"/>
                  <a:pt x="942" y="1023"/>
                </a:cubicBezTo>
                <a:lnTo>
                  <a:pt x="969" y="1259"/>
                </a:lnTo>
                <a:cubicBezTo>
                  <a:pt x="958" y="1265"/>
                  <a:pt x="949" y="1274"/>
                  <a:pt x="943" y="1285"/>
                </a:cubicBezTo>
                <a:lnTo>
                  <a:pt x="370" y="1229"/>
                </a:lnTo>
                <a:lnTo>
                  <a:pt x="913" y="1005"/>
                </a:lnTo>
                <a:close/>
                <a:moveTo>
                  <a:pt x="393" y="532"/>
                </a:moveTo>
                <a:lnTo>
                  <a:pt x="393" y="532"/>
                </a:lnTo>
                <a:cubicBezTo>
                  <a:pt x="401" y="530"/>
                  <a:pt x="408" y="527"/>
                  <a:pt x="414" y="522"/>
                </a:cubicBezTo>
                <a:lnTo>
                  <a:pt x="902" y="947"/>
                </a:lnTo>
                <a:cubicBezTo>
                  <a:pt x="900" y="953"/>
                  <a:pt x="898" y="960"/>
                  <a:pt x="898" y="967"/>
                </a:cubicBezTo>
                <a:lnTo>
                  <a:pt x="899" y="970"/>
                </a:lnTo>
                <a:lnTo>
                  <a:pt x="354" y="1195"/>
                </a:lnTo>
                <a:cubicBezTo>
                  <a:pt x="346" y="1183"/>
                  <a:pt x="334" y="1174"/>
                  <a:pt x="319" y="1171"/>
                </a:cubicBezTo>
                <a:lnTo>
                  <a:pt x="393" y="532"/>
                </a:lnTo>
                <a:close/>
                <a:moveTo>
                  <a:pt x="373" y="420"/>
                </a:moveTo>
                <a:lnTo>
                  <a:pt x="373" y="420"/>
                </a:lnTo>
                <a:cubicBezTo>
                  <a:pt x="345" y="424"/>
                  <a:pt x="324" y="447"/>
                  <a:pt x="324" y="476"/>
                </a:cubicBezTo>
                <a:lnTo>
                  <a:pt x="325" y="480"/>
                </a:lnTo>
                <a:lnTo>
                  <a:pt x="122" y="599"/>
                </a:lnTo>
                <a:lnTo>
                  <a:pt x="436" y="149"/>
                </a:lnTo>
                <a:lnTo>
                  <a:pt x="373" y="420"/>
                </a:lnTo>
                <a:close/>
                <a:moveTo>
                  <a:pt x="1291" y="714"/>
                </a:moveTo>
                <a:lnTo>
                  <a:pt x="1291" y="714"/>
                </a:lnTo>
                <a:lnTo>
                  <a:pt x="988" y="921"/>
                </a:lnTo>
                <a:cubicBezTo>
                  <a:pt x="986" y="920"/>
                  <a:pt x="984" y="918"/>
                  <a:pt x="981" y="917"/>
                </a:cubicBezTo>
                <a:lnTo>
                  <a:pt x="1071" y="235"/>
                </a:lnTo>
                <a:lnTo>
                  <a:pt x="1072" y="235"/>
                </a:lnTo>
                <a:lnTo>
                  <a:pt x="1303" y="661"/>
                </a:lnTo>
                <a:cubicBezTo>
                  <a:pt x="1294" y="671"/>
                  <a:pt x="1289" y="684"/>
                  <a:pt x="1289" y="699"/>
                </a:cubicBezTo>
                <a:cubicBezTo>
                  <a:pt x="1289" y="704"/>
                  <a:pt x="1290" y="709"/>
                  <a:pt x="1291" y="714"/>
                </a:cubicBezTo>
                <a:close/>
                <a:moveTo>
                  <a:pt x="1006" y="217"/>
                </a:moveTo>
                <a:lnTo>
                  <a:pt x="1006" y="217"/>
                </a:lnTo>
                <a:cubicBezTo>
                  <a:pt x="1013" y="225"/>
                  <a:pt x="1022" y="232"/>
                  <a:pt x="1033" y="236"/>
                </a:cubicBezTo>
                <a:lnTo>
                  <a:pt x="943" y="912"/>
                </a:lnTo>
                <a:cubicBezTo>
                  <a:pt x="938" y="913"/>
                  <a:pt x="932" y="915"/>
                  <a:pt x="927" y="918"/>
                </a:cubicBezTo>
                <a:lnTo>
                  <a:pt x="436" y="491"/>
                </a:lnTo>
                <a:cubicBezTo>
                  <a:pt x="437" y="486"/>
                  <a:pt x="438" y="481"/>
                  <a:pt x="438" y="476"/>
                </a:cubicBezTo>
                <a:cubicBezTo>
                  <a:pt x="438" y="472"/>
                  <a:pt x="438" y="469"/>
                  <a:pt x="437" y="465"/>
                </a:cubicBezTo>
                <a:lnTo>
                  <a:pt x="1006" y="217"/>
                </a:lnTo>
                <a:close/>
                <a:moveTo>
                  <a:pt x="1346" y="642"/>
                </a:moveTo>
                <a:lnTo>
                  <a:pt x="1346" y="642"/>
                </a:lnTo>
                <a:cubicBezTo>
                  <a:pt x="1342" y="642"/>
                  <a:pt x="1339" y="642"/>
                  <a:pt x="1336" y="643"/>
                </a:cubicBezTo>
                <a:lnTo>
                  <a:pt x="1102" y="208"/>
                </a:lnTo>
                <a:cubicBezTo>
                  <a:pt x="1106" y="200"/>
                  <a:pt x="1108" y="191"/>
                  <a:pt x="1108" y="182"/>
                </a:cubicBezTo>
                <a:cubicBezTo>
                  <a:pt x="1108" y="151"/>
                  <a:pt x="1083" y="125"/>
                  <a:pt x="1051" y="125"/>
                </a:cubicBezTo>
                <a:cubicBezTo>
                  <a:pt x="1035" y="125"/>
                  <a:pt x="1021" y="132"/>
                  <a:pt x="1010" y="143"/>
                </a:cubicBezTo>
                <a:lnTo>
                  <a:pt x="543" y="49"/>
                </a:lnTo>
                <a:cubicBezTo>
                  <a:pt x="539" y="21"/>
                  <a:pt x="515" y="0"/>
                  <a:pt x="486" y="0"/>
                </a:cubicBezTo>
                <a:cubicBezTo>
                  <a:pt x="455" y="0"/>
                  <a:pt x="429" y="25"/>
                  <a:pt x="429" y="56"/>
                </a:cubicBezTo>
                <a:cubicBezTo>
                  <a:pt x="429" y="66"/>
                  <a:pt x="432" y="75"/>
                  <a:pt x="436" y="82"/>
                </a:cubicBezTo>
                <a:lnTo>
                  <a:pt x="71" y="606"/>
                </a:lnTo>
                <a:cubicBezTo>
                  <a:pt x="66" y="604"/>
                  <a:pt x="61" y="603"/>
                  <a:pt x="56" y="603"/>
                </a:cubicBezTo>
                <a:cubicBezTo>
                  <a:pt x="25" y="603"/>
                  <a:pt x="0" y="629"/>
                  <a:pt x="0" y="660"/>
                </a:cubicBezTo>
                <a:cubicBezTo>
                  <a:pt x="0" y="692"/>
                  <a:pt x="25" y="717"/>
                  <a:pt x="56" y="717"/>
                </a:cubicBezTo>
                <a:lnTo>
                  <a:pt x="59" y="717"/>
                </a:lnTo>
                <a:lnTo>
                  <a:pt x="256" y="1203"/>
                </a:lnTo>
                <a:cubicBezTo>
                  <a:pt x="253" y="1210"/>
                  <a:pt x="251" y="1218"/>
                  <a:pt x="251" y="1227"/>
                </a:cubicBezTo>
                <a:cubicBezTo>
                  <a:pt x="251" y="1258"/>
                  <a:pt x="276" y="1283"/>
                  <a:pt x="308" y="1283"/>
                </a:cubicBezTo>
                <a:cubicBezTo>
                  <a:pt x="324" y="1283"/>
                  <a:pt x="338" y="1277"/>
                  <a:pt x="349" y="1266"/>
                </a:cubicBezTo>
                <a:lnTo>
                  <a:pt x="939" y="1324"/>
                </a:lnTo>
                <a:cubicBezTo>
                  <a:pt x="946" y="1348"/>
                  <a:pt x="968" y="1367"/>
                  <a:pt x="994" y="1367"/>
                </a:cubicBezTo>
                <a:cubicBezTo>
                  <a:pt x="1026" y="1367"/>
                  <a:pt x="1051" y="1341"/>
                  <a:pt x="1051" y="1310"/>
                </a:cubicBezTo>
                <a:cubicBezTo>
                  <a:pt x="1051" y="1296"/>
                  <a:pt x="1046" y="1283"/>
                  <a:pt x="1038" y="1273"/>
                </a:cubicBezTo>
                <a:lnTo>
                  <a:pt x="1336" y="754"/>
                </a:lnTo>
                <a:cubicBezTo>
                  <a:pt x="1339" y="755"/>
                  <a:pt x="1342" y="755"/>
                  <a:pt x="1346" y="755"/>
                </a:cubicBezTo>
                <a:cubicBezTo>
                  <a:pt x="1377" y="755"/>
                  <a:pt x="1402" y="730"/>
                  <a:pt x="1402" y="699"/>
                </a:cubicBezTo>
                <a:cubicBezTo>
                  <a:pt x="1402" y="667"/>
                  <a:pt x="1377" y="642"/>
                  <a:pt x="1346" y="642"/>
                </a:cubicBezTo>
                <a:close/>
              </a:path>
            </a:pathLst>
          </a:custGeom>
          <a:solidFill>
            <a:schemeClr val="accent2"/>
          </a:solidFill>
          <a:ln w="3175">
            <a:solidFill>
              <a:schemeClr val="accent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1043E1E-B919-4016-93D4-EC6E4A4EF8FD}"/>
              </a:ext>
            </a:extLst>
          </p:cNvPr>
          <p:cNvSpPr txBox="1"/>
          <p:nvPr/>
        </p:nvSpPr>
        <p:spPr>
          <a:xfrm>
            <a:off x="8218833" y="4005854"/>
            <a:ext cx="1076060" cy="124650"/>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TensorFlow</a:t>
            </a:r>
          </a:p>
        </p:txBody>
      </p:sp>
      <p:sp>
        <p:nvSpPr>
          <p:cNvPr id="204" name="TextBox 203">
            <a:extLst>
              <a:ext uri="{FF2B5EF4-FFF2-40B4-BE49-F238E27FC236}">
                <a16:creationId xmlns:a16="http://schemas.microsoft.com/office/drawing/2014/main" id="{37628781-5280-4536-9809-E560C74121CB}"/>
              </a:ext>
            </a:extLst>
          </p:cNvPr>
          <p:cNvSpPr txBox="1"/>
          <p:nvPr/>
        </p:nvSpPr>
        <p:spPr>
          <a:xfrm>
            <a:off x="7034085" y="4005854"/>
            <a:ext cx="1076060" cy="124650"/>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PyTorch</a:t>
            </a:r>
            <a:endPar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05" name="TextBox 204">
            <a:extLst>
              <a:ext uri="{FF2B5EF4-FFF2-40B4-BE49-F238E27FC236}">
                <a16:creationId xmlns:a16="http://schemas.microsoft.com/office/drawing/2014/main" id="{B83BC651-9D57-4FEA-80C9-04145E898AD5}"/>
              </a:ext>
            </a:extLst>
          </p:cNvPr>
          <p:cNvSpPr txBox="1"/>
          <p:nvPr/>
        </p:nvSpPr>
        <p:spPr>
          <a:xfrm>
            <a:off x="10591261" y="4005854"/>
            <a:ext cx="1076060" cy="124650"/>
          </a:xfrm>
          <a:prstGeom prst="rect">
            <a:avLst/>
          </a:prstGeom>
          <a:noFill/>
        </p:spPr>
        <p:txBody>
          <a:bodyPr wrap="square" lIns="0" tIns="0" rIns="0" bIns="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ONNX</a:t>
            </a:r>
          </a:p>
        </p:txBody>
      </p:sp>
      <p:sp>
        <p:nvSpPr>
          <p:cNvPr id="211" name="Rectangle 210">
            <a:extLst>
              <a:ext uri="{FF2B5EF4-FFF2-40B4-BE49-F238E27FC236}">
                <a16:creationId xmlns:a16="http://schemas.microsoft.com/office/drawing/2014/main" id="{74C3CAEC-0A2A-4ADA-99A7-8C0EA9142256}"/>
              </a:ext>
            </a:extLst>
          </p:cNvPr>
          <p:cNvSpPr/>
          <p:nvPr/>
        </p:nvSpPr>
        <p:spPr>
          <a:xfrm>
            <a:off x="9403581" y="3998930"/>
            <a:ext cx="1078992" cy="138499"/>
          </a:xfrm>
          <a:prstGeom prst="rect">
            <a:avLst/>
          </a:prstGeom>
        </p:spPr>
        <p:txBody>
          <a:bodyPr wrap="none" lIns="0" tIns="0" rIns="0" bIns="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Scikit</a:t>
            </a: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-Learn</a:t>
            </a:r>
          </a:p>
        </p:txBody>
      </p:sp>
      <p:pic>
        <p:nvPicPr>
          <p:cNvPr id="295" name="Picture 294" descr="A close up of a sign&#10;&#10;Description automatically generated">
            <a:extLst>
              <a:ext uri="{FF2B5EF4-FFF2-40B4-BE49-F238E27FC236}">
                <a16:creationId xmlns:a16="http://schemas.microsoft.com/office/drawing/2014/main" id="{EF4AC3AA-913D-4FDA-B32D-DDD5D79D754D}"/>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616813" y="3552632"/>
            <a:ext cx="298830" cy="323165"/>
          </a:xfrm>
          <a:prstGeom prst="rect">
            <a:avLst/>
          </a:prstGeom>
          <a:ln>
            <a:noFill/>
          </a:ln>
        </p:spPr>
      </p:pic>
      <p:pic>
        <p:nvPicPr>
          <p:cNvPr id="296" name="Picture 295">
            <a:extLst>
              <a:ext uri="{FF2B5EF4-FFF2-40B4-BE49-F238E27FC236}">
                <a16:creationId xmlns:a16="http://schemas.microsoft.com/office/drawing/2014/main" id="{64AC1572-171B-4DEF-BB91-03FF922AF9D5}"/>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427024" y="3550488"/>
            <a:ext cx="292099" cy="343181"/>
          </a:xfrm>
          <a:prstGeom prst="rect">
            <a:avLst/>
          </a:prstGeom>
          <a:ln>
            <a:noFill/>
          </a:ln>
        </p:spPr>
      </p:pic>
      <p:pic>
        <p:nvPicPr>
          <p:cNvPr id="298" name="Picture 297">
            <a:extLst>
              <a:ext uri="{FF2B5EF4-FFF2-40B4-BE49-F238E27FC236}">
                <a16:creationId xmlns:a16="http://schemas.microsoft.com/office/drawing/2014/main" id="{F614E0D5-A205-4CC7-954C-646B0E91C2D8}"/>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685107" y="3599456"/>
            <a:ext cx="553473" cy="294200"/>
          </a:xfrm>
          <a:prstGeom prst="rect">
            <a:avLst/>
          </a:prstGeom>
          <a:ln>
            <a:noFill/>
          </a:ln>
        </p:spPr>
      </p:pic>
      <p:cxnSp>
        <p:nvCxnSpPr>
          <p:cNvPr id="138" name="Straight Connector 137">
            <a:extLst>
              <a:ext uri="{FF2B5EF4-FFF2-40B4-BE49-F238E27FC236}">
                <a16:creationId xmlns:a16="http://schemas.microsoft.com/office/drawing/2014/main" id="{04FB0738-DD67-47B4-AF3D-AFAFF5D73BD8}"/>
              </a:ext>
            </a:extLst>
          </p:cNvPr>
          <p:cNvCxnSpPr>
            <a:cxnSpLocks/>
          </p:cNvCxnSpPr>
          <p:nvPr/>
        </p:nvCxnSpPr>
        <p:spPr>
          <a:xfrm>
            <a:off x="586740" y="3303380"/>
            <a:ext cx="11018520" cy="0"/>
          </a:xfrm>
          <a:prstGeom prst="line">
            <a:avLst/>
          </a:prstGeom>
          <a:noFill/>
          <a:ln w="19050" cap="rnd" cmpd="sng" algn="ctr">
            <a:solidFill>
              <a:schemeClr val="accent4">
                <a:lumMod val="75000"/>
              </a:schemeClr>
            </a:solidFill>
            <a:prstDash val="solid"/>
            <a:headEnd type="none"/>
            <a:tailEnd type="none"/>
          </a:ln>
          <a:effectLst/>
        </p:spPr>
      </p:cxnSp>
      <p:sp>
        <p:nvSpPr>
          <p:cNvPr id="145" name="Rectangle 144">
            <a:extLst>
              <a:ext uri="{FF2B5EF4-FFF2-40B4-BE49-F238E27FC236}">
                <a16:creationId xmlns:a16="http://schemas.microsoft.com/office/drawing/2014/main" id="{5E1654EB-866C-4BDC-8649-5D36E235229E}"/>
              </a:ext>
            </a:extLst>
          </p:cNvPr>
          <p:cNvSpPr/>
          <p:nvPr/>
        </p:nvSpPr>
        <p:spPr bwMode="auto">
          <a:xfrm>
            <a:off x="531022" y="3676241"/>
            <a:ext cx="6423222" cy="5109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build advanced deep learning solutions </a:t>
            </a:r>
          </a:p>
        </p:txBody>
      </p:sp>
      <p:grpSp>
        <p:nvGrpSpPr>
          <p:cNvPr id="6" name="Group 5">
            <a:extLst>
              <a:ext uri="{FF2B5EF4-FFF2-40B4-BE49-F238E27FC236}">
                <a16:creationId xmlns:a16="http://schemas.microsoft.com/office/drawing/2014/main" id="{0D92CC6F-AB2A-40FF-92FC-9E67E19CC0E5}"/>
              </a:ext>
            </a:extLst>
          </p:cNvPr>
          <p:cNvGrpSpPr/>
          <p:nvPr/>
        </p:nvGrpSpPr>
        <p:grpSpPr>
          <a:xfrm>
            <a:off x="509496" y="1391454"/>
            <a:ext cx="11100317" cy="5246375"/>
            <a:chOff x="509496" y="1391454"/>
            <a:chExt cx="11100317" cy="5246375"/>
          </a:xfrm>
        </p:grpSpPr>
        <p:cxnSp>
          <p:nvCxnSpPr>
            <p:cNvPr id="137" name="Straight Arrow Connector 136">
              <a:extLst>
                <a:ext uri="{FF2B5EF4-FFF2-40B4-BE49-F238E27FC236}">
                  <a16:creationId xmlns:a16="http://schemas.microsoft.com/office/drawing/2014/main" id="{024A701B-418E-4AD6-B377-EBE4EB20EE24}"/>
                </a:ext>
              </a:extLst>
            </p:cNvPr>
            <p:cNvCxnSpPr>
              <a:cxnSpLocks/>
            </p:cNvCxnSpPr>
            <p:nvPr/>
          </p:nvCxnSpPr>
          <p:spPr>
            <a:xfrm>
              <a:off x="586740" y="6506185"/>
              <a:ext cx="11018520" cy="0"/>
            </a:xfrm>
            <a:prstGeom prst="straightConnector1">
              <a:avLst/>
            </a:prstGeom>
            <a:ln w="1905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93AC34D-818E-4EDC-95C6-94BCC080C8DA}"/>
                </a:ext>
              </a:extLst>
            </p:cNvPr>
            <p:cNvSpPr txBox="1"/>
            <p:nvPr/>
          </p:nvSpPr>
          <p:spPr>
            <a:xfrm>
              <a:off x="3888921" y="6351597"/>
              <a:ext cx="5289146" cy="286232"/>
            </a:xfrm>
            <a:prstGeom prst="rect">
              <a:avLst/>
            </a:prstGeom>
            <a:solidFill>
              <a:schemeClr val="bg1"/>
            </a:solidFill>
          </p:spPr>
          <p:txBody>
            <a:bodyPr wrap="square" lIns="91440" tIns="45720" rIns="91440" bIns="4572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Semibold"/>
                  <a:ea typeface="+mn-ea"/>
                  <a:cs typeface="Segoe UI" pitchFamily="34" charset="0"/>
                </a:rPr>
                <a:t>From the Intelligent Cloud to the Intelligent Edge</a:t>
              </a:r>
            </a:p>
          </p:txBody>
        </p:sp>
        <p:grpSp>
          <p:nvGrpSpPr>
            <p:cNvPr id="177" name="Group 176">
              <a:extLst>
                <a:ext uri="{FF2B5EF4-FFF2-40B4-BE49-F238E27FC236}">
                  <a16:creationId xmlns:a16="http://schemas.microsoft.com/office/drawing/2014/main" id="{511F3B6B-B511-CE45-A1EA-D9945CFBF70A}"/>
                </a:ext>
              </a:extLst>
            </p:cNvPr>
            <p:cNvGrpSpPr/>
            <p:nvPr/>
          </p:nvGrpSpPr>
          <p:grpSpPr>
            <a:xfrm flipH="1">
              <a:off x="8661820" y="6366811"/>
              <a:ext cx="260166" cy="259052"/>
              <a:chOff x="7749590" y="2876913"/>
              <a:chExt cx="187018" cy="188120"/>
            </a:xfrm>
            <a:noFill/>
          </p:grpSpPr>
          <p:sp>
            <p:nvSpPr>
              <p:cNvPr id="179" name="Freeform 99">
                <a:extLst>
                  <a:ext uri="{FF2B5EF4-FFF2-40B4-BE49-F238E27FC236}">
                    <a16:creationId xmlns:a16="http://schemas.microsoft.com/office/drawing/2014/main" id="{9DB6FE35-37CE-3A45-80C0-5A50DC59CED3}"/>
                  </a:ext>
                </a:extLst>
              </p:cNvPr>
              <p:cNvSpPr>
                <a:spLocks/>
              </p:cNvSpPr>
              <p:nvPr/>
            </p:nvSpPr>
            <p:spPr bwMode="auto">
              <a:xfrm>
                <a:off x="7749616" y="2951946"/>
                <a:ext cx="111966" cy="113087"/>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sp>
            <p:nvSpPr>
              <p:cNvPr id="180" name="Freeform 100">
                <a:extLst>
                  <a:ext uri="{FF2B5EF4-FFF2-40B4-BE49-F238E27FC236}">
                    <a16:creationId xmlns:a16="http://schemas.microsoft.com/office/drawing/2014/main" id="{8ECE2375-D620-EA46-B558-C5F448CD92F2}"/>
                  </a:ext>
                </a:extLst>
              </p:cNvPr>
              <p:cNvSpPr>
                <a:spLocks/>
              </p:cNvSpPr>
              <p:nvPr/>
            </p:nvSpPr>
            <p:spPr bwMode="auto">
              <a:xfrm>
                <a:off x="7749590" y="2916113"/>
                <a:ext cx="150035" cy="148916"/>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sp>
            <p:nvSpPr>
              <p:cNvPr id="181" name="Freeform 101">
                <a:extLst>
                  <a:ext uri="{FF2B5EF4-FFF2-40B4-BE49-F238E27FC236}">
                    <a16:creationId xmlns:a16="http://schemas.microsoft.com/office/drawing/2014/main" id="{99C0EDB3-E644-134E-ADD3-08C207CC8D73}"/>
                  </a:ext>
                </a:extLst>
              </p:cNvPr>
              <p:cNvSpPr>
                <a:spLocks/>
              </p:cNvSpPr>
              <p:nvPr/>
            </p:nvSpPr>
            <p:spPr bwMode="auto">
              <a:xfrm>
                <a:off x="7749625" y="2876913"/>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9050" cap="flat">
                <a:solidFill>
                  <a:schemeClr val="accent2"/>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prstClr val="white"/>
                  </a:solidFill>
                  <a:effectLst/>
                  <a:uLnTx/>
                  <a:uFillTx/>
                  <a:latin typeface="Segoe UI Semibold"/>
                  <a:ea typeface="+mn-ea"/>
                  <a:cs typeface="+mn-cs"/>
                </a:endParaRPr>
              </a:p>
            </p:txBody>
          </p:sp>
        </p:grpSp>
        <p:sp>
          <p:nvSpPr>
            <p:cNvPr id="135" name="Freeform: Shape 134">
              <a:extLst>
                <a:ext uri="{FF2B5EF4-FFF2-40B4-BE49-F238E27FC236}">
                  <a16:creationId xmlns:a16="http://schemas.microsoft.com/office/drawing/2014/main" id="{033ED225-58C1-40F6-8F8C-6C43428AD182}"/>
                </a:ext>
              </a:extLst>
            </p:cNvPr>
            <p:cNvSpPr>
              <a:spLocks noChangeArrowheads="1"/>
            </p:cNvSpPr>
            <p:nvPr/>
          </p:nvSpPr>
          <p:spPr bwMode="auto">
            <a:xfrm>
              <a:off x="3990002" y="6346408"/>
              <a:ext cx="453002" cy="268099"/>
            </a:xfrm>
            <a:custGeom>
              <a:avLst/>
              <a:gdLst>
                <a:gd name="connsiteX0" fmla="*/ 659021 w 1635034"/>
                <a:gd name="connsiteY0" fmla="*/ 0 h 967658"/>
                <a:gd name="connsiteX1" fmla="*/ 1007046 w 1635034"/>
                <a:gd name="connsiteY1" fmla="*/ 141711 h 967658"/>
                <a:gd name="connsiteX2" fmla="*/ 1042397 w 1635034"/>
                <a:gd name="connsiteY2" fmla="*/ 183829 h 967658"/>
                <a:gd name="connsiteX3" fmla="*/ 1077285 w 1635034"/>
                <a:gd name="connsiteY3" fmla="*/ 173277 h 967658"/>
                <a:gd name="connsiteX4" fmla="*/ 1142853 w 1635034"/>
                <a:gd name="connsiteY4" fmla="*/ 166837 h 967658"/>
                <a:gd name="connsiteX5" fmla="*/ 1468194 w 1635034"/>
                <a:gd name="connsiteY5" fmla="*/ 483828 h 967658"/>
                <a:gd name="connsiteX6" fmla="*/ 1461584 w 1635034"/>
                <a:gd name="connsiteY6" fmla="*/ 547713 h 967658"/>
                <a:gd name="connsiteX7" fmla="*/ 1444730 w 1635034"/>
                <a:gd name="connsiteY7" fmla="*/ 600615 h 967658"/>
                <a:gd name="connsiteX8" fmla="*/ 1446401 w 1635034"/>
                <a:gd name="connsiteY8" fmla="*/ 600615 h 967658"/>
                <a:gd name="connsiteX9" fmla="*/ 1451236 w 1635034"/>
                <a:gd name="connsiteY9" fmla="*/ 600615 h 967658"/>
                <a:gd name="connsiteX10" fmla="*/ 1635034 w 1635034"/>
                <a:gd name="connsiteY10" fmla="*/ 784136 h 967658"/>
                <a:gd name="connsiteX11" fmla="*/ 1451236 w 1635034"/>
                <a:gd name="connsiteY11" fmla="*/ 967657 h 967658"/>
                <a:gd name="connsiteX12" fmla="*/ 718498 w 1635034"/>
                <a:gd name="connsiteY12" fmla="*/ 967657 h 967658"/>
                <a:gd name="connsiteX13" fmla="*/ 659031 w 1635034"/>
                <a:gd name="connsiteY13" fmla="*/ 967657 h 967658"/>
                <a:gd name="connsiteX14" fmla="*/ 659021 w 1635034"/>
                <a:gd name="connsiteY14" fmla="*/ 967658 h 967658"/>
                <a:gd name="connsiteX15" fmla="*/ 659011 w 1635034"/>
                <a:gd name="connsiteY15" fmla="*/ 967657 h 967658"/>
                <a:gd name="connsiteX16" fmla="*/ 595653 w 1635034"/>
                <a:gd name="connsiteY16" fmla="*/ 967657 h 967658"/>
                <a:gd name="connsiteX17" fmla="*/ 183798 w 1635034"/>
                <a:gd name="connsiteY17" fmla="*/ 967657 h 967658"/>
                <a:gd name="connsiteX18" fmla="*/ 0 w 1635034"/>
                <a:gd name="connsiteY18" fmla="*/ 784136 h 967658"/>
                <a:gd name="connsiteX19" fmla="*/ 147316 w 1635034"/>
                <a:gd name="connsiteY19" fmla="*/ 604267 h 967658"/>
                <a:gd name="connsiteX20" fmla="*/ 182954 w 1635034"/>
                <a:gd name="connsiteY20" fmla="*/ 600700 h 967658"/>
                <a:gd name="connsiteX21" fmla="*/ 176839 w 1635034"/>
                <a:gd name="connsiteY21" fmla="*/ 581338 h 967658"/>
                <a:gd name="connsiteX22" fmla="*/ 166840 w 1635034"/>
                <a:gd name="connsiteY22" fmla="*/ 483829 h 967658"/>
                <a:gd name="connsiteX23" fmla="*/ 659021 w 1635034"/>
                <a:gd name="connsiteY23" fmla="*/ 0 h 967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635034" h="967658">
                  <a:moveTo>
                    <a:pt x="659021" y="0"/>
                  </a:moveTo>
                  <a:cubicBezTo>
                    <a:pt x="794933" y="0"/>
                    <a:pt x="917978" y="54155"/>
                    <a:pt x="1007046" y="141711"/>
                  </a:cubicBezTo>
                  <a:lnTo>
                    <a:pt x="1042397" y="183829"/>
                  </a:lnTo>
                  <a:lnTo>
                    <a:pt x="1077285" y="173277"/>
                  </a:lnTo>
                  <a:cubicBezTo>
                    <a:pt x="1098464" y="169055"/>
                    <a:pt x="1120393" y="166837"/>
                    <a:pt x="1142853" y="166837"/>
                  </a:cubicBezTo>
                  <a:cubicBezTo>
                    <a:pt x="1322534" y="166837"/>
                    <a:pt x="1468194" y="308759"/>
                    <a:pt x="1468194" y="483828"/>
                  </a:cubicBezTo>
                  <a:cubicBezTo>
                    <a:pt x="1468194" y="505712"/>
                    <a:pt x="1465918" y="527078"/>
                    <a:pt x="1461584" y="547713"/>
                  </a:cubicBezTo>
                  <a:lnTo>
                    <a:pt x="1444730" y="600615"/>
                  </a:lnTo>
                  <a:lnTo>
                    <a:pt x="1446401" y="600615"/>
                  </a:lnTo>
                  <a:cubicBezTo>
                    <a:pt x="1451236" y="600615"/>
                    <a:pt x="1451236" y="600615"/>
                    <a:pt x="1451236" y="600615"/>
                  </a:cubicBezTo>
                  <a:cubicBezTo>
                    <a:pt x="1554623" y="600615"/>
                    <a:pt x="1635034" y="680906"/>
                    <a:pt x="1635034" y="784136"/>
                  </a:cubicBezTo>
                  <a:cubicBezTo>
                    <a:pt x="1635034" y="887367"/>
                    <a:pt x="1554623" y="967657"/>
                    <a:pt x="1451236" y="967657"/>
                  </a:cubicBezTo>
                  <a:cubicBezTo>
                    <a:pt x="1134377" y="967657"/>
                    <a:pt x="896732" y="967657"/>
                    <a:pt x="718498" y="967657"/>
                  </a:cubicBezTo>
                  <a:lnTo>
                    <a:pt x="659031" y="967657"/>
                  </a:lnTo>
                  <a:lnTo>
                    <a:pt x="659021" y="967658"/>
                  </a:lnTo>
                  <a:lnTo>
                    <a:pt x="659011" y="967657"/>
                  </a:lnTo>
                  <a:lnTo>
                    <a:pt x="595653" y="967657"/>
                  </a:lnTo>
                  <a:cubicBezTo>
                    <a:pt x="183798" y="967657"/>
                    <a:pt x="183798" y="967657"/>
                    <a:pt x="183798" y="967657"/>
                  </a:cubicBezTo>
                  <a:cubicBezTo>
                    <a:pt x="84241" y="967657"/>
                    <a:pt x="0" y="887367"/>
                    <a:pt x="0" y="784136"/>
                  </a:cubicBezTo>
                  <a:cubicBezTo>
                    <a:pt x="0" y="693810"/>
                    <a:pt x="64497" y="621046"/>
                    <a:pt x="147316" y="604267"/>
                  </a:cubicBezTo>
                  <a:lnTo>
                    <a:pt x="182954" y="600700"/>
                  </a:lnTo>
                  <a:lnTo>
                    <a:pt x="176839" y="581338"/>
                  </a:lnTo>
                  <a:cubicBezTo>
                    <a:pt x="170283" y="549841"/>
                    <a:pt x="166840" y="517231"/>
                    <a:pt x="166840" y="483829"/>
                  </a:cubicBezTo>
                  <a:cubicBezTo>
                    <a:pt x="166840" y="216618"/>
                    <a:pt x="387197" y="0"/>
                    <a:pt x="659021" y="0"/>
                  </a:cubicBezTo>
                  <a:close/>
                </a:path>
              </a:pathLst>
            </a:custGeom>
            <a:noFill/>
            <a:ln>
              <a:solidFill>
                <a:schemeClr val="accent2"/>
              </a:solid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17" name="Rectangle 316">
              <a:extLst>
                <a:ext uri="{FF2B5EF4-FFF2-40B4-BE49-F238E27FC236}">
                  <a16:creationId xmlns:a16="http://schemas.microsoft.com/office/drawing/2014/main" id="{239B91CB-5D3A-E142-8F71-2D9AF9D1793A}"/>
                </a:ext>
              </a:extLst>
            </p:cNvPr>
            <p:cNvSpPr/>
            <p:nvPr/>
          </p:nvSpPr>
          <p:spPr bwMode="auto">
            <a:xfrm>
              <a:off x="529597" y="1391454"/>
              <a:ext cx="6424647" cy="572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Domain specific pretrained models</a:t>
              </a:r>
              <a:endPar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endParaRPr>
            </a:p>
          </p:txBody>
        </p:sp>
        <p:sp>
          <p:nvSpPr>
            <p:cNvPr id="334" name="Rectangle 333">
              <a:extLst>
                <a:ext uri="{FF2B5EF4-FFF2-40B4-BE49-F238E27FC236}">
                  <a16:creationId xmlns:a16="http://schemas.microsoft.com/office/drawing/2014/main" id="{46DA568B-82DD-DD49-8430-542C3691E65A}"/>
                </a:ext>
              </a:extLst>
            </p:cNvPr>
            <p:cNvSpPr/>
            <p:nvPr/>
          </p:nvSpPr>
          <p:spPr bwMode="auto">
            <a:xfrm>
              <a:off x="509501" y="4403262"/>
              <a:ext cx="6423222" cy="572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Productive services</a:t>
              </a:r>
              <a:endPar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endParaRPr>
            </a:p>
          </p:txBody>
        </p:sp>
        <p:sp>
          <p:nvSpPr>
            <p:cNvPr id="335" name="Rectangle 334">
              <a:extLst>
                <a:ext uri="{FF2B5EF4-FFF2-40B4-BE49-F238E27FC236}">
                  <a16:creationId xmlns:a16="http://schemas.microsoft.com/office/drawing/2014/main" id="{9860EE4C-580D-D84F-B598-C8DE0840A227}"/>
                </a:ext>
              </a:extLst>
            </p:cNvPr>
            <p:cNvSpPr/>
            <p:nvPr/>
          </p:nvSpPr>
          <p:spPr bwMode="auto">
            <a:xfrm>
              <a:off x="510876" y="5410926"/>
              <a:ext cx="6423222" cy="5724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50E6FF"/>
                  </a:solidFill>
                  <a:effectLst/>
                  <a:uLnTx/>
                  <a:uFillTx/>
                  <a:latin typeface="Segoe UI Semibold"/>
                  <a:ea typeface="Segoe UI" pitchFamily="34" charset="0"/>
                  <a:cs typeface="Segoe UI" pitchFamily="34" charset="0"/>
                </a:rPr>
                <a:t>Powerful infrastructure</a:t>
              </a:r>
              <a:endPar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endParaRPr>
            </a:p>
          </p:txBody>
        </p:sp>
        <p:cxnSp>
          <p:nvCxnSpPr>
            <p:cNvPr id="129" name="Straight Connector 128">
              <a:extLst>
                <a:ext uri="{FF2B5EF4-FFF2-40B4-BE49-F238E27FC236}">
                  <a16:creationId xmlns:a16="http://schemas.microsoft.com/office/drawing/2014/main" id="{178B6889-888C-0D40-B490-E14DC9849763}"/>
                </a:ext>
              </a:extLst>
            </p:cNvPr>
            <p:cNvCxnSpPr>
              <a:cxnSpLocks/>
            </p:cNvCxnSpPr>
            <p:nvPr/>
          </p:nvCxnSpPr>
          <p:spPr>
            <a:xfrm>
              <a:off x="588263" y="2315521"/>
              <a:ext cx="11018520" cy="0"/>
            </a:xfrm>
            <a:prstGeom prst="line">
              <a:avLst/>
            </a:prstGeom>
            <a:noFill/>
            <a:ln w="19050" cap="rnd" cmpd="sng" algn="ctr">
              <a:solidFill>
                <a:schemeClr val="accent4">
                  <a:lumMod val="75000"/>
                </a:schemeClr>
              </a:solidFill>
              <a:prstDash val="solid"/>
              <a:headEnd type="none"/>
              <a:tailEnd type="none"/>
            </a:ln>
            <a:effectLst/>
          </p:spPr>
        </p:cxnSp>
        <p:sp>
          <p:nvSpPr>
            <p:cNvPr id="201" name="TextBox 200">
              <a:extLst>
                <a:ext uri="{FF2B5EF4-FFF2-40B4-BE49-F238E27FC236}">
                  <a16:creationId xmlns:a16="http://schemas.microsoft.com/office/drawing/2014/main" id="{C24485F0-0116-40D4-B9F8-2D069CA161DB}"/>
                </a:ext>
              </a:extLst>
            </p:cNvPr>
            <p:cNvSpPr txBox="1"/>
            <p:nvPr/>
          </p:nvSpPr>
          <p:spPr>
            <a:xfrm>
              <a:off x="8840412" y="4977590"/>
              <a:ext cx="1072730"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2" name="TextBox 201">
              <a:extLst>
                <a:ext uri="{FF2B5EF4-FFF2-40B4-BE49-F238E27FC236}">
                  <a16:creationId xmlns:a16="http://schemas.microsoft.com/office/drawing/2014/main" id="{4249B2D0-CC0C-4818-A0ED-8DE8063AB405}"/>
                </a:ext>
              </a:extLst>
            </p:cNvPr>
            <p:cNvSpPr txBox="1"/>
            <p:nvPr/>
          </p:nvSpPr>
          <p:spPr>
            <a:xfrm>
              <a:off x="10226100" y="4977590"/>
              <a:ext cx="1383713"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 Learning VMs</a:t>
              </a:r>
            </a:p>
          </p:txBody>
        </p:sp>
        <p:sp>
          <p:nvSpPr>
            <p:cNvPr id="206" name="TextBox 205">
              <a:extLst>
                <a:ext uri="{FF2B5EF4-FFF2-40B4-BE49-F238E27FC236}">
                  <a16:creationId xmlns:a16="http://schemas.microsoft.com/office/drawing/2014/main" id="{12858085-2E9B-44A9-AA40-E36B985EE4D5}"/>
                </a:ext>
              </a:extLst>
            </p:cNvPr>
            <p:cNvSpPr txBox="1"/>
            <p:nvPr/>
          </p:nvSpPr>
          <p:spPr>
            <a:xfrm>
              <a:off x="9024769" y="1989245"/>
              <a:ext cx="753138"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Language</a:t>
              </a:r>
            </a:p>
          </p:txBody>
        </p:sp>
        <p:sp>
          <p:nvSpPr>
            <p:cNvPr id="207" name="TextBox 206">
              <a:extLst>
                <a:ext uri="{FF2B5EF4-FFF2-40B4-BE49-F238E27FC236}">
                  <a16:creationId xmlns:a16="http://schemas.microsoft.com/office/drawing/2014/main" id="{66336704-F083-42BB-86EC-7B5F5C7A26A7}"/>
                </a:ext>
              </a:extLst>
            </p:cNvPr>
            <p:cNvSpPr txBox="1"/>
            <p:nvPr/>
          </p:nvSpPr>
          <p:spPr>
            <a:xfrm>
              <a:off x="8145129"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Speech</a:t>
              </a:r>
            </a:p>
          </p:txBody>
        </p:sp>
        <p:sp>
          <p:nvSpPr>
            <p:cNvPr id="208" name="Rounded Rectangular Callout 243">
              <a:extLst>
                <a:ext uri="{FF2B5EF4-FFF2-40B4-BE49-F238E27FC236}">
                  <a16:creationId xmlns:a16="http://schemas.microsoft.com/office/drawing/2014/main" id="{322AD0E9-EC63-4A89-89B7-32C2A0ABB3D7}"/>
                </a:ext>
              </a:extLst>
            </p:cNvPr>
            <p:cNvSpPr/>
            <p:nvPr/>
          </p:nvSpPr>
          <p:spPr bwMode="auto">
            <a:xfrm>
              <a:off x="8333363" y="1653890"/>
              <a:ext cx="308522" cy="206710"/>
            </a:xfrm>
            <a:prstGeom prst="wedgeRoundRectCallout">
              <a:avLst>
                <a:gd name="adj1" fmla="val 30853"/>
                <a:gd name="adj2" fmla="val 79643"/>
                <a:gd name="adj3" fmla="val 16667"/>
              </a:avLst>
            </a:prstGeom>
            <a:noFill/>
            <a:ln w="12700" cap="flat"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a:t>
              </a:r>
            </a:p>
          </p:txBody>
        </p:sp>
        <p:sp>
          <p:nvSpPr>
            <p:cNvPr id="209" name="TextBox 208">
              <a:extLst>
                <a:ext uri="{FF2B5EF4-FFF2-40B4-BE49-F238E27FC236}">
                  <a16:creationId xmlns:a16="http://schemas.microsoft.com/office/drawing/2014/main" id="{0BE0E9BC-34D1-44D5-B21C-D90AC2488BA5}"/>
                </a:ext>
              </a:extLst>
            </p:cNvPr>
            <p:cNvSpPr txBox="1"/>
            <p:nvPr/>
          </p:nvSpPr>
          <p:spPr>
            <a:xfrm>
              <a:off x="10757924" y="1989245"/>
              <a:ext cx="744616"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Decision</a:t>
              </a:r>
            </a:p>
          </p:txBody>
        </p:sp>
        <p:sp>
          <p:nvSpPr>
            <p:cNvPr id="210" name="TextBox 209">
              <a:extLst>
                <a:ext uri="{FF2B5EF4-FFF2-40B4-BE49-F238E27FC236}">
                  <a16:creationId xmlns:a16="http://schemas.microsoft.com/office/drawing/2014/main" id="{EBE2D243-3AB7-47CF-AB82-026A56B3832C}"/>
                </a:ext>
              </a:extLst>
            </p:cNvPr>
            <p:cNvSpPr txBox="1"/>
            <p:nvPr/>
          </p:nvSpPr>
          <p:spPr>
            <a:xfrm>
              <a:off x="7230578" y="1989245"/>
              <a:ext cx="684991"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Vision</a:t>
              </a:r>
            </a:p>
          </p:txBody>
        </p:sp>
        <p:sp>
          <p:nvSpPr>
            <p:cNvPr id="216" name="eye_2">
              <a:extLst>
                <a:ext uri="{FF2B5EF4-FFF2-40B4-BE49-F238E27FC236}">
                  <a16:creationId xmlns:a16="http://schemas.microsoft.com/office/drawing/2014/main" id="{EAE5B0CA-3A7F-42B6-8054-84F9D8892444}"/>
                </a:ext>
              </a:extLst>
            </p:cNvPr>
            <p:cNvSpPr>
              <a:spLocks noChangeAspect="1" noEditPoints="1"/>
            </p:cNvSpPr>
            <p:nvPr/>
          </p:nvSpPr>
          <p:spPr bwMode="auto">
            <a:xfrm>
              <a:off x="7402352" y="1683002"/>
              <a:ext cx="341442" cy="189450"/>
            </a:xfrm>
            <a:custGeom>
              <a:avLst/>
              <a:gdLst>
                <a:gd name="T0" fmla="*/ 5 w 346"/>
                <a:gd name="T1" fmla="*/ 103 h 191"/>
                <a:gd name="T2" fmla="*/ 0 w 346"/>
                <a:gd name="T3" fmla="*/ 96 h 191"/>
                <a:gd name="T4" fmla="*/ 3 w 346"/>
                <a:gd name="T5" fmla="*/ 92 h 191"/>
                <a:gd name="T6" fmla="*/ 5 w 346"/>
                <a:gd name="T7" fmla="*/ 103 h 191"/>
                <a:gd name="T8" fmla="*/ 173 w 346"/>
                <a:gd name="T9" fmla="*/ 191 h 191"/>
                <a:gd name="T10" fmla="*/ 346 w 346"/>
                <a:gd name="T11" fmla="*/ 96 h 191"/>
                <a:gd name="T12" fmla="*/ 173 w 346"/>
                <a:gd name="T13" fmla="*/ 0 h 191"/>
                <a:gd name="T14" fmla="*/ 3 w 346"/>
                <a:gd name="T15" fmla="*/ 92 h 191"/>
                <a:gd name="T16" fmla="*/ 175 w 346"/>
                <a:gd name="T17" fmla="*/ 14 h 191"/>
                <a:gd name="T18" fmla="*/ 89 w 346"/>
                <a:gd name="T19" fmla="*/ 96 h 191"/>
                <a:gd name="T20" fmla="*/ 175 w 346"/>
                <a:gd name="T21" fmla="*/ 178 h 191"/>
                <a:gd name="T22" fmla="*/ 261 w 346"/>
                <a:gd name="T23" fmla="*/ 96 h 191"/>
                <a:gd name="T24" fmla="*/ 175 w 346"/>
                <a:gd name="T25" fmla="*/ 14 h 191"/>
                <a:gd name="T26" fmla="*/ 175 w 346"/>
                <a:gd name="T27" fmla="*/ 78 h 191"/>
                <a:gd name="T28" fmla="*/ 156 w 346"/>
                <a:gd name="T29" fmla="*/ 96 h 191"/>
                <a:gd name="T30" fmla="*/ 175 w 346"/>
                <a:gd name="T31" fmla="*/ 114 h 191"/>
                <a:gd name="T32" fmla="*/ 194 w 346"/>
                <a:gd name="T33" fmla="*/ 96 h 191"/>
                <a:gd name="T34" fmla="*/ 175 w 346"/>
                <a:gd name="T35" fmla="*/ 7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6" h="191">
                  <a:moveTo>
                    <a:pt x="5" y="103"/>
                  </a:moveTo>
                  <a:cubicBezTo>
                    <a:pt x="2" y="98"/>
                    <a:pt x="0" y="96"/>
                    <a:pt x="0" y="96"/>
                  </a:cubicBezTo>
                  <a:cubicBezTo>
                    <a:pt x="0" y="96"/>
                    <a:pt x="1" y="94"/>
                    <a:pt x="3" y="92"/>
                  </a:cubicBezTo>
                  <a:moveTo>
                    <a:pt x="5" y="103"/>
                  </a:moveTo>
                  <a:cubicBezTo>
                    <a:pt x="23" y="125"/>
                    <a:pt x="82" y="191"/>
                    <a:pt x="173" y="191"/>
                  </a:cubicBezTo>
                  <a:cubicBezTo>
                    <a:pt x="283" y="191"/>
                    <a:pt x="346" y="96"/>
                    <a:pt x="346" y="96"/>
                  </a:cubicBezTo>
                  <a:cubicBezTo>
                    <a:pt x="346" y="96"/>
                    <a:pt x="283" y="0"/>
                    <a:pt x="173" y="0"/>
                  </a:cubicBezTo>
                  <a:cubicBezTo>
                    <a:pt x="77" y="0"/>
                    <a:pt x="17" y="73"/>
                    <a:pt x="3" y="92"/>
                  </a:cubicBezTo>
                  <a:moveTo>
                    <a:pt x="175" y="14"/>
                  </a:moveTo>
                  <a:cubicBezTo>
                    <a:pt x="128" y="14"/>
                    <a:pt x="89" y="50"/>
                    <a:pt x="89" y="96"/>
                  </a:cubicBezTo>
                  <a:cubicBezTo>
                    <a:pt x="89" y="141"/>
                    <a:pt x="128" y="178"/>
                    <a:pt x="175" y="178"/>
                  </a:cubicBezTo>
                  <a:cubicBezTo>
                    <a:pt x="222" y="178"/>
                    <a:pt x="261" y="141"/>
                    <a:pt x="261" y="96"/>
                  </a:cubicBezTo>
                  <a:cubicBezTo>
                    <a:pt x="261" y="50"/>
                    <a:pt x="222" y="14"/>
                    <a:pt x="175" y="14"/>
                  </a:cubicBezTo>
                  <a:close/>
                  <a:moveTo>
                    <a:pt x="175" y="78"/>
                  </a:moveTo>
                  <a:cubicBezTo>
                    <a:pt x="165" y="78"/>
                    <a:pt x="156" y="86"/>
                    <a:pt x="156" y="96"/>
                  </a:cubicBezTo>
                  <a:cubicBezTo>
                    <a:pt x="156" y="106"/>
                    <a:pt x="165" y="114"/>
                    <a:pt x="175" y="114"/>
                  </a:cubicBezTo>
                  <a:cubicBezTo>
                    <a:pt x="185" y="114"/>
                    <a:pt x="194" y="106"/>
                    <a:pt x="194" y="96"/>
                  </a:cubicBezTo>
                  <a:cubicBezTo>
                    <a:pt x="194" y="86"/>
                    <a:pt x="185" y="78"/>
                    <a:pt x="175" y="78"/>
                  </a:cubicBezTo>
                  <a:close/>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pic>
          <p:nvPicPr>
            <p:cNvPr id="217" name="Graphic 569">
              <a:extLst>
                <a:ext uri="{FF2B5EF4-FFF2-40B4-BE49-F238E27FC236}">
                  <a16:creationId xmlns:a16="http://schemas.microsoft.com/office/drawing/2014/main" id="{F0FC955B-A2D3-4ECD-80C5-389DB46E3CA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2427" y="1630587"/>
              <a:ext cx="317823" cy="294280"/>
            </a:xfrm>
            <a:prstGeom prst="rect">
              <a:avLst/>
            </a:prstGeom>
          </p:spPr>
        </p:pic>
        <p:grpSp>
          <p:nvGrpSpPr>
            <p:cNvPr id="219" name="Group 218">
              <a:extLst>
                <a:ext uri="{FF2B5EF4-FFF2-40B4-BE49-F238E27FC236}">
                  <a16:creationId xmlns:a16="http://schemas.microsoft.com/office/drawing/2014/main" id="{3E6206BA-B4AA-4763-82EB-5E256692E7BA}"/>
                </a:ext>
              </a:extLst>
            </p:cNvPr>
            <p:cNvGrpSpPr/>
            <p:nvPr/>
          </p:nvGrpSpPr>
          <p:grpSpPr>
            <a:xfrm>
              <a:off x="10687608" y="4597536"/>
              <a:ext cx="460699" cy="348263"/>
              <a:chOff x="7669747" y="4810232"/>
              <a:chExt cx="520064" cy="393139"/>
            </a:xfrm>
            <a:noFill/>
          </p:grpSpPr>
          <p:grpSp>
            <p:nvGrpSpPr>
              <p:cNvPr id="220" name="Group 4">
                <a:extLst>
                  <a:ext uri="{FF2B5EF4-FFF2-40B4-BE49-F238E27FC236}">
                    <a16:creationId xmlns:a16="http://schemas.microsoft.com/office/drawing/2014/main" id="{FB90A98B-1C9B-47B8-91A7-0F182C57B76C}"/>
                  </a:ext>
                </a:extLst>
              </p:cNvPr>
              <p:cNvGrpSpPr>
                <a:grpSpLocks noChangeAspect="1"/>
              </p:cNvGrpSpPr>
              <p:nvPr/>
            </p:nvGrpSpPr>
            <p:grpSpPr bwMode="auto">
              <a:xfrm>
                <a:off x="7669747" y="4810232"/>
                <a:ext cx="520064" cy="393139"/>
                <a:chOff x="3728" y="2083"/>
                <a:chExt cx="245" cy="174"/>
              </a:xfrm>
              <a:grpFill/>
            </p:grpSpPr>
            <p:sp>
              <p:nvSpPr>
                <p:cNvPr id="226" name="Rectangle 225">
                  <a:extLst>
                    <a:ext uri="{FF2B5EF4-FFF2-40B4-BE49-F238E27FC236}">
                      <a16:creationId xmlns:a16="http://schemas.microsoft.com/office/drawing/2014/main" id="{F57A487F-1A6A-4CD2-BCA7-7B3BE5F8F194}"/>
                    </a:ext>
                  </a:extLst>
                </p:cNvPr>
                <p:cNvSpPr>
                  <a:spLocks noChangeArrowheads="1"/>
                </p:cNvSpPr>
                <p:nvPr/>
              </p:nvSpPr>
              <p:spPr bwMode="auto">
                <a:xfrm>
                  <a:off x="3728" y="2083"/>
                  <a:ext cx="245" cy="138"/>
                </a:xfrm>
                <a:prstGeom prst="rect">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7" name="Line 7">
                  <a:extLst>
                    <a:ext uri="{FF2B5EF4-FFF2-40B4-BE49-F238E27FC236}">
                      <a16:creationId xmlns:a16="http://schemas.microsoft.com/office/drawing/2014/main" id="{EE72E71A-E1B2-416E-94C8-A9E6A225AF27}"/>
                    </a:ext>
                  </a:extLst>
                </p:cNvPr>
                <p:cNvSpPr>
                  <a:spLocks noChangeShapeType="1"/>
                </p:cNvSpPr>
                <p:nvPr/>
              </p:nvSpPr>
              <p:spPr bwMode="auto">
                <a:xfrm>
                  <a:off x="3850" y="2221"/>
                  <a:ext cx="0" cy="36"/>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sp>
              <p:nvSpPr>
                <p:cNvPr id="228" name="Line 8">
                  <a:extLst>
                    <a:ext uri="{FF2B5EF4-FFF2-40B4-BE49-F238E27FC236}">
                      <a16:creationId xmlns:a16="http://schemas.microsoft.com/office/drawing/2014/main" id="{E15B5B44-8C94-41C6-9797-D253D21E1312}"/>
                    </a:ext>
                  </a:extLst>
                </p:cNvPr>
                <p:cNvSpPr>
                  <a:spLocks noChangeShapeType="1"/>
                </p:cNvSpPr>
                <p:nvPr/>
              </p:nvSpPr>
              <p:spPr bwMode="auto">
                <a:xfrm>
                  <a:off x="3808" y="2257"/>
                  <a:ext cx="86" cy="0"/>
                </a:xfrm>
                <a:prstGeom prst="line">
                  <a:avLst/>
                </a:prstGeom>
                <a:grpFill/>
                <a:ln w="12700" cap="rnd">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Semilight"/>
                    <a:ea typeface="+mn-ea"/>
                    <a:cs typeface="+mn-cs"/>
                  </a:endParaRPr>
                </a:p>
              </p:txBody>
            </p:sp>
          </p:grpSp>
          <p:grpSp>
            <p:nvGrpSpPr>
              <p:cNvPr id="221" name="Group 220">
                <a:extLst>
                  <a:ext uri="{FF2B5EF4-FFF2-40B4-BE49-F238E27FC236}">
                    <a16:creationId xmlns:a16="http://schemas.microsoft.com/office/drawing/2014/main" id="{C57BA18E-A6EB-4A64-A14F-F15FECB209EB}"/>
                  </a:ext>
                </a:extLst>
              </p:cNvPr>
              <p:cNvGrpSpPr/>
              <p:nvPr/>
            </p:nvGrpSpPr>
            <p:grpSpPr>
              <a:xfrm>
                <a:off x="7857378" y="4871216"/>
                <a:ext cx="164327" cy="180784"/>
                <a:chOff x="5834040" y="2879832"/>
                <a:chExt cx="279258" cy="307228"/>
              </a:xfrm>
              <a:grpFill/>
            </p:grpSpPr>
            <p:sp>
              <p:nvSpPr>
                <p:cNvPr id="222" name="Freeform: Shape 843">
                  <a:extLst>
                    <a:ext uri="{FF2B5EF4-FFF2-40B4-BE49-F238E27FC236}">
                      <a16:creationId xmlns:a16="http://schemas.microsoft.com/office/drawing/2014/main" id="{F87353FF-2F1C-4B18-A124-093357F785C8}"/>
                    </a:ext>
                  </a:extLst>
                </p:cNvPr>
                <p:cNvSpPr/>
                <p:nvPr/>
              </p:nvSpPr>
              <p:spPr bwMode="auto">
                <a:xfrm>
                  <a:off x="5834040" y="2879832"/>
                  <a:ext cx="279258"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grp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223" name="Straight Connector 222">
                  <a:extLst>
                    <a:ext uri="{FF2B5EF4-FFF2-40B4-BE49-F238E27FC236}">
                      <a16:creationId xmlns:a16="http://schemas.microsoft.com/office/drawing/2014/main" id="{036EEFE0-3A99-4C02-85EB-AD562F6C125A}"/>
                    </a:ext>
                  </a:extLst>
                </p:cNvPr>
                <p:cNvCxnSpPr>
                  <a:cxnSpLocks/>
                </p:cNvCxnSpPr>
                <p:nvPr/>
              </p:nvCxnSpPr>
              <p:spPr>
                <a:xfrm>
                  <a:off x="5834046" y="2956449"/>
                  <a:ext cx="139620" cy="76997"/>
                </a:xfrm>
                <a:prstGeom prst="line">
                  <a:avLst/>
                </a:prstGeom>
                <a:grpFill/>
                <a:ln w="12700" cap="flat" cmpd="sng" algn="ctr">
                  <a:solidFill>
                    <a:schemeClr val="accent2"/>
                  </a:solidFill>
                  <a:prstDash val="solid"/>
                  <a:headEnd type="none"/>
                  <a:tailEnd type="none"/>
                </a:ln>
                <a:effectLst/>
              </p:spPr>
            </p:cxnSp>
            <p:cxnSp>
              <p:nvCxnSpPr>
                <p:cNvPr id="224" name="Straight Connector 223">
                  <a:extLst>
                    <a:ext uri="{FF2B5EF4-FFF2-40B4-BE49-F238E27FC236}">
                      <a16:creationId xmlns:a16="http://schemas.microsoft.com/office/drawing/2014/main" id="{CAF80236-8C95-4D9E-B732-E37AF9F2D925}"/>
                    </a:ext>
                  </a:extLst>
                </p:cNvPr>
                <p:cNvCxnSpPr>
                  <a:cxnSpLocks/>
                </p:cNvCxnSpPr>
                <p:nvPr/>
              </p:nvCxnSpPr>
              <p:spPr>
                <a:xfrm flipV="1">
                  <a:off x="5973659" y="2956449"/>
                  <a:ext cx="139630" cy="76997"/>
                </a:xfrm>
                <a:prstGeom prst="line">
                  <a:avLst/>
                </a:prstGeom>
                <a:grpFill/>
                <a:ln w="12700" cap="flat" cmpd="sng" algn="ctr">
                  <a:solidFill>
                    <a:schemeClr val="accent2"/>
                  </a:solidFill>
                  <a:prstDash val="solid"/>
                  <a:headEnd type="none"/>
                  <a:tailEnd type="none"/>
                </a:ln>
                <a:effectLst/>
              </p:spPr>
            </p:cxnSp>
            <p:cxnSp>
              <p:nvCxnSpPr>
                <p:cNvPr id="225" name="Straight Connector 224">
                  <a:extLst>
                    <a:ext uri="{FF2B5EF4-FFF2-40B4-BE49-F238E27FC236}">
                      <a16:creationId xmlns:a16="http://schemas.microsoft.com/office/drawing/2014/main" id="{B0EAA498-5009-41FF-82B2-A87606F9C543}"/>
                    </a:ext>
                  </a:extLst>
                </p:cNvPr>
                <p:cNvCxnSpPr>
                  <a:cxnSpLocks/>
                </p:cNvCxnSpPr>
                <p:nvPr/>
              </p:nvCxnSpPr>
              <p:spPr>
                <a:xfrm flipV="1">
                  <a:off x="5973664" y="3033446"/>
                  <a:ext cx="0" cy="153614"/>
                </a:xfrm>
                <a:prstGeom prst="line">
                  <a:avLst/>
                </a:prstGeom>
                <a:grpFill/>
                <a:ln w="12700" cap="flat" cmpd="sng" algn="ctr">
                  <a:solidFill>
                    <a:schemeClr val="accent2"/>
                  </a:solidFill>
                  <a:prstDash val="solid"/>
                  <a:headEnd type="none"/>
                  <a:tailEnd type="none"/>
                </a:ln>
                <a:effectLst/>
              </p:spPr>
            </p:cxnSp>
          </p:grpSp>
        </p:grpSp>
        <p:grpSp>
          <p:nvGrpSpPr>
            <p:cNvPr id="234" name="Group 233">
              <a:extLst>
                <a:ext uri="{FF2B5EF4-FFF2-40B4-BE49-F238E27FC236}">
                  <a16:creationId xmlns:a16="http://schemas.microsoft.com/office/drawing/2014/main" id="{2441989A-2DC7-4D25-A631-23181D49F537}"/>
                </a:ext>
              </a:extLst>
            </p:cNvPr>
            <p:cNvGrpSpPr/>
            <p:nvPr/>
          </p:nvGrpSpPr>
          <p:grpSpPr>
            <a:xfrm>
              <a:off x="9201393" y="4622545"/>
              <a:ext cx="312189" cy="318206"/>
              <a:chOff x="7158422" y="1607015"/>
              <a:chExt cx="2726357" cy="2778898"/>
            </a:xfrm>
            <a:solidFill>
              <a:schemeClr val="bg1">
                <a:lumMod val="95000"/>
              </a:schemeClr>
            </a:solidFill>
          </p:grpSpPr>
          <p:sp>
            <p:nvSpPr>
              <p:cNvPr id="235" name="Freeform 290">
                <a:extLst>
                  <a:ext uri="{FF2B5EF4-FFF2-40B4-BE49-F238E27FC236}">
                    <a16:creationId xmlns:a16="http://schemas.microsoft.com/office/drawing/2014/main" id="{71FCB025-E417-48FB-AEA5-9A2B356EFAE0}"/>
                  </a:ext>
                </a:extLst>
              </p:cNvPr>
              <p:cNvSpPr/>
              <p:nvPr/>
            </p:nvSpPr>
            <p:spPr bwMode="auto">
              <a:xfrm>
                <a:off x="7158422" y="2971802"/>
                <a:ext cx="2726357" cy="1414111"/>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6" name="Diamond 235">
                <a:extLst>
                  <a:ext uri="{FF2B5EF4-FFF2-40B4-BE49-F238E27FC236}">
                    <a16:creationId xmlns:a16="http://schemas.microsoft.com/office/drawing/2014/main" id="{3E6EAFF9-265C-4093-92AC-0677DDC0180A}"/>
                  </a:ext>
                </a:extLst>
              </p:cNvPr>
              <p:cNvSpPr/>
              <p:nvPr/>
            </p:nvSpPr>
            <p:spPr bwMode="auto">
              <a:xfrm>
                <a:off x="7158422" y="25214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237" name="Freeform 292">
                <a:extLst>
                  <a:ext uri="{FF2B5EF4-FFF2-40B4-BE49-F238E27FC236}">
                    <a16:creationId xmlns:a16="http://schemas.microsoft.com/office/drawing/2014/main" id="{BB585070-8499-4CF4-88E9-D8A868928211}"/>
                  </a:ext>
                </a:extLst>
              </p:cNvPr>
              <p:cNvSpPr/>
              <p:nvPr/>
            </p:nvSpPr>
            <p:spPr bwMode="auto">
              <a:xfrm>
                <a:off x="7158422" y="2057402"/>
                <a:ext cx="2726357" cy="1414113"/>
              </a:xfrm>
              <a:custGeom>
                <a:avLst/>
                <a:gdLst>
                  <a:gd name="connsiteX0" fmla="*/ 1363179 w 2726357"/>
                  <a:gd name="connsiteY0" fmla="*/ 0 h 1414112"/>
                  <a:gd name="connsiteX1" fmla="*/ 1859701 w 2726357"/>
                  <a:gd name="connsiteY1" fmla="*/ 257537 h 1414112"/>
                  <a:gd name="connsiteX2" fmla="*/ 2722177 w 2726357"/>
                  <a:gd name="connsiteY2" fmla="*/ 257537 h 1414112"/>
                  <a:gd name="connsiteX3" fmla="*/ 2722177 w 2726357"/>
                  <a:gd name="connsiteY3" fmla="*/ 704888 h 1414112"/>
                  <a:gd name="connsiteX4" fmla="*/ 2726357 w 2726357"/>
                  <a:gd name="connsiteY4" fmla="*/ 707056 h 1414112"/>
                  <a:gd name="connsiteX5" fmla="*/ 1363179 w 2726357"/>
                  <a:gd name="connsiteY5" fmla="*/ 1414112 h 1414112"/>
                  <a:gd name="connsiteX6" fmla="*/ 3650 w 2726357"/>
                  <a:gd name="connsiteY6" fmla="*/ 708949 h 1414112"/>
                  <a:gd name="connsiteX7" fmla="*/ 1202 w 2726357"/>
                  <a:gd name="connsiteY7" fmla="*/ 708949 h 1414112"/>
                  <a:gd name="connsiteX8" fmla="*/ 1202 w 2726357"/>
                  <a:gd name="connsiteY8" fmla="*/ 707680 h 1414112"/>
                  <a:gd name="connsiteX9" fmla="*/ 0 w 2726357"/>
                  <a:gd name="connsiteY9" fmla="*/ 707056 h 1414112"/>
                  <a:gd name="connsiteX10" fmla="*/ 1202 w 2726357"/>
                  <a:gd name="connsiteY10" fmla="*/ 706433 h 1414112"/>
                  <a:gd name="connsiteX11" fmla="*/ 1202 w 2726357"/>
                  <a:gd name="connsiteY11" fmla="*/ 257537 h 1414112"/>
                  <a:gd name="connsiteX12" fmla="*/ 866657 w 2726357"/>
                  <a:gd name="connsiteY12" fmla="*/ 257537 h 1414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6357" h="1414112">
                    <a:moveTo>
                      <a:pt x="1363179" y="0"/>
                    </a:moveTo>
                    <a:lnTo>
                      <a:pt x="1859701" y="257537"/>
                    </a:lnTo>
                    <a:lnTo>
                      <a:pt x="2722177" y="257537"/>
                    </a:lnTo>
                    <a:lnTo>
                      <a:pt x="2722177" y="704888"/>
                    </a:lnTo>
                    <a:lnTo>
                      <a:pt x="2726357" y="707056"/>
                    </a:lnTo>
                    <a:lnTo>
                      <a:pt x="1363179" y="1414112"/>
                    </a:lnTo>
                    <a:lnTo>
                      <a:pt x="3650" y="708949"/>
                    </a:lnTo>
                    <a:lnTo>
                      <a:pt x="1202" y="708949"/>
                    </a:lnTo>
                    <a:lnTo>
                      <a:pt x="1202" y="707680"/>
                    </a:lnTo>
                    <a:lnTo>
                      <a:pt x="0" y="707056"/>
                    </a:lnTo>
                    <a:lnTo>
                      <a:pt x="1202" y="706433"/>
                    </a:lnTo>
                    <a:lnTo>
                      <a:pt x="1202" y="257537"/>
                    </a:lnTo>
                    <a:lnTo>
                      <a:pt x="866657" y="257537"/>
                    </a:lnTo>
                    <a:close/>
                  </a:path>
                </a:pathLst>
              </a:custGeom>
              <a:grpFill/>
              <a:ln w="12700" cap="flat">
                <a:solidFill>
                  <a:schemeClr val="accent2"/>
                </a:solidFill>
                <a:bevel/>
                <a:headEnd/>
                <a:tailEn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sp>
            <p:nvSpPr>
              <p:cNvPr id="238" name="Diamond 237">
                <a:extLst>
                  <a:ext uri="{FF2B5EF4-FFF2-40B4-BE49-F238E27FC236}">
                    <a16:creationId xmlns:a16="http://schemas.microsoft.com/office/drawing/2014/main" id="{A3A5CFFD-78AE-453D-87C0-189597333C86}"/>
                  </a:ext>
                </a:extLst>
              </p:cNvPr>
              <p:cNvSpPr/>
              <p:nvPr/>
            </p:nvSpPr>
            <p:spPr bwMode="auto">
              <a:xfrm>
                <a:off x="7158422" y="1607015"/>
                <a:ext cx="2726357" cy="1414112"/>
              </a:xfrm>
              <a:prstGeom prst="diamond">
                <a:avLst/>
              </a:prstGeom>
              <a:grpFill/>
              <a:ln w="12700" cap="flat" cmpd="sng" algn="ctr">
                <a:solidFill>
                  <a:schemeClr val="accent2"/>
                </a:solidFill>
                <a:prstDash val="solid"/>
                <a:bevel/>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Segoe UI Semilight"/>
                  <a:ea typeface="Segoe UI" pitchFamily="34" charset="0"/>
                  <a:cs typeface="Segoe UI" pitchFamily="34" charset="0"/>
                </a:endParaRPr>
              </a:p>
            </p:txBody>
          </p:sp>
        </p:grpSp>
        <p:sp>
          <p:nvSpPr>
            <p:cNvPr id="239" name="chip">
              <a:extLst>
                <a:ext uri="{FF2B5EF4-FFF2-40B4-BE49-F238E27FC236}">
                  <a16:creationId xmlns:a16="http://schemas.microsoft.com/office/drawing/2014/main" id="{89721CF1-028D-4C20-9C75-BA80A7BA632A}"/>
                </a:ext>
              </a:extLst>
            </p:cNvPr>
            <p:cNvSpPr>
              <a:spLocks noChangeAspect="1" noEditPoints="1"/>
            </p:cNvSpPr>
            <p:nvPr/>
          </p:nvSpPr>
          <p:spPr bwMode="auto">
            <a:xfrm>
              <a:off x="7427028" y="5558237"/>
              <a:ext cx="292091" cy="298125"/>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2700" cap="sq">
              <a:solidFill>
                <a:schemeClr val="accent2"/>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0" name="TextBox 239">
              <a:extLst>
                <a:ext uri="{FF2B5EF4-FFF2-40B4-BE49-F238E27FC236}">
                  <a16:creationId xmlns:a16="http://schemas.microsoft.com/office/drawing/2014/main" id="{C265C2D3-A65B-4E48-8DA2-3B18FD5E1140}"/>
                </a:ext>
              </a:extLst>
            </p:cNvPr>
            <p:cNvSpPr txBox="1"/>
            <p:nvPr/>
          </p:nvSpPr>
          <p:spPr>
            <a:xfrm>
              <a:off x="7034085" y="6010716"/>
              <a:ext cx="1077976"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CPU</a:t>
              </a:r>
            </a:p>
          </p:txBody>
        </p:sp>
        <p:grpSp>
          <p:nvGrpSpPr>
            <p:cNvPr id="241" name="Group 240">
              <a:extLst>
                <a:ext uri="{FF2B5EF4-FFF2-40B4-BE49-F238E27FC236}">
                  <a16:creationId xmlns:a16="http://schemas.microsoft.com/office/drawing/2014/main" id="{A56B3F32-C5BF-46D7-BFE0-BBFE0EA928D1}"/>
                </a:ext>
              </a:extLst>
            </p:cNvPr>
            <p:cNvGrpSpPr>
              <a:grpSpLocks noChangeAspect="1"/>
            </p:cNvGrpSpPr>
            <p:nvPr/>
          </p:nvGrpSpPr>
          <p:grpSpPr>
            <a:xfrm>
              <a:off x="9133636" y="5608647"/>
              <a:ext cx="309263" cy="197305"/>
              <a:chOff x="5842028" y="2023300"/>
              <a:chExt cx="518306" cy="330673"/>
            </a:xfrm>
          </p:grpSpPr>
          <p:sp>
            <p:nvSpPr>
              <p:cNvPr id="242" name="Rectangle: Single Corner Rounded 196">
                <a:extLst>
                  <a:ext uri="{FF2B5EF4-FFF2-40B4-BE49-F238E27FC236}">
                    <a16:creationId xmlns:a16="http://schemas.microsoft.com/office/drawing/2014/main" id="{42E8C75B-A073-4277-A09A-0B9081A63442}"/>
                  </a:ext>
                </a:extLst>
              </p:cNvPr>
              <p:cNvSpPr/>
              <p:nvPr/>
            </p:nvSpPr>
            <p:spPr bwMode="auto">
              <a:xfrm>
                <a:off x="5842028" y="2023300"/>
                <a:ext cx="518306" cy="284908"/>
              </a:xfrm>
              <a:prstGeom prst="round1Rect">
                <a:avLst>
                  <a:gd name="adj" fmla="val 19322"/>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nvGrpSpPr>
              <p:cNvPr id="243" name="Group 242">
                <a:extLst>
                  <a:ext uri="{FF2B5EF4-FFF2-40B4-BE49-F238E27FC236}">
                    <a16:creationId xmlns:a16="http://schemas.microsoft.com/office/drawing/2014/main" id="{A2C34FB1-362E-46D1-A711-4FF8BED6779C}"/>
                  </a:ext>
                </a:extLst>
              </p:cNvPr>
              <p:cNvGrpSpPr/>
              <p:nvPr/>
            </p:nvGrpSpPr>
            <p:grpSpPr>
              <a:xfrm>
                <a:off x="5886781" y="2308208"/>
                <a:ext cx="423110" cy="45765"/>
                <a:chOff x="2805041" y="5363936"/>
                <a:chExt cx="937405" cy="125178"/>
              </a:xfrm>
            </p:grpSpPr>
            <p:grpSp>
              <p:nvGrpSpPr>
                <p:cNvPr id="246" name="Group 245">
                  <a:extLst>
                    <a:ext uri="{FF2B5EF4-FFF2-40B4-BE49-F238E27FC236}">
                      <a16:creationId xmlns:a16="http://schemas.microsoft.com/office/drawing/2014/main" id="{F9A253F9-4336-4B6B-ABF9-261228E89C22}"/>
                    </a:ext>
                  </a:extLst>
                </p:cNvPr>
                <p:cNvGrpSpPr/>
                <p:nvPr/>
              </p:nvGrpSpPr>
              <p:grpSpPr>
                <a:xfrm>
                  <a:off x="2805041" y="5363936"/>
                  <a:ext cx="304800" cy="125178"/>
                  <a:chOff x="685111" y="5810249"/>
                  <a:chExt cx="304800" cy="356348"/>
                </a:xfrm>
              </p:grpSpPr>
              <p:cxnSp>
                <p:nvCxnSpPr>
                  <p:cNvPr id="251" name="Straight Connector 250">
                    <a:extLst>
                      <a:ext uri="{FF2B5EF4-FFF2-40B4-BE49-F238E27FC236}">
                        <a16:creationId xmlns:a16="http://schemas.microsoft.com/office/drawing/2014/main" id="{E63A9A4C-7899-4C6A-A0D1-1EF75F2F5C02}"/>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52" name="Straight Connector 251">
                    <a:extLst>
                      <a:ext uri="{FF2B5EF4-FFF2-40B4-BE49-F238E27FC236}">
                        <a16:creationId xmlns:a16="http://schemas.microsoft.com/office/drawing/2014/main" id="{D9928284-031D-430F-8DC1-BB3BAFC8931E}"/>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3" name="Straight Connector 252">
                    <a:extLst>
                      <a:ext uri="{FF2B5EF4-FFF2-40B4-BE49-F238E27FC236}">
                        <a16:creationId xmlns:a16="http://schemas.microsoft.com/office/drawing/2014/main" id="{04E02272-508F-4BBA-8353-55CB62DFFB39}"/>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nvGrpSpPr>
                <p:cNvPr id="247" name="Group 246">
                  <a:extLst>
                    <a:ext uri="{FF2B5EF4-FFF2-40B4-BE49-F238E27FC236}">
                      <a16:creationId xmlns:a16="http://schemas.microsoft.com/office/drawing/2014/main" id="{F91EF27E-1616-4603-8141-C0600B3FA119}"/>
                    </a:ext>
                  </a:extLst>
                </p:cNvPr>
                <p:cNvGrpSpPr/>
                <p:nvPr/>
              </p:nvGrpSpPr>
              <p:grpSpPr>
                <a:xfrm>
                  <a:off x="3437646" y="5363936"/>
                  <a:ext cx="304800" cy="125178"/>
                  <a:chOff x="685111" y="5810249"/>
                  <a:chExt cx="304800" cy="356348"/>
                </a:xfrm>
              </p:grpSpPr>
              <p:cxnSp>
                <p:nvCxnSpPr>
                  <p:cNvPr id="248" name="Straight Connector 247">
                    <a:extLst>
                      <a:ext uri="{FF2B5EF4-FFF2-40B4-BE49-F238E27FC236}">
                        <a16:creationId xmlns:a16="http://schemas.microsoft.com/office/drawing/2014/main" id="{1A01C2E4-7D8E-4624-9A51-EBD32A010478}"/>
                      </a:ext>
                    </a:extLst>
                  </p:cNvPr>
                  <p:cNvCxnSpPr/>
                  <p:nvPr/>
                </p:nvCxnSpPr>
                <p:spPr>
                  <a:xfrm>
                    <a:off x="685111" y="5810249"/>
                    <a:ext cx="0" cy="356348"/>
                  </a:xfrm>
                  <a:prstGeom prst="line">
                    <a:avLst/>
                  </a:prstGeom>
                  <a:noFill/>
                  <a:ln w="12700" cap="sq">
                    <a:solidFill>
                      <a:schemeClr val="accent2"/>
                    </a:solidFill>
                    <a:prstDash val="solid"/>
                    <a:miter lim="800000"/>
                    <a:headEnd/>
                    <a:tailEnd/>
                  </a:ln>
                </p:spPr>
              </p:cxnSp>
              <p:cxnSp>
                <p:nvCxnSpPr>
                  <p:cNvPr id="249" name="Straight Connector 248">
                    <a:extLst>
                      <a:ext uri="{FF2B5EF4-FFF2-40B4-BE49-F238E27FC236}">
                        <a16:creationId xmlns:a16="http://schemas.microsoft.com/office/drawing/2014/main" id="{466ABD96-8756-4603-960A-4A8EE15BE80F}"/>
                      </a:ext>
                    </a:extLst>
                  </p:cNvPr>
                  <p:cNvCxnSpPr/>
                  <p:nvPr/>
                </p:nvCxnSpPr>
                <p:spPr>
                  <a:xfrm>
                    <a:off x="837511" y="5810249"/>
                    <a:ext cx="0" cy="356348"/>
                  </a:xfrm>
                  <a:prstGeom prst="line">
                    <a:avLst/>
                  </a:prstGeom>
                  <a:noFill/>
                  <a:ln w="12700" cap="sq">
                    <a:solidFill>
                      <a:schemeClr val="accent2"/>
                    </a:solidFill>
                    <a:prstDash val="solid"/>
                    <a:miter lim="800000"/>
                    <a:headEnd/>
                    <a:tailEnd/>
                  </a:ln>
                </p:spPr>
              </p:cxnSp>
              <p:cxnSp>
                <p:nvCxnSpPr>
                  <p:cNvPr id="250" name="Straight Connector 249">
                    <a:extLst>
                      <a:ext uri="{FF2B5EF4-FFF2-40B4-BE49-F238E27FC236}">
                        <a16:creationId xmlns:a16="http://schemas.microsoft.com/office/drawing/2014/main" id="{1A97EAEC-9EC0-4371-B697-8B7AC66DD8FC}"/>
                      </a:ext>
                    </a:extLst>
                  </p:cNvPr>
                  <p:cNvCxnSpPr/>
                  <p:nvPr/>
                </p:nvCxnSpPr>
                <p:spPr>
                  <a:xfrm>
                    <a:off x="989911" y="5810249"/>
                    <a:ext cx="0" cy="356348"/>
                  </a:xfrm>
                  <a:prstGeom prst="line">
                    <a:avLst/>
                  </a:prstGeom>
                  <a:noFill/>
                  <a:ln w="12700" cap="sq">
                    <a:solidFill>
                      <a:schemeClr val="accent2"/>
                    </a:solidFill>
                    <a:prstDash val="solid"/>
                    <a:miter lim="800000"/>
                    <a:headEnd/>
                    <a:tailEnd/>
                  </a:ln>
                </p:spPr>
              </p:cxnSp>
            </p:grpSp>
          </p:grpSp>
          <p:sp>
            <p:nvSpPr>
              <p:cNvPr id="244" name="Oval 243">
                <a:extLst>
                  <a:ext uri="{FF2B5EF4-FFF2-40B4-BE49-F238E27FC236}">
                    <a16:creationId xmlns:a16="http://schemas.microsoft.com/office/drawing/2014/main" id="{B4CBBDD2-A096-4C68-A408-F67D6D1EE94E}"/>
                  </a:ext>
                </a:extLst>
              </p:cNvPr>
              <p:cNvSpPr/>
              <p:nvPr/>
            </p:nvSpPr>
            <p:spPr bwMode="auto">
              <a:xfrm>
                <a:off x="6135172" y="2083744"/>
                <a:ext cx="158117" cy="164020"/>
              </a:xfrm>
              <a:prstGeom prst="ellipse">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sp>
            <p:nvSpPr>
              <p:cNvPr id="245" name="Rectangle 244">
                <a:extLst>
                  <a:ext uri="{FF2B5EF4-FFF2-40B4-BE49-F238E27FC236}">
                    <a16:creationId xmlns:a16="http://schemas.microsoft.com/office/drawing/2014/main" id="{A63440DC-26F1-497A-AC64-38A853EC2A1C}"/>
                  </a:ext>
                </a:extLst>
              </p:cNvPr>
              <p:cNvSpPr/>
              <p:nvPr/>
            </p:nvSpPr>
            <p:spPr bwMode="auto">
              <a:xfrm>
                <a:off x="5911951" y="2129519"/>
                <a:ext cx="156176" cy="80034"/>
              </a:xfrm>
              <a:prstGeom prst="rect">
                <a:avLst/>
              </a:prstGeom>
              <a:noFill/>
              <a:ln w="12700" cap="sq">
                <a:solidFill>
                  <a:schemeClr val="accent2"/>
                </a:solid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Semilight"/>
                  <a:ea typeface="+mn-ea"/>
                  <a:cs typeface="+mn-cs"/>
                </a:endParaRPr>
              </a:p>
            </p:txBody>
          </p:sp>
        </p:grpSp>
        <p:sp>
          <p:nvSpPr>
            <p:cNvPr id="254" name="TextBox 253">
              <a:extLst>
                <a:ext uri="{FF2B5EF4-FFF2-40B4-BE49-F238E27FC236}">
                  <a16:creationId xmlns:a16="http://schemas.microsoft.com/office/drawing/2014/main" id="{0D572CBC-CCCB-429C-A474-BD4613BD9591}"/>
                </a:ext>
              </a:extLst>
            </p:cNvPr>
            <p:cNvSpPr txBox="1"/>
            <p:nvPr/>
          </p:nvSpPr>
          <p:spPr>
            <a:xfrm>
              <a:off x="8396822" y="6010716"/>
              <a:ext cx="1782890"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GPU</a:t>
              </a:r>
            </a:p>
          </p:txBody>
        </p:sp>
        <p:grpSp>
          <p:nvGrpSpPr>
            <p:cNvPr id="255" name="Group 254">
              <a:extLst>
                <a:ext uri="{FF2B5EF4-FFF2-40B4-BE49-F238E27FC236}">
                  <a16:creationId xmlns:a16="http://schemas.microsoft.com/office/drawing/2014/main" id="{21AD0D14-2231-4614-AB31-677456ECF03E}"/>
                </a:ext>
              </a:extLst>
            </p:cNvPr>
            <p:cNvGrpSpPr>
              <a:grpSpLocks noChangeAspect="1"/>
            </p:cNvGrpSpPr>
            <p:nvPr/>
          </p:nvGrpSpPr>
          <p:grpSpPr>
            <a:xfrm>
              <a:off x="10981170" y="5558237"/>
              <a:ext cx="298125" cy="298125"/>
              <a:chOff x="10035278" y="3218678"/>
              <a:chExt cx="247374" cy="247374"/>
            </a:xfrm>
          </p:grpSpPr>
          <p:grpSp>
            <p:nvGrpSpPr>
              <p:cNvPr id="256" name="Group 255">
                <a:extLst>
                  <a:ext uri="{FF2B5EF4-FFF2-40B4-BE49-F238E27FC236}">
                    <a16:creationId xmlns:a16="http://schemas.microsoft.com/office/drawing/2014/main" id="{3B06632E-8144-405C-9E71-624DF0BB5F3E}"/>
                  </a:ext>
                </a:extLst>
              </p:cNvPr>
              <p:cNvGrpSpPr/>
              <p:nvPr/>
            </p:nvGrpSpPr>
            <p:grpSpPr>
              <a:xfrm>
                <a:off x="10035278" y="3218678"/>
                <a:ext cx="247374" cy="247374"/>
                <a:chOff x="3485441" y="4505566"/>
                <a:chExt cx="712494" cy="712494"/>
              </a:xfrm>
            </p:grpSpPr>
            <p:sp>
              <p:nvSpPr>
                <p:cNvPr id="258" name="Rectangle 257">
                  <a:extLst>
                    <a:ext uri="{FF2B5EF4-FFF2-40B4-BE49-F238E27FC236}">
                      <a16:creationId xmlns:a16="http://schemas.microsoft.com/office/drawing/2014/main" id="{7B1FB912-05BC-43C1-9C1B-DF344619AA48}"/>
                    </a:ext>
                  </a:extLst>
                </p:cNvPr>
                <p:cNvSpPr/>
                <p:nvPr/>
              </p:nvSpPr>
              <p:spPr bwMode="auto">
                <a:xfrm>
                  <a:off x="3565593" y="4585718"/>
                  <a:ext cx="552190" cy="552190"/>
                </a:xfrm>
                <a:prstGeom prst="rect">
                  <a:avLst/>
                </a:pr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259" name="Group 258">
                  <a:extLst>
                    <a:ext uri="{FF2B5EF4-FFF2-40B4-BE49-F238E27FC236}">
                      <a16:creationId xmlns:a16="http://schemas.microsoft.com/office/drawing/2014/main" id="{84702B78-3FF8-4287-9EE9-4C6B56ABB8A3}"/>
                    </a:ext>
                  </a:extLst>
                </p:cNvPr>
                <p:cNvGrpSpPr/>
                <p:nvPr/>
              </p:nvGrpSpPr>
              <p:grpSpPr>
                <a:xfrm>
                  <a:off x="3485441" y="4677750"/>
                  <a:ext cx="712494" cy="368126"/>
                  <a:chOff x="3485441" y="4677750"/>
                  <a:chExt cx="712494" cy="368126"/>
                </a:xfrm>
              </p:grpSpPr>
              <p:grpSp>
                <p:nvGrpSpPr>
                  <p:cNvPr id="271" name="Group 270">
                    <a:extLst>
                      <a:ext uri="{FF2B5EF4-FFF2-40B4-BE49-F238E27FC236}">
                        <a16:creationId xmlns:a16="http://schemas.microsoft.com/office/drawing/2014/main" id="{76B7DF4A-E4EC-4D8C-BFCD-ACAC4639E776}"/>
                      </a:ext>
                    </a:extLst>
                  </p:cNvPr>
                  <p:cNvGrpSpPr/>
                  <p:nvPr/>
                </p:nvGrpSpPr>
                <p:grpSpPr>
                  <a:xfrm>
                    <a:off x="4117783" y="4677750"/>
                    <a:ext cx="80152" cy="368126"/>
                    <a:chOff x="4117783" y="4677750"/>
                    <a:chExt cx="129006" cy="368126"/>
                  </a:xfrm>
                </p:grpSpPr>
                <p:cxnSp>
                  <p:nvCxnSpPr>
                    <p:cNvPr id="277" name="Straight Connector 276">
                      <a:extLst>
                        <a:ext uri="{FF2B5EF4-FFF2-40B4-BE49-F238E27FC236}">
                          <a16:creationId xmlns:a16="http://schemas.microsoft.com/office/drawing/2014/main" id="{0424FB4C-707D-4A4A-A27E-BA370D25F0D7}"/>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8" name="Straight Connector 277">
                      <a:extLst>
                        <a:ext uri="{FF2B5EF4-FFF2-40B4-BE49-F238E27FC236}">
                          <a16:creationId xmlns:a16="http://schemas.microsoft.com/office/drawing/2014/main" id="{CFD88EB3-764B-4BA0-8B62-E3C0563FE7DB}"/>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9" name="Straight Connector 278">
                      <a:extLst>
                        <a:ext uri="{FF2B5EF4-FFF2-40B4-BE49-F238E27FC236}">
                          <a16:creationId xmlns:a16="http://schemas.microsoft.com/office/drawing/2014/main" id="{CE7096E3-4DF5-42CA-9BF7-1EAB9588C24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80" name="Straight Connector 279">
                      <a:extLst>
                        <a:ext uri="{FF2B5EF4-FFF2-40B4-BE49-F238E27FC236}">
                          <a16:creationId xmlns:a16="http://schemas.microsoft.com/office/drawing/2014/main" id="{3372A96B-16B5-46C8-802F-4F0A197D66B4}"/>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72" name="Group 271">
                    <a:extLst>
                      <a:ext uri="{FF2B5EF4-FFF2-40B4-BE49-F238E27FC236}">
                        <a16:creationId xmlns:a16="http://schemas.microsoft.com/office/drawing/2014/main" id="{E07FF78A-1730-4E93-9296-CFA531585F6D}"/>
                      </a:ext>
                    </a:extLst>
                  </p:cNvPr>
                  <p:cNvGrpSpPr/>
                  <p:nvPr/>
                </p:nvGrpSpPr>
                <p:grpSpPr>
                  <a:xfrm>
                    <a:off x="3485441" y="4677750"/>
                    <a:ext cx="80152" cy="368126"/>
                    <a:chOff x="4117783" y="4677750"/>
                    <a:chExt cx="129006" cy="368126"/>
                  </a:xfrm>
                </p:grpSpPr>
                <p:cxnSp>
                  <p:nvCxnSpPr>
                    <p:cNvPr id="273" name="Straight Connector 272">
                      <a:extLst>
                        <a:ext uri="{FF2B5EF4-FFF2-40B4-BE49-F238E27FC236}">
                          <a16:creationId xmlns:a16="http://schemas.microsoft.com/office/drawing/2014/main" id="{2B96F46D-28EB-40E9-BC2E-DD1EDBDFFB6C}"/>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4" name="Straight Connector 273">
                      <a:extLst>
                        <a:ext uri="{FF2B5EF4-FFF2-40B4-BE49-F238E27FC236}">
                          <a16:creationId xmlns:a16="http://schemas.microsoft.com/office/drawing/2014/main" id="{5F05227C-A0EE-4A91-9A71-465D463747A0}"/>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5" name="Straight Connector 274">
                      <a:extLst>
                        <a:ext uri="{FF2B5EF4-FFF2-40B4-BE49-F238E27FC236}">
                          <a16:creationId xmlns:a16="http://schemas.microsoft.com/office/drawing/2014/main" id="{F8298859-BB13-4B7D-BE01-E7712F7707A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6" name="Straight Connector 275">
                      <a:extLst>
                        <a:ext uri="{FF2B5EF4-FFF2-40B4-BE49-F238E27FC236}">
                          <a16:creationId xmlns:a16="http://schemas.microsoft.com/office/drawing/2014/main" id="{CFFD2A13-B7D7-45D9-B1E3-82FDE50FDD3E}"/>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nvGrpSpPr>
                <p:cNvPr id="260" name="Group 259">
                  <a:extLst>
                    <a:ext uri="{FF2B5EF4-FFF2-40B4-BE49-F238E27FC236}">
                      <a16:creationId xmlns:a16="http://schemas.microsoft.com/office/drawing/2014/main" id="{E0B9B57C-4FB4-4734-AC9D-F71C8216A4C6}"/>
                    </a:ext>
                  </a:extLst>
                </p:cNvPr>
                <p:cNvGrpSpPr/>
                <p:nvPr/>
              </p:nvGrpSpPr>
              <p:grpSpPr>
                <a:xfrm rot="5400000">
                  <a:off x="3480396" y="4677750"/>
                  <a:ext cx="712494" cy="368126"/>
                  <a:chOff x="3485441" y="4677750"/>
                  <a:chExt cx="712494" cy="368126"/>
                </a:xfrm>
              </p:grpSpPr>
              <p:grpSp>
                <p:nvGrpSpPr>
                  <p:cNvPr id="261" name="Group 260">
                    <a:extLst>
                      <a:ext uri="{FF2B5EF4-FFF2-40B4-BE49-F238E27FC236}">
                        <a16:creationId xmlns:a16="http://schemas.microsoft.com/office/drawing/2014/main" id="{7BB061C7-CA5D-4DD7-9996-F73F9FA4B865}"/>
                      </a:ext>
                    </a:extLst>
                  </p:cNvPr>
                  <p:cNvGrpSpPr/>
                  <p:nvPr/>
                </p:nvGrpSpPr>
                <p:grpSpPr>
                  <a:xfrm>
                    <a:off x="4117783" y="4677750"/>
                    <a:ext cx="80152" cy="368126"/>
                    <a:chOff x="4117783" y="4677750"/>
                    <a:chExt cx="129006" cy="368126"/>
                  </a:xfrm>
                </p:grpSpPr>
                <p:cxnSp>
                  <p:nvCxnSpPr>
                    <p:cNvPr id="267" name="Straight Connector 266">
                      <a:extLst>
                        <a:ext uri="{FF2B5EF4-FFF2-40B4-BE49-F238E27FC236}">
                          <a16:creationId xmlns:a16="http://schemas.microsoft.com/office/drawing/2014/main" id="{90C03710-FF48-436D-AF89-0EDDDDA6ABEE}"/>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8" name="Straight Connector 267">
                      <a:extLst>
                        <a:ext uri="{FF2B5EF4-FFF2-40B4-BE49-F238E27FC236}">
                          <a16:creationId xmlns:a16="http://schemas.microsoft.com/office/drawing/2014/main" id="{AD7253A4-F9CC-4239-BE58-5F71EDBB01D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9" name="Straight Connector 268">
                      <a:extLst>
                        <a:ext uri="{FF2B5EF4-FFF2-40B4-BE49-F238E27FC236}">
                          <a16:creationId xmlns:a16="http://schemas.microsoft.com/office/drawing/2014/main" id="{05D5602E-7CB2-4B71-ABFA-B142CB5B2802}"/>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70" name="Straight Connector 269">
                      <a:extLst>
                        <a:ext uri="{FF2B5EF4-FFF2-40B4-BE49-F238E27FC236}">
                          <a16:creationId xmlns:a16="http://schemas.microsoft.com/office/drawing/2014/main" id="{6A1733BC-76E9-445A-BEB8-1807321C911C}"/>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nvGrpSpPr>
                  <p:cNvPr id="262" name="Group 261">
                    <a:extLst>
                      <a:ext uri="{FF2B5EF4-FFF2-40B4-BE49-F238E27FC236}">
                        <a16:creationId xmlns:a16="http://schemas.microsoft.com/office/drawing/2014/main" id="{5770536F-F0BF-467B-9899-C005DA187294}"/>
                      </a:ext>
                    </a:extLst>
                  </p:cNvPr>
                  <p:cNvGrpSpPr/>
                  <p:nvPr/>
                </p:nvGrpSpPr>
                <p:grpSpPr>
                  <a:xfrm>
                    <a:off x="3485441" y="4677750"/>
                    <a:ext cx="80152" cy="368126"/>
                    <a:chOff x="4117783" y="4677750"/>
                    <a:chExt cx="129006" cy="368126"/>
                  </a:xfrm>
                </p:grpSpPr>
                <p:cxnSp>
                  <p:nvCxnSpPr>
                    <p:cNvPr id="263" name="Straight Connector 262">
                      <a:extLst>
                        <a:ext uri="{FF2B5EF4-FFF2-40B4-BE49-F238E27FC236}">
                          <a16:creationId xmlns:a16="http://schemas.microsoft.com/office/drawing/2014/main" id="{182DA8B4-E80E-4175-A024-FE58320CF169}"/>
                        </a:ext>
                      </a:extLst>
                    </p:cNvPr>
                    <p:cNvCxnSpPr/>
                    <p:nvPr/>
                  </p:nvCxnSpPr>
                  <p:spPr>
                    <a:xfrm>
                      <a:off x="4117783" y="4677750"/>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4" name="Straight Connector 263">
                      <a:extLst>
                        <a:ext uri="{FF2B5EF4-FFF2-40B4-BE49-F238E27FC236}">
                          <a16:creationId xmlns:a16="http://schemas.microsoft.com/office/drawing/2014/main" id="{81522A88-975F-4044-8DF9-BB4D58E4BE8F}"/>
                        </a:ext>
                      </a:extLst>
                    </p:cNvPr>
                    <p:cNvCxnSpPr/>
                    <p:nvPr/>
                  </p:nvCxnSpPr>
                  <p:spPr>
                    <a:xfrm>
                      <a:off x="4117783" y="4769781"/>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5" name="Straight Connector 264">
                      <a:extLst>
                        <a:ext uri="{FF2B5EF4-FFF2-40B4-BE49-F238E27FC236}">
                          <a16:creationId xmlns:a16="http://schemas.microsoft.com/office/drawing/2014/main" id="{9EE2D95D-955D-4CE7-A23F-8E81F03639C0}"/>
                        </a:ext>
                      </a:extLst>
                    </p:cNvPr>
                    <p:cNvCxnSpPr/>
                    <p:nvPr/>
                  </p:nvCxnSpPr>
                  <p:spPr>
                    <a:xfrm>
                      <a:off x="4117783" y="4953845"/>
                      <a:ext cx="129006" cy="0"/>
                    </a:xfrm>
                    <a:prstGeom prst="line">
                      <a:avLst/>
                    </a:prstGeom>
                    <a:noFill/>
                    <a:ln w="12700" cap="flat" cmpd="sng" algn="ctr">
                      <a:solidFill>
                        <a:schemeClr val="accent2"/>
                      </a:solidFill>
                      <a:prstDash val="solid"/>
                      <a:headEnd type="none" w="lg" len="med"/>
                      <a:tailEnd type="none" w="lg" len="med"/>
                    </a:ln>
                    <a:effectLst/>
                  </p:spPr>
                </p:cxnSp>
                <p:cxnSp>
                  <p:nvCxnSpPr>
                    <p:cNvPr id="266" name="Straight Connector 265">
                      <a:extLst>
                        <a:ext uri="{FF2B5EF4-FFF2-40B4-BE49-F238E27FC236}">
                          <a16:creationId xmlns:a16="http://schemas.microsoft.com/office/drawing/2014/main" id="{FCA04DFE-C8A7-4E48-9212-898C82257BB8}"/>
                        </a:ext>
                      </a:extLst>
                    </p:cNvPr>
                    <p:cNvCxnSpPr/>
                    <p:nvPr/>
                  </p:nvCxnSpPr>
                  <p:spPr>
                    <a:xfrm>
                      <a:off x="4117783" y="5045876"/>
                      <a:ext cx="129006" cy="0"/>
                    </a:xfrm>
                    <a:prstGeom prst="line">
                      <a:avLst/>
                    </a:prstGeom>
                    <a:noFill/>
                    <a:ln w="12700" cap="flat" cmpd="sng" algn="ctr">
                      <a:solidFill>
                        <a:schemeClr val="accent2"/>
                      </a:solidFill>
                      <a:prstDash val="solid"/>
                      <a:headEnd type="none" w="lg" len="med"/>
                      <a:tailEnd type="none" w="lg" len="med"/>
                    </a:ln>
                    <a:effectLst/>
                  </p:spPr>
                </p:cxnSp>
              </p:grpSp>
            </p:grpSp>
          </p:grpSp>
          <p:sp>
            <p:nvSpPr>
              <p:cNvPr id="257" name="Freeform: Shape 520">
                <a:extLst>
                  <a:ext uri="{FF2B5EF4-FFF2-40B4-BE49-F238E27FC236}">
                    <a16:creationId xmlns:a16="http://schemas.microsoft.com/office/drawing/2014/main" id="{614E19B5-76FE-4104-B6D8-0F025FC739C8}"/>
                  </a:ext>
                </a:extLst>
              </p:cNvPr>
              <p:cNvSpPr/>
              <p:nvPr/>
            </p:nvSpPr>
            <p:spPr bwMode="auto">
              <a:xfrm>
                <a:off x="10124345" y="3293573"/>
                <a:ext cx="71612" cy="91319"/>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cap="flat" cmpd="sng" algn="ctr">
                <a:solidFill>
                  <a:schemeClr val="accent2"/>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a:ea typeface="+mn-ea"/>
                  <a:cs typeface="Segoe UI" pitchFamily="34" charset="0"/>
                </a:endParaRPr>
              </a:p>
            </p:txBody>
          </p:sp>
        </p:grpSp>
        <p:sp>
          <p:nvSpPr>
            <p:cNvPr id="281" name="TextBox 280">
              <a:extLst>
                <a:ext uri="{FF2B5EF4-FFF2-40B4-BE49-F238E27FC236}">
                  <a16:creationId xmlns:a16="http://schemas.microsoft.com/office/drawing/2014/main" id="{160900EA-AD1F-4049-A7DA-AFC84DB1E84D}"/>
                </a:ext>
              </a:extLst>
            </p:cNvPr>
            <p:cNvSpPr txBox="1"/>
            <p:nvPr/>
          </p:nvSpPr>
          <p:spPr>
            <a:xfrm>
              <a:off x="10938515" y="6010716"/>
              <a:ext cx="383435" cy="323165"/>
            </a:xfrm>
            <a:prstGeom prst="rect">
              <a:avLst/>
            </a:prstGeom>
            <a:noFill/>
            <a:ln>
              <a:noFill/>
            </a:ln>
          </p:spPr>
          <p:txBody>
            <a:bodyPr wrap="square" lIns="0" tIns="0" rIns="0" bIns="182880" rtlCol="0" anchor="b" anchorCtr="0">
              <a:spAutoFit/>
            </a:bodyPr>
            <a:lstStyle>
              <a:defPPr>
                <a:defRPr lang="en-US"/>
              </a:defPPr>
              <a:lvl1pPr marR="0" lvl="0" indent="0" algn="ctr" defTabSz="895870" fontAlgn="auto">
                <a:lnSpc>
                  <a:spcPct val="90000"/>
                </a:lnSpc>
                <a:spcBef>
                  <a:spcPts val="0"/>
                </a:spcBef>
                <a:spcAft>
                  <a:spcPts val="588"/>
                </a:spcAft>
                <a:buClrTx/>
                <a:buSzTx/>
                <a:buFontTx/>
                <a:buNone/>
                <a:tabLst/>
                <a:defRPr kumimoji="0" sz="1000" b="0" i="0" u="none" strike="noStrike" cap="none" spc="0" normalizeH="0" baseline="0">
                  <a:ln>
                    <a:noFill/>
                  </a:ln>
                  <a:gradFill>
                    <a:gsLst>
                      <a:gs pos="8108">
                        <a:schemeClr val="bg1"/>
                      </a:gs>
                      <a:gs pos="23423">
                        <a:schemeClr val="bg1"/>
                      </a:gs>
                    </a:gsLst>
                    <a:lin ang="5400000" scaled="0"/>
                  </a:gradFill>
                  <a:effectLst/>
                  <a:uLnTx/>
                  <a:uFillTx/>
                  <a:latin typeface="Segoe UI Semibold" panose="020B0702040204020203" pitchFamily="34" charset="0"/>
                  <a:cs typeface="Segoe UI Semibold" panose="020B0702040204020203" pitchFamily="34" charset="0"/>
                </a:defRPr>
              </a:lvl1p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FPGA</a:t>
              </a:r>
            </a:p>
          </p:txBody>
        </p:sp>
        <p:cxnSp>
          <p:nvCxnSpPr>
            <p:cNvPr id="139" name="Straight Connector 138">
              <a:extLst>
                <a:ext uri="{FF2B5EF4-FFF2-40B4-BE49-F238E27FC236}">
                  <a16:creationId xmlns:a16="http://schemas.microsoft.com/office/drawing/2014/main" id="{3853A8C4-8DD1-46BB-8DA4-804B11305629}"/>
                </a:ext>
              </a:extLst>
            </p:cNvPr>
            <p:cNvCxnSpPr>
              <a:cxnSpLocks/>
            </p:cNvCxnSpPr>
            <p:nvPr/>
          </p:nvCxnSpPr>
          <p:spPr>
            <a:xfrm>
              <a:off x="586740" y="4297855"/>
              <a:ext cx="11018520" cy="0"/>
            </a:xfrm>
            <a:prstGeom prst="line">
              <a:avLst/>
            </a:prstGeom>
            <a:noFill/>
            <a:ln w="19050" cap="rnd" cmpd="sng" algn="ctr">
              <a:solidFill>
                <a:schemeClr val="accent4">
                  <a:lumMod val="75000"/>
                </a:schemeClr>
              </a:solidFill>
              <a:prstDash val="solid"/>
              <a:headEnd type="none"/>
              <a:tailEnd type="none"/>
            </a:ln>
            <a:effectLst/>
          </p:spPr>
        </p:cxnSp>
        <p:cxnSp>
          <p:nvCxnSpPr>
            <p:cNvPr id="140" name="Straight Connector 139">
              <a:extLst>
                <a:ext uri="{FF2B5EF4-FFF2-40B4-BE49-F238E27FC236}">
                  <a16:creationId xmlns:a16="http://schemas.microsoft.com/office/drawing/2014/main" id="{68F7C64B-BFE7-48BA-9DE8-96F7358CD3DD}"/>
                </a:ext>
              </a:extLst>
            </p:cNvPr>
            <p:cNvCxnSpPr>
              <a:cxnSpLocks/>
            </p:cNvCxnSpPr>
            <p:nvPr/>
          </p:nvCxnSpPr>
          <p:spPr>
            <a:xfrm>
              <a:off x="586740" y="5332524"/>
              <a:ext cx="11018520" cy="0"/>
            </a:xfrm>
            <a:prstGeom prst="line">
              <a:avLst/>
            </a:prstGeom>
            <a:noFill/>
            <a:ln w="19050" cap="rnd" cmpd="sng" algn="ctr">
              <a:solidFill>
                <a:schemeClr val="accent4">
                  <a:lumMod val="75000"/>
                </a:schemeClr>
              </a:solidFill>
              <a:prstDash val="solid"/>
              <a:headEnd type="none"/>
              <a:tailEnd type="none"/>
            </a:ln>
            <a:effectLst/>
          </p:spPr>
        </p:cxnSp>
        <p:pic>
          <p:nvPicPr>
            <p:cNvPr id="136" name="Picture 135">
              <a:extLst>
                <a:ext uri="{FF2B5EF4-FFF2-40B4-BE49-F238E27FC236}">
                  <a16:creationId xmlns:a16="http://schemas.microsoft.com/office/drawing/2014/main" id="{B3DA8392-3E13-4D2B-9992-CE9EFB8CC0EE}"/>
                </a:ext>
              </a:extLst>
            </p:cNvPr>
            <p:cNvPicPr>
              <a:picLocks noChangeAspect="1"/>
            </p:cNvPicPr>
            <p:nvPr/>
          </p:nvPicPr>
          <p:blipFill>
            <a:blip r:embed="rId10">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958677" y="1626516"/>
              <a:ext cx="341228" cy="321023"/>
            </a:xfrm>
            <a:prstGeom prst="rect">
              <a:avLst/>
            </a:prstGeom>
          </p:spPr>
        </p:pic>
        <p:sp>
          <p:nvSpPr>
            <p:cNvPr id="142" name="TextBox 141">
              <a:extLst>
                <a:ext uri="{FF2B5EF4-FFF2-40B4-BE49-F238E27FC236}">
                  <a16:creationId xmlns:a16="http://schemas.microsoft.com/office/drawing/2014/main" id="{EA04C8F5-1276-45CE-9866-B60D5A658684}"/>
                </a:ext>
              </a:extLst>
            </p:cNvPr>
            <p:cNvSpPr txBox="1"/>
            <p:nvPr/>
          </p:nvSpPr>
          <p:spPr>
            <a:xfrm>
              <a:off x="9912294" y="1989245"/>
              <a:ext cx="809910" cy="216982"/>
            </a:xfrm>
            <a:prstGeom prst="rect">
              <a:avLst/>
            </a:prstGeom>
            <a:noFill/>
          </p:spPr>
          <p:txBody>
            <a:bodyPr wrap="squar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Web search</a:t>
              </a:r>
            </a:p>
          </p:txBody>
        </p:sp>
        <p:sp>
          <p:nvSpPr>
            <p:cNvPr id="143" name="Freeform 5">
              <a:extLst>
                <a:ext uri="{FF2B5EF4-FFF2-40B4-BE49-F238E27FC236}">
                  <a16:creationId xmlns:a16="http://schemas.microsoft.com/office/drawing/2014/main" id="{7A97F4D7-79A9-4581-82EC-F28A186F46F3}"/>
                </a:ext>
              </a:extLst>
            </p:cNvPr>
            <p:cNvSpPr>
              <a:spLocks noChangeAspect="1" noEditPoints="1"/>
            </p:cNvSpPr>
            <p:nvPr/>
          </p:nvSpPr>
          <p:spPr bwMode="auto">
            <a:xfrm>
              <a:off x="10139741" y="1635634"/>
              <a:ext cx="289723" cy="28418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4083B49E-077D-409A-AB64-3AAA3B756FE0}"/>
                </a:ext>
              </a:extLst>
            </p:cNvPr>
            <p:cNvSpPr/>
            <p:nvPr/>
          </p:nvSpPr>
          <p:spPr bwMode="auto">
            <a:xfrm>
              <a:off x="529597" y="1669121"/>
              <a:ext cx="6424647" cy="5109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simplify solution development</a:t>
              </a:r>
            </a:p>
          </p:txBody>
        </p:sp>
        <p:sp>
          <p:nvSpPr>
            <p:cNvPr id="146" name="Rectangle 145">
              <a:extLst>
                <a:ext uri="{FF2B5EF4-FFF2-40B4-BE49-F238E27FC236}">
                  <a16:creationId xmlns:a16="http://schemas.microsoft.com/office/drawing/2014/main" id="{3E53ACE5-BFD7-4C60-9073-D30CFF7836F1}"/>
                </a:ext>
              </a:extLst>
            </p:cNvPr>
            <p:cNvSpPr/>
            <p:nvPr/>
          </p:nvSpPr>
          <p:spPr bwMode="auto">
            <a:xfrm>
              <a:off x="509496" y="4677970"/>
              <a:ext cx="6423222" cy="5109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empower data science and development teams</a:t>
              </a:r>
            </a:p>
          </p:txBody>
        </p:sp>
        <p:sp>
          <p:nvSpPr>
            <p:cNvPr id="147" name="Rectangle 146">
              <a:extLst>
                <a:ext uri="{FF2B5EF4-FFF2-40B4-BE49-F238E27FC236}">
                  <a16:creationId xmlns:a16="http://schemas.microsoft.com/office/drawing/2014/main" id="{90A8DEBC-2C48-472D-936E-92AFDD55F47F}"/>
                </a:ext>
              </a:extLst>
            </p:cNvPr>
            <p:cNvSpPr/>
            <p:nvPr/>
          </p:nvSpPr>
          <p:spPr bwMode="auto">
            <a:xfrm>
              <a:off x="510876" y="5679820"/>
              <a:ext cx="6423222" cy="5109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white"/>
                  </a:solidFill>
                  <a:effectLst/>
                  <a:uLnTx/>
                  <a:uFillTx/>
                  <a:latin typeface="Segoe UI"/>
                  <a:ea typeface="+mn-ea"/>
                  <a:cs typeface="Segoe UI" pitchFamily="34" charset="0"/>
                </a:rPr>
                <a:t>To accelerate deep learning</a:t>
              </a:r>
            </a:p>
          </p:txBody>
        </p:sp>
      </p:grpSp>
      <p:sp>
        <p:nvSpPr>
          <p:cNvPr id="178" name="Oval 177">
            <a:extLst>
              <a:ext uri="{FF2B5EF4-FFF2-40B4-BE49-F238E27FC236}">
                <a16:creationId xmlns:a16="http://schemas.microsoft.com/office/drawing/2014/main" id="{B8936ECA-DC72-7543-A3E6-69BE1AACC029}"/>
              </a:ext>
            </a:extLst>
          </p:cNvPr>
          <p:cNvSpPr/>
          <p:nvPr/>
        </p:nvSpPr>
        <p:spPr bwMode="auto">
          <a:xfrm>
            <a:off x="8836229" y="6537935"/>
            <a:ext cx="79099" cy="78298"/>
          </a:xfrm>
          <a:prstGeom prst="ellipse">
            <a:avLst/>
          </a:prstGeom>
          <a:solidFill>
            <a:schemeClr val="accent2"/>
          </a:solidFill>
          <a:ln w="19050">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endParaRPr>
          </a:p>
        </p:txBody>
      </p:sp>
      <p:grpSp>
        <p:nvGrpSpPr>
          <p:cNvPr id="130" name="Group 129">
            <a:extLst>
              <a:ext uri="{FF2B5EF4-FFF2-40B4-BE49-F238E27FC236}">
                <a16:creationId xmlns:a16="http://schemas.microsoft.com/office/drawing/2014/main" id="{675A8D45-E153-45A1-959B-8FC2D6AC68A6}"/>
              </a:ext>
            </a:extLst>
          </p:cNvPr>
          <p:cNvGrpSpPr>
            <a:grpSpLocks noChangeAspect="1"/>
          </p:cNvGrpSpPr>
          <p:nvPr/>
        </p:nvGrpSpPr>
        <p:grpSpPr>
          <a:xfrm>
            <a:off x="7597808" y="4521623"/>
            <a:ext cx="400299" cy="428033"/>
            <a:chOff x="8882196" y="3721867"/>
            <a:chExt cx="285941" cy="305752"/>
          </a:xfrm>
          <a:solidFill>
            <a:schemeClr val="bg1">
              <a:lumMod val="95000"/>
            </a:schemeClr>
          </a:solidFill>
        </p:grpSpPr>
        <p:sp>
          <p:nvSpPr>
            <p:cNvPr id="131" name="Rectangle 130">
              <a:extLst>
                <a:ext uri="{FF2B5EF4-FFF2-40B4-BE49-F238E27FC236}">
                  <a16:creationId xmlns:a16="http://schemas.microsoft.com/office/drawing/2014/main" id="{C53E786E-88A3-4248-B977-297399FAA9FE}"/>
                </a:ext>
              </a:extLst>
            </p:cNvPr>
            <p:cNvSpPr/>
            <p:nvPr/>
          </p:nvSpPr>
          <p:spPr bwMode="auto">
            <a:xfrm>
              <a:off x="8901347" y="3950022"/>
              <a:ext cx="247639" cy="77597"/>
            </a:xfrm>
            <a:prstGeom prst="rect">
              <a:avLst/>
            </a:pr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32" name="Freeform 123">
              <a:extLst>
                <a:ext uri="{FF2B5EF4-FFF2-40B4-BE49-F238E27FC236}">
                  <a16:creationId xmlns:a16="http://schemas.microsoft.com/office/drawing/2014/main" id="{8AC2BED5-B706-4FE5-9484-2E21E4BE08DF}"/>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33" name="Freeform 124">
              <a:extLst>
                <a:ext uri="{FF2B5EF4-FFF2-40B4-BE49-F238E27FC236}">
                  <a16:creationId xmlns:a16="http://schemas.microsoft.com/office/drawing/2014/main" id="{4C7B4E2C-9BCF-4AA5-A76D-672698B58A76}"/>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27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34" name="TextBox 133">
            <a:extLst>
              <a:ext uri="{FF2B5EF4-FFF2-40B4-BE49-F238E27FC236}">
                <a16:creationId xmlns:a16="http://schemas.microsoft.com/office/drawing/2014/main" id="{62FC8242-57C6-4B3A-BB90-69599F96D482}"/>
              </a:ext>
            </a:extLst>
          </p:cNvPr>
          <p:cNvSpPr txBox="1"/>
          <p:nvPr/>
        </p:nvSpPr>
        <p:spPr>
          <a:xfrm>
            <a:off x="7072115" y="4987128"/>
            <a:ext cx="1454244" cy="216982"/>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Machine Learning</a:t>
            </a:r>
          </a:p>
        </p:txBody>
      </p:sp>
    </p:spTree>
    <p:extLst>
      <p:ext uri="{BB962C8B-B14F-4D97-AF65-F5344CB8AC3E}">
        <p14:creationId xmlns:p14="http://schemas.microsoft.com/office/powerpoint/2010/main" val="1029170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1" name="Group 120">
            <a:extLst>
              <a:ext uri="{FF2B5EF4-FFF2-40B4-BE49-F238E27FC236}">
                <a16:creationId xmlns:a16="http://schemas.microsoft.com/office/drawing/2014/main" id="{316B1194-AC2C-468E-B4B8-A6FA4AD3261D}"/>
              </a:ext>
            </a:extLst>
          </p:cNvPr>
          <p:cNvGrpSpPr/>
          <p:nvPr/>
        </p:nvGrpSpPr>
        <p:grpSpPr>
          <a:xfrm>
            <a:off x="4616078" y="845920"/>
            <a:ext cx="2959906" cy="3164979"/>
            <a:chOff x="8882196" y="3721867"/>
            <a:chExt cx="285941" cy="305752"/>
          </a:xfrm>
          <a:solidFill>
            <a:schemeClr val="bg1">
              <a:lumMod val="95000"/>
            </a:schemeClr>
          </a:solidFill>
        </p:grpSpPr>
        <p:sp>
          <p:nvSpPr>
            <p:cNvPr id="122" name="Rectangle 121">
              <a:extLst>
                <a:ext uri="{FF2B5EF4-FFF2-40B4-BE49-F238E27FC236}">
                  <a16:creationId xmlns:a16="http://schemas.microsoft.com/office/drawing/2014/main" id="{58E236F6-9AA1-498E-97A5-65EA8793834D}"/>
                </a:ext>
              </a:extLst>
            </p:cNvPr>
            <p:cNvSpPr/>
            <p:nvPr/>
          </p:nvSpPr>
          <p:spPr bwMode="auto">
            <a:xfrm>
              <a:off x="8901347" y="3950022"/>
              <a:ext cx="247639" cy="77597"/>
            </a:xfrm>
            <a:prstGeom prst="rect">
              <a:avLst/>
            </a:prstGeom>
            <a:grpFill/>
            <a:ln w="1016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23" name="Freeform 123">
              <a:extLst>
                <a:ext uri="{FF2B5EF4-FFF2-40B4-BE49-F238E27FC236}">
                  <a16:creationId xmlns:a16="http://schemas.microsoft.com/office/drawing/2014/main" id="{D6B409E1-B02A-494D-8A36-0755A0682E90}"/>
                </a:ext>
              </a:extLst>
            </p:cNvPr>
            <p:cNvSpPr/>
            <p:nvPr/>
          </p:nvSpPr>
          <p:spPr bwMode="auto">
            <a:xfrm>
              <a:off x="8882196" y="3721867"/>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016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124" name="Freeform 124">
              <a:extLst>
                <a:ext uri="{FF2B5EF4-FFF2-40B4-BE49-F238E27FC236}">
                  <a16:creationId xmlns:a16="http://schemas.microsoft.com/office/drawing/2014/main" id="{631B951C-975E-4D56-AA92-63A4C842EE6C}"/>
                </a:ext>
              </a:extLst>
            </p:cNvPr>
            <p:cNvSpPr/>
            <p:nvPr/>
          </p:nvSpPr>
          <p:spPr bwMode="auto">
            <a:xfrm>
              <a:off x="9035402" y="3857904"/>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01600" cap="flat" cmpd="sng" algn="ctr">
              <a:solidFill>
                <a:schemeClr val="accent2"/>
              </a:solid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prstClr val="white"/>
                </a:solidFill>
                <a:effectLst/>
                <a:uLnTx/>
                <a:uFillTx/>
                <a:latin typeface="Segoe UI"/>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4CD2E7FE-F4D6-41A4-AB47-1CE2B162EEA1}"/>
              </a:ext>
            </a:extLst>
          </p:cNvPr>
          <p:cNvSpPr txBox="1"/>
          <p:nvPr/>
        </p:nvSpPr>
        <p:spPr>
          <a:xfrm>
            <a:off x="1088122" y="4509624"/>
            <a:ext cx="10015755" cy="1089529"/>
          </a:xfrm>
          <a:prstGeom prst="rect">
            <a:avLst/>
          </a:prstGeom>
          <a:noFill/>
        </p:spPr>
        <p:txBody>
          <a:bodyPr wrap="none" lIns="91440" tIns="45720" rIns="91440" bIns="45720"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7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Azure </a:t>
            </a:r>
            <a:r>
              <a:rPr kumimoji="0" lang="en-US" sz="6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Machine</a:t>
            </a:r>
            <a:r>
              <a:rPr kumimoji="0" lang="en-US" sz="7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 </a:t>
            </a:r>
            <a:r>
              <a:rPr kumimoji="0" lang="en-US" sz="6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Learning</a:t>
            </a:r>
            <a:endParaRPr kumimoji="0" lang="en-US" sz="72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1929089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3B31AE2D-3AD6-4A15-9D7B-808B3D03164B}"/>
              </a:ext>
            </a:extLst>
          </p:cNvPr>
          <p:cNvSpPr>
            <a:spLocks noGrp="1"/>
          </p:cNvSpPr>
          <p:nvPr>
            <p:ph type="title"/>
          </p:nvPr>
        </p:nvSpPr>
        <p:spPr/>
        <p:txBody>
          <a:bodyPr/>
          <a:lstStyle/>
          <a:p>
            <a:r>
              <a:rPr lang="en-US"/>
              <a:t>Azure Machine Learning</a:t>
            </a:r>
          </a:p>
        </p:txBody>
      </p:sp>
      <p:sp>
        <p:nvSpPr>
          <p:cNvPr id="20" name="Text Placeholder 3">
            <a:extLst>
              <a:ext uri="{FF2B5EF4-FFF2-40B4-BE49-F238E27FC236}">
                <a16:creationId xmlns:a16="http://schemas.microsoft.com/office/drawing/2014/main" id="{552C5E95-B077-43FA-B1A3-9E3A87C2BECE}"/>
              </a:ext>
            </a:extLst>
          </p:cNvPr>
          <p:cNvSpPr>
            <a:spLocks noGrp="1"/>
          </p:cNvSpPr>
          <p:nvPr>
            <p:ph type="body" sz="quarter" idx="4294967295"/>
          </p:nvPr>
        </p:nvSpPr>
        <p:spPr>
          <a:xfrm>
            <a:off x="0" y="3448050"/>
            <a:ext cx="5046663" cy="947738"/>
          </a:xfrm>
        </p:spPr>
        <p:txBody>
          <a:bodyPr/>
          <a:lstStyle/>
          <a:p>
            <a:pPr marL="0" indent="0" algn="ctr">
              <a:buNone/>
            </a:pPr>
            <a:r>
              <a:rPr lang="en-US" dirty="0"/>
              <a:t>Open and interoperable</a:t>
            </a:r>
          </a:p>
          <a:p>
            <a:pPr marL="0" indent="0">
              <a:buNone/>
            </a:pPr>
            <a:endParaRPr lang="en-US" dirty="0"/>
          </a:p>
        </p:txBody>
      </p:sp>
      <p:grpSp>
        <p:nvGrpSpPr>
          <p:cNvPr id="21" name="Group 20">
            <a:extLst>
              <a:ext uri="{FF2B5EF4-FFF2-40B4-BE49-F238E27FC236}">
                <a16:creationId xmlns:a16="http://schemas.microsoft.com/office/drawing/2014/main" id="{93746EC5-57B3-4DC6-A3D1-3B6917CC3B1A}"/>
              </a:ext>
            </a:extLst>
          </p:cNvPr>
          <p:cNvGrpSpPr/>
          <p:nvPr/>
        </p:nvGrpSpPr>
        <p:grpSpPr>
          <a:xfrm>
            <a:off x="4692580" y="1767155"/>
            <a:ext cx="6976809" cy="3349375"/>
            <a:chOff x="6941590" y="-11230"/>
            <a:chExt cx="5768008" cy="3935302"/>
          </a:xfrm>
          <a:solidFill>
            <a:schemeClr val="accent1"/>
          </a:solidFill>
        </p:grpSpPr>
        <p:sp>
          <p:nvSpPr>
            <p:cNvPr id="22" name="Google Shape;481;p94">
              <a:extLst>
                <a:ext uri="{FF2B5EF4-FFF2-40B4-BE49-F238E27FC236}">
                  <a16:creationId xmlns:a16="http://schemas.microsoft.com/office/drawing/2014/main" id="{2A8CEDED-859B-4989-A2A1-98DD965EEC00}"/>
                </a:ext>
              </a:extLst>
            </p:cNvPr>
            <p:cNvSpPr/>
            <p:nvPr/>
          </p:nvSpPr>
          <p:spPr>
            <a:xfrm>
              <a:off x="6941590" y="-11230"/>
              <a:ext cx="5768008" cy="3935302"/>
            </a:xfrm>
            <a:custGeom>
              <a:avLst/>
              <a:gdLst/>
              <a:ahLst/>
              <a:cxnLst/>
              <a:rect l="l" t="t" r="r" b="b"/>
              <a:pathLst>
                <a:path w="18000" h="12281" extrusionOk="0">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23" name="Google Shape;486;p94">
              <a:extLst>
                <a:ext uri="{FF2B5EF4-FFF2-40B4-BE49-F238E27FC236}">
                  <a16:creationId xmlns:a16="http://schemas.microsoft.com/office/drawing/2014/main" id="{BF6F83E4-7DD8-4704-A875-099E2F9372D7}"/>
                </a:ext>
              </a:extLst>
            </p:cNvPr>
            <p:cNvSpPr/>
            <p:nvPr/>
          </p:nvSpPr>
          <p:spPr>
            <a:xfrm>
              <a:off x="9834070" y="72139"/>
              <a:ext cx="33913" cy="32500"/>
            </a:xfrm>
            <a:custGeom>
              <a:avLst/>
              <a:gdLst/>
              <a:ahLst/>
              <a:cxnLst/>
              <a:rect l="l" t="t" r="r" b="b"/>
              <a:pathLst>
                <a:path w="104" h="103" extrusionOk="0">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grpFill/>
            <a:ln>
              <a:noFill/>
            </a:ln>
            <a:effectLst>
              <a:outerShdw blurRad="63500" sx="102000" sy="102000" algn="ctr" rotWithShape="0">
                <a:srgbClr val="000000">
                  <a:alpha val="40000"/>
                </a:srgbClr>
              </a:outerShdw>
            </a:effectLst>
          </p:spPr>
          <p:txBody>
            <a:bodyPr spcFirstLastPara="1" wrap="square"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pic>
        <p:nvPicPr>
          <p:cNvPr id="3" name="Picture 2" descr="A screenshot of a cell phone&#10;&#10;Description automatically generated">
            <a:extLst>
              <a:ext uri="{FF2B5EF4-FFF2-40B4-BE49-F238E27FC236}">
                <a16:creationId xmlns:a16="http://schemas.microsoft.com/office/drawing/2014/main" id="{7CC5C64E-5158-41C9-87A1-C2E8044C3C1F}"/>
              </a:ext>
            </a:extLst>
          </p:cNvPr>
          <p:cNvPicPr>
            <a:picLocks noChangeAspect="1"/>
          </p:cNvPicPr>
          <p:nvPr/>
        </p:nvPicPr>
        <p:blipFill rotWithShape="1">
          <a:blip r:embed="rId3">
            <a:extLst>
              <a:ext uri="{28A0092B-C50C-407E-A947-70E740481C1C}">
                <a14:useLocalDpi xmlns:a14="http://schemas.microsoft.com/office/drawing/2010/main" val="0"/>
              </a:ext>
            </a:extLst>
          </a:blip>
          <a:srcRect l="5140" r="6407"/>
          <a:stretch/>
        </p:blipFill>
        <p:spPr>
          <a:xfrm>
            <a:off x="4924519" y="2046454"/>
            <a:ext cx="6615475" cy="2768158"/>
          </a:xfrm>
          <a:prstGeom prst="rect">
            <a:avLst/>
          </a:prstGeom>
        </p:spPr>
      </p:pic>
    </p:spTree>
    <p:extLst>
      <p:ext uri="{BB962C8B-B14F-4D97-AF65-F5344CB8AC3E}">
        <p14:creationId xmlns:p14="http://schemas.microsoft.com/office/powerpoint/2010/main" val="840160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01ee367-052a-4f63-b152-adf1d3cf75e6&quot;,&quot;TimeStamp&quot;:&quot;2018-11-15T10:18:08.9256775-08: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125326-5ea4-4162-be61-d070b480e241&quot;,&quot;TimeStamp&quot;:&quot;2018-11-15T10:18:08.9266798-08: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cf849d4b-bf7a-4d9e-9611-d0d8564e5bf9&quot;,&quot;TimeStamp&quot;:&quot;2018-11-15T10:18:08.9286797-08: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72514d0-6535-4967-973b-b15c6c23c20c&quot;,&quot;TimeStamp&quot;:&quot;2018-11-15T10:18:08.9296784-08: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70da3360-105a-4f23-bbeb-9251e1e63e07&quot;,&quot;TimeStamp&quot;:&quot;2018-11-15T10:18:08.9316769-08:00&quot;}"/>
</p:tagLst>
</file>

<file path=ppt/theme/theme1.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2.xml><?xml version="1.0" encoding="utf-8"?>
<a:theme xmlns:a="http://schemas.openxmlformats.org/drawingml/2006/main" name="PASS2018">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Solution overview with graphical representation of solution architecture, key differentiation messaging, &amp; solution sales pitch. Includes customer evidence with realized business benefit &amp; CTA.</DocumentDescription>
    <k20e0dfa74bf4e44818db03027b0ccd8 xmlns="230e9df3-be65-4c73-a93b-d1236ebd677e">
      <Terms xmlns="http://schemas.microsoft.com/office/infopath/2007/PartnerControls">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checklists</TermName>
          <TermId xmlns="http://schemas.microsoft.com/office/infopath/2007/PartnerControls">cdc11282-7b54-4f27-8efc-d0abec78257b</TermId>
        </TermInfo>
        <TermInfo xmlns="http://schemas.microsoft.com/office/infopath/2007/PartnerControls">
          <TermName xmlns="http://schemas.microsoft.com/office/infopath/2007/PartnerControls">solution overviews</TermName>
          <TermId xmlns="http://schemas.microsoft.com/office/infopath/2007/PartnerControls">9d645bcd-a571-45cf-a991-f5f20de43ed9</TermId>
        </TermInfo>
      </Terms>
    </hd9637eefc984b85b6097c6374e15725>
    <Owner xmlns="230e9df3-be65-4c73-a93b-d1236ebd677e">
      <UserInfo>
        <DisplayName>Sonal Pardeshi</DisplayName>
        <AccountId>23761</AccountId>
        <AccountType/>
      </UserInfo>
    </Owner>
    <PublishDate xmlns="230E9DF3-BE65-4C73-A93B-D1236EBD677E">2020-02-04T08:00:00+00:00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Bharat Sandhu</DisplayName>
        <AccountId>226</AccountId>
        <AccountType/>
      </UserInfo>
    </OwnersManager>
    <Expire_x0020_Review xmlns="230e9df3-be65-4c73-a93b-d1236ebd677e">2021-02-04T08:00:00+00:00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ICB PST Domain</TermName>
          <TermId xmlns="http://schemas.microsoft.com/office/infopath/2007/PartnerControls">f7f86ece-0ca0-48d7-99cb-d6c97e732478</TermId>
        </TermInfo>
      </Terms>
    </eb54ac91059940029a3cc8a4ff5af673>
    <PublishingPageContent xmlns="http://schemas.microsoft.com/sharepoint/v3" xsi:nil="true"/>
    <ContentID xmlns="230e9df3-be65-4c73-a93b-d1236ebd677e" xsi:nil="true"/>
    <Coowner xmlns="230e9df3-be65-4c73-a93b-d1236ebd677e">
      <UserInfo>
        <DisplayName>c:0t.c|tenant|f8e76e45-0505-458b-a142-d0867a80ab91</DisplayName>
        <AccountId>32358</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100 (beginner)</TermName>
          <TermId xmlns="http://schemas.microsoft.com/office/infopath/2007/PartnerControls">7d022d07-ff67-4af8-910d-8ea6b46b5908</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2034</Value>
      <Value>3066</Value>
      <Value>2325</Value>
      <Value>3478</Value>
      <Value>2182</Value>
      <Value>14</Value>
      <Value>3094</Value>
      <Value>21</Value>
      <Value>3091</Value>
      <Value>1628</Value>
      <Value>1088</Value>
      <Value>1975</Value>
      <Value>2559</Value>
      <Value>42</Value>
      <Value>374</Value>
      <Value>2554</Value>
      <Value>2553</Value>
    </TaxCatchAll>
    <ParentID1 xmlns="230e9df3-be65-4c73-a93b-d1236ebd677e">G01KC-1-36733</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Fiscal Year 2019</TermName>
          <TermId xmlns="http://schemas.microsoft.com/office/infopath/2007/PartnerControls">37cfb2d9-82d6-4aee-ad7b-3dc8286123ca</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_dlc_DocId xmlns="230e9df3-be65-4c73-a93b-d1236ebd677e">G01KC-99682991-43748</_dlc_DocId>
    <_dlc_ExpireDateSaved xmlns="http://schemas.microsoft.com/sharepoint/v3" xsi:nil="true"/>
    <_dlc_ExpireDate xmlns="http://schemas.microsoft.com/sharepoint/v3">2021-02-04T08:00:00+00:00</_dlc_ExpireDate>
    <_dlc_DocIdUrl xmlns="230e9df3-be65-4c73-a93b-d1236ebd677e">
      <Url>https://microsoft.sharepoint.com/sites/Infopedia_G01KC/_layouts/15/DocIdRedir.aspx?ID=G01KC-99682991-43748</Url>
      <Description>G01KC-99682991-43748</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9e189ebee5e4172a11395060ad983007">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671bfb0d0766fb2398015e85ffed677d"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6.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Props1.xml><?xml version="1.0" encoding="utf-8"?>
<ds:datastoreItem xmlns:ds="http://schemas.openxmlformats.org/officeDocument/2006/customXml" ds:itemID="{DF499F00-2159-45ED-894F-66012E12AA7D}">
  <ds:schemaRefs>
    <ds:schemaRef ds:uri="http://schemas.microsoft.com/sharepoint/v3/contenttype/forms"/>
  </ds:schemaRefs>
</ds:datastoreItem>
</file>

<file path=customXml/itemProps2.xml><?xml version="1.0" encoding="utf-8"?>
<ds:datastoreItem xmlns:ds="http://schemas.openxmlformats.org/officeDocument/2006/customXml" ds:itemID="{F761971F-DDE7-41D3-9F59-DFC7A4A1AA8B}">
  <ds:schemaRefs>
    <ds:schemaRef ds:uri="office.server.policy"/>
  </ds:schemaRefs>
</ds:datastoreItem>
</file>

<file path=customXml/itemProps3.xml><?xml version="1.0" encoding="utf-8"?>
<ds:datastoreItem xmlns:ds="http://schemas.openxmlformats.org/officeDocument/2006/customXml" ds:itemID="{493F3D0A-4B1A-451B-98B9-69E1507B635D}">
  <ds:schemaRefs>
    <ds:schemaRef ds:uri="http://schemas.microsoft.com/office/2006/metadata/properties"/>
    <ds:schemaRef ds:uri="http://schemas.microsoft.com/office/infopath/2007/PartnerControls"/>
    <ds:schemaRef ds:uri="b3bc04a5-d503-43b1-b98c-a8cf663329d9"/>
    <ds:schemaRef ds:uri="230e9df3-be65-4c73-a93b-d1236ebd677e"/>
    <ds:schemaRef ds:uri="230E9DF3-BE65-4C73-A93B-D1236EBD677E"/>
    <ds:schemaRef ds:uri="http://schemas.microsoft.com/sharepoint/v3"/>
  </ds:schemaRefs>
</ds:datastoreItem>
</file>

<file path=customXml/itemProps4.xml><?xml version="1.0" encoding="utf-8"?>
<ds:datastoreItem xmlns:ds="http://schemas.openxmlformats.org/officeDocument/2006/customXml" ds:itemID="{402E5A53-FCCA-497E-8515-AC53DF169C5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4488111F-0F6A-4F59-AB62-00A6EBEEF0FD}">
  <ds:schemaRefs>
    <ds:schemaRef ds:uri="http://schemas.microsoft.com/sharepoint/events"/>
  </ds:schemaRefs>
</ds:datastoreItem>
</file>

<file path=customXml/itemProps6.xml><?xml version="1.0" encoding="utf-8"?>
<ds:datastoreItem xmlns:ds="http://schemas.openxmlformats.org/officeDocument/2006/customXml" ds:itemID="{DB676536-D173-4025-847C-0FC4D12F7EFC}">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otalTime>0</TotalTime>
  <Words>3908</Words>
  <Application>Microsoft Office PowerPoint</Application>
  <PresentationFormat>Widescreen</PresentationFormat>
  <Paragraphs>753</Paragraphs>
  <Slides>63</Slides>
  <Notes>30</Notes>
  <HiddenSlides>1</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63</vt:i4>
      </vt:variant>
    </vt:vector>
  </HeadingPairs>
  <TitlesOfParts>
    <vt:vector size="75" baseType="lpstr">
      <vt:lpstr>Arial</vt:lpstr>
      <vt:lpstr>Calibri</vt:lpstr>
      <vt:lpstr>Open Sans</vt:lpstr>
      <vt:lpstr>Segoe UI</vt:lpstr>
      <vt:lpstr>Segoe UI Light</vt:lpstr>
      <vt:lpstr>Segoe UI Semibold</vt:lpstr>
      <vt:lpstr>Segoe UI Semilight</vt:lpstr>
      <vt:lpstr>Source Sans Pro</vt:lpstr>
      <vt:lpstr>Wingdings</vt:lpstr>
      <vt:lpstr>Wingdings 3</vt:lpstr>
      <vt:lpstr>Build 2019 Black</vt:lpstr>
      <vt:lpstr>PASS2018</vt:lpstr>
      <vt:lpstr>What’s new in Azure Machine Learning?</vt:lpstr>
      <vt:lpstr>Short Introduction - Marcel</vt:lpstr>
      <vt:lpstr>Where did it all start?</vt:lpstr>
      <vt:lpstr>Microsoft Research</vt:lpstr>
      <vt:lpstr>Driving innovation</vt:lpstr>
      <vt:lpstr>PowerPoint Presentation</vt:lpstr>
      <vt:lpstr>Machine Learning on Azure</vt:lpstr>
      <vt:lpstr>PowerPoint Presentation</vt:lpstr>
      <vt:lpstr>Azure Machine Learning</vt:lpstr>
      <vt:lpstr>Azure Machine Learning service</vt:lpstr>
      <vt:lpstr>Azure Machine Learning components</vt:lpstr>
      <vt:lpstr>Open platform</vt:lpstr>
      <vt:lpstr>Demo</vt:lpstr>
      <vt:lpstr>What’s new?</vt:lpstr>
      <vt:lpstr>PowerPoint Presentation</vt:lpstr>
      <vt:lpstr>Functionality</vt:lpstr>
      <vt:lpstr>Functionality</vt:lpstr>
      <vt:lpstr>Azure Machine  Learning</vt:lpstr>
      <vt:lpstr>Drag and drop modeling with designer  </vt:lpstr>
      <vt:lpstr> Code-first ML with Notebooks </vt:lpstr>
      <vt:lpstr>Demo</vt:lpstr>
      <vt:lpstr>Datasets</vt:lpstr>
      <vt:lpstr>Demo</vt:lpstr>
      <vt:lpstr>Data Drift Monitoring</vt:lpstr>
      <vt:lpstr>PowerPoint Presentation</vt:lpstr>
      <vt:lpstr>Azure Machine Learning</vt:lpstr>
      <vt:lpstr>Model creation is typically a time-consuming process</vt:lpstr>
      <vt:lpstr>Model creation is typically a time consuming process</vt:lpstr>
      <vt:lpstr>Model creation is typically a time consuming process</vt:lpstr>
      <vt:lpstr>Azure Machine Learning accelerates model selection</vt:lpstr>
      <vt:lpstr>Demo</vt:lpstr>
      <vt:lpstr>Supported Algorithms</vt:lpstr>
      <vt:lpstr>Data Preprocessing</vt:lpstr>
      <vt:lpstr>Azure Machine Learning pipelines</vt:lpstr>
      <vt:lpstr>Integration</vt:lpstr>
      <vt:lpstr>Databricks Integration</vt:lpstr>
      <vt:lpstr>Integration with mlflow</vt:lpstr>
      <vt:lpstr>Integration with mlflow</vt:lpstr>
      <vt:lpstr>Demo</vt:lpstr>
      <vt:lpstr>Event Grid Integration</vt:lpstr>
      <vt:lpstr>Enterprise Ready</vt:lpstr>
      <vt:lpstr>Azure Machine Learning</vt:lpstr>
      <vt:lpstr>Understanding models and data </vt:lpstr>
      <vt:lpstr>Understanding models and data </vt:lpstr>
      <vt:lpstr>Detect and mitigate unfairness  </vt:lpstr>
      <vt:lpstr>Demo</vt:lpstr>
      <vt:lpstr>Editions</vt:lpstr>
      <vt:lpstr>Build enterprise grade ML</vt:lpstr>
      <vt:lpstr>MLOps</vt:lpstr>
      <vt:lpstr>PowerPoint Presentation</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MLOps with Azure Machine Learning</vt:lpstr>
      <vt:lpstr>Deploy machine learning models at scale </vt:lpstr>
      <vt:lpstr>Demo</vt:lpstr>
      <vt:lpstr>Summary</vt:lpstr>
      <vt:lpstr>Azure Machine Learning </vt:lpstr>
      <vt:lpstr>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2020-03-02T20:00:16Z</dcterms:created>
  <dcterms:modified xsi:type="dcterms:W3CDTF">2020-03-05T09:06:06Z</dcterms:modified>
</cp:coreProperties>
</file>